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charts/chart13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tags/tag2.xml" ContentType="application/vnd.openxmlformats-officedocument.presentationml.tags+xml"/>
  <Override PartName="/ppt/charts/chart14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13.xml" ContentType="application/vnd.openxmlformats-officedocument.presentationml.notesSlide+xml"/>
  <Override PartName="/ppt/charts/chart25.xml" ContentType="application/vnd.openxmlformats-officedocument.drawingml.chart+xml"/>
  <Override PartName="/ppt/notesSlides/notesSlide14.xml" ContentType="application/vnd.openxmlformats-officedocument.presentationml.notesSl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notesSlides/notesSlide15.xml" ContentType="application/vnd.openxmlformats-officedocument.presentationml.notesSlid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notesSlides/notesSlide16.xml" ContentType="application/vnd.openxmlformats-officedocument.presentationml.notesSlide+xml"/>
  <Override PartName="/ppt/charts/chart32.xml" ContentType="application/vnd.openxmlformats-officedocument.drawingml.chart+xml"/>
  <Override PartName="/ppt/theme/themeOverride3.xml" ContentType="application/vnd.openxmlformats-officedocument.themeOverride+xml"/>
  <Override PartName="/ppt/charts/chart33.xml" ContentType="application/vnd.openxmlformats-officedocument.drawingml.chart+xml"/>
  <Override PartName="/ppt/notesSlides/notesSlide17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notesSlides/notesSlide18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theme/themeOverride4.xml" ContentType="application/vnd.openxmlformats-officedocument.themeOverride+xml"/>
  <Override PartName="/ppt/charts/chart41.xml" ContentType="application/vnd.openxmlformats-officedocument.drawingml.chart+xml"/>
  <Override PartName="/ppt/notesSlides/notesSlide19.xml" ContentType="application/vnd.openxmlformats-officedocument.presentationml.notesSlide+xml"/>
  <Override PartName="/ppt/charts/chart4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notesSlides/notesSlide22.xml" ContentType="application/vnd.openxmlformats-officedocument.presentationml.notesSlide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notesSlides/notesSlide23.xml" ContentType="application/vnd.openxmlformats-officedocument.presentationml.notesSlide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notesSlides/notesSlide24.xml" ContentType="application/vnd.openxmlformats-officedocument.presentationml.notesSlide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notesSlides/notesSlide25.xml" ContentType="application/vnd.openxmlformats-officedocument.presentationml.notesSlide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notesSlides/notesSlide26.xml" ContentType="application/vnd.openxmlformats-officedocument.presentationml.notesSlide+xml"/>
  <Override PartName="/ppt/charts/chart58.xml" ContentType="application/vnd.openxmlformats-officedocument.drawingml.chart+xml"/>
  <Override PartName="/ppt/notesSlides/notesSlide27.xml" ContentType="application/vnd.openxmlformats-officedocument.presentationml.notesSlide+xml"/>
  <Override PartName="/ppt/charts/chart59.xml" ContentType="application/vnd.openxmlformats-officedocument.drawingml.chart+xml"/>
  <Override PartName="/ppt/notesSlides/notesSlide28.xml" ContentType="application/vnd.openxmlformats-officedocument.presentationml.notesSlide+xml"/>
  <Override PartName="/ppt/charts/chart60.xml" ContentType="application/vnd.openxmlformats-officedocument.drawingml.chart+xml"/>
  <Override PartName="/ppt/theme/themeOverride5.xml" ContentType="application/vnd.openxmlformats-officedocument.themeOverride+xml"/>
  <Override PartName="/ppt/charts/chart61.xml" ContentType="application/vnd.openxmlformats-officedocument.drawingml.chart+xml"/>
  <Override PartName="/ppt/notesSlides/notesSlide29.xml" ContentType="application/vnd.openxmlformats-officedocument.presentationml.notesSlide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notesSlides/notesSlide30.xml" ContentType="application/vnd.openxmlformats-officedocument.presentationml.notesSlide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notesSlides/notesSlide31.xml" ContentType="application/vnd.openxmlformats-officedocument.presentationml.notesSlide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0.xml" ContentType="application/vnd.openxmlformats-officedocument.drawingml.chart+xml"/>
  <Override PartName="/ppt/notesSlides/notesSlide32.xml" ContentType="application/vnd.openxmlformats-officedocument.presentationml.notesSlide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notesSlides/notesSlide33.xml" ContentType="application/vnd.openxmlformats-officedocument.presentationml.notesSlide+xml"/>
  <Override PartName="/ppt/charts/chart83.xml" ContentType="application/vnd.openxmlformats-officedocument.drawingml.chart+xml"/>
  <Override PartName="/ppt/theme/themeOverride6.xml" ContentType="application/vnd.openxmlformats-officedocument.themeOverride+xml"/>
  <Override PartName="/ppt/charts/chart84.xml" ContentType="application/vnd.openxmlformats-officedocument.drawingml.chart+xml"/>
  <Override PartName="/ppt/notesSlides/notesSlide34.xml" ContentType="application/vnd.openxmlformats-officedocument.presentationml.notesSlide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notesSlides/notesSlide35.xml" ContentType="application/vnd.openxmlformats-officedocument.presentationml.notesSlide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notesSlides/notesSlide36.xml" ContentType="application/vnd.openxmlformats-officedocument.presentationml.notesSlide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notesSlides/notesSlide37.xml" ContentType="application/vnd.openxmlformats-officedocument.presentationml.notesSlide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notesSlides/notesSlide38.xml" ContentType="application/vnd.openxmlformats-officedocument.presentationml.notesSlide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charts/chart107.xml" ContentType="application/vnd.openxmlformats-officedocument.drawingml.chart+xml"/>
  <Override PartName="/ppt/notesSlides/notesSlide39.xml" ContentType="application/vnd.openxmlformats-officedocument.presentationml.notesSlide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0.xml" ContentType="application/vnd.openxmlformats-officedocument.drawingml.chart+xml"/>
  <Override PartName="/ppt/notesSlides/notesSlide40.xml" ContentType="application/vnd.openxmlformats-officedocument.presentationml.notesSlide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charts/chart113.xml" ContentType="application/vnd.openxmlformats-officedocument.drawingml.chart+xml"/>
  <Override PartName="/ppt/charts/chart114.xml" ContentType="application/vnd.openxmlformats-officedocument.drawingml.chart+xml"/>
  <Override PartName="/ppt/theme/themeOverride7.xml" ContentType="application/vnd.openxmlformats-officedocument.themeOverride+xml"/>
  <Override PartName="/ppt/charts/chart115.xml" ContentType="application/vnd.openxmlformats-officedocument.drawingml.chart+xml"/>
  <Override PartName="/ppt/charts/chart116.xml" ContentType="application/vnd.openxmlformats-officedocument.drawingml.chart+xml"/>
  <Override PartName="/ppt/charts/chart117.xml" ContentType="application/vnd.openxmlformats-officedocument.drawingml.chart+xml"/>
  <Override PartName="/ppt/charts/chart118.xml" ContentType="application/vnd.openxmlformats-officedocument.drawingml.chart+xml"/>
  <Override PartName="/ppt/charts/chart119.xml" ContentType="application/vnd.openxmlformats-officedocument.drawingml.chart+xml"/>
  <Override PartName="/ppt/charts/chart120.xml" ContentType="application/vnd.openxmlformats-officedocument.drawingml.chart+xml"/>
  <Override PartName="/ppt/charts/chart121.xml" ContentType="application/vnd.openxmlformats-officedocument.drawingml.chart+xml"/>
  <Override PartName="/ppt/charts/chart122.xml" ContentType="application/vnd.openxmlformats-officedocument.drawingml.chart+xml"/>
  <Override PartName="/ppt/charts/chart123.xml" ContentType="application/vnd.openxmlformats-officedocument.drawingml.chart+xml"/>
  <Override PartName="/ppt/notesSlides/notesSlide41.xml" ContentType="application/vnd.openxmlformats-officedocument.presentationml.notesSlide+xml"/>
  <Override PartName="/ppt/charts/chart124.xml" ContentType="application/vnd.openxmlformats-officedocument.drawingml.chart+xml"/>
  <Override PartName="/ppt/charts/chart125.xml" ContentType="application/vnd.openxmlformats-officedocument.drawingml.chart+xml"/>
  <Override PartName="/ppt/notesSlides/notesSlide42.xml" ContentType="application/vnd.openxmlformats-officedocument.presentationml.notesSlide+xml"/>
  <Override PartName="/ppt/charts/chart126.xml" ContentType="application/vnd.openxmlformats-officedocument.drawingml.chart+xml"/>
  <Override PartName="/ppt/charts/chart127.xml" ContentType="application/vnd.openxmlformats-officedocument.drawingml.chart+xml"/>
  <Override PartName="/ppt/notesSlides/notesSlide43.xml" ContentType="application/vnd.openxmlformats-officedocument.presentationml.notesSlide+xml"/>
  <Override PartName="/ppt/charts/chart128.xml" ContentType="application/vnd.openxmlformats-officedocument.drawingml.chart+xml"/>
  <Override PartName="/ppt/charts/chart129.xml" ContentType="application/vnd.openxmlformats-officedocument.drawingml.chart+xml"/>
  <Override PartName="/ppt/notesSlides/notesSlide44.xml" ContentType="application/vnd.openxmlformats-officedocument.presentationml.notesSlide+xml"/>
  <Override PartName="/ppt/charts/chart130.xml" ContentType="application/vnd.openxmlformats-officedocument.drawingml.chart+xml"/>
  <Override PartName="/ppt/charts/chart131.xml" ContentType="application/vnd.openxmlformats-officedocument.drawingml.chart+xml"/>
  <Override PartName="/ppt/notesSlides/notesSlide45.xml" ContentType="application/vnd.openxmlformats-officedocument.presentationml.notesSlide+xml"/>
  <Override PartName="/ppt/charts/chart132.xml" ContentType="application/vnd.openxmlformats-officedocument.drawingml.chart+xml"/>
  <Override PartName="/ppt/charts/chart133.xml" ContentType="application/vnd.openxmlformats-officedocument.drawingml.chart+xml"/>
  <Override PartName="/ppt/charts/chart134.xml" ContentType="application/vnd.openxmlformats-officedocument.drawingml.chart+xml"/>
  <Override PartName="/ppt/charts/chart135.xml" ContentType="application/vnd.openxmlformats-officedocument.drawingml.chart+xml"/>
  <Override PartName="/ppt/charts/chart136.xml" ContentType="application/vnd.openxmlformats-officedocument.drawingml.chart+xml"/>
  <Override PartName="/ppt/notesSlides/notesSlide46.xml" ContentType="application/vnd.openxmlformats-officedocument.presentationml.notesSlide+xml"/>
  <Override PartName="/ppt/charts/chart137.xml" ContentType="application/vnd.openxmlformats-officedocument.drawingml.chart+xml"/>
  <Override PartName="/ppt/theme/themeOverride8.xml" ContentType="application/vnd.openxmlformats-officedocument.themeOverride+xml"/>
  <Override PartName="/ppt/drawings/drawing3.xml" ContentType="application/vnd.openxmlformats-officedocument.drawingml.chartshapes+xml"/>
  <Override PartName="/ppt/notesSlides/notesSlide47.xml" ContentType="application/vnd.openxmlformats-officedocument.presentationml.notesSlide+xml"/>
  <Override PartName="/ppt/charts/chart138.xml" ContentType="application/vnd.openxmlformats-officedocument.drawingml.chart+xml"/>
  <Override PartName="/ppt/theme/themeOverride9.xml" ContentType="application/vnd.openxmlformats-officedocument.themeOverride+xml"/>
  <Override PartName="/ppt/drawings/drawing4.xml" ContentType="application/vnd.openxmlformats-officedocument.drawingml.chartshapes+xml"/>
  <Override PartName="/ppt/notesSlides/notesSlide48.xml" ContentType="application/vnd.openxmlformats-officedocument.presentationml.notesSlide+xml"/>
  <Override PartName="/ppt/charts/chart139.xml" ContentType="application/vnd.openxmlformats-officedocument.drawingml.chart+xml"/>
  <Override PartName="/ppt/theme/themeOverride10.xml" ContentType="application/vnd.openxmlformats-officedocument.themeOverride+xml"/>
  <Override PartName="/ppt/drawings/drawing5.xml" ContentType="application/vnd.openxmlformats-officedocument.drawingml.chartshapes+xml"/>
  <Override PartName="/ppt/notesSlides/notesSlide49.xml" ContentType="application/vnd.openxmlformats-officedocument.presentationml.notesSlide+xml"/>
  <Override PartName="/ppt/charts/chart140.xml" ContentType="application/vnd.openxmlformats-officedocument.drawingml.chart+xml"/>
  <Override PartName="/ppt/theme/themeOverride11.xml" ContentType="application/vnd.openxmlformats-officedocument.themeOverride+xml"/>
  <Override PartName="/ppt/drawings/drawing6.xml" ContentType="application/vnd.openxmlformats-officedocument.drawingml.chartshapes+xml"/>
  <Override PartName="/ppt/notesSlides/notesSlide50.xml" ContentType="application/vnd.openxmlformats-officedocument.presentationml.notesSlide+xml"/>
  <Override PartName="/ppt/charts/chart141.xml" ContentType="application/vnd.openxmlformats-officedocument.drawingml.chart+xml"/>
  <Override PartName="/ppt/theme/themeOverride12.xml" ContentType="application/vnd.openxmlformats-officedocument.themeOverride+xml"/>
  <Override PartName="/ppt/drawings/drawing7.xml" ContentType="application/vnd.openxmlformats-officedocument.drawingml.chartshapes+xml"/>
  <Override PartName="/ppt/charts/chart142.xml" ContentType="application/vnd.openxmlformats-officedocument.drawingml.chart+xml"/>
  <Override PartName="/ppt/charts/chart143.xml" ContentType="application/vnd.openxmlformats-officedocument.drawingml.chart+xml"/>
  <Override PartName="/ppt/charts/chart144.xml" ContentType="application/vnd.openxmlformats-officedocument.drawingml.chart+xml"/>
  <Override PartName="/ppt/charts/chart145.xml" ContentType="application/vnd.openxmlformats-officedocument.drawingml.chart+xml"/>
  <Override PartName="/ppt/charts/chart146.xml" ContentType="application/vnd.openxmlformats-officedocument.drawingml.chart+xml"/>
  <Override PartName="/ppt/notesSlides/notesSlide51.xml" ContentType="application/vnd.openxmlformats-officedocument.presentationml.notesSlide+xml"/>
  <Override PartName="/ppt/charts/chart147.xml" ContentType="application/vnd.openxmlformats-officedocument.drawingml.chart+xml"/>
  <Override PartName="/ppt/notesSlides/notesSlide52.xml" ContentType="application/vnd.openxmlformats-officedocument.presentationml.notesSlide+xml"/>
  <Override PartName="/ppt/charts/chart148.xml" ContentType="application/vnd.openxmlformats-officedocument.drawingml.chart+xml"/>
  <Override PartName="/ppt/notesSlides/notesSlide53.xml" ContentType="application/vnd.openxmlformats-officedocument.presentationml.notesSlide+xml"/>
  <Override PartName="/ppt/charts/chart149.xml" ContentType="application/vnd.openxmlformats-officedocument.drawingml.chart+xml"/>
  <Override PartName="/ppt/charts/chart150.xml" ContentType="application/vnd.openxmlformats-officedocument.drawingml.chart+xml"/>
  <Override PartName="/ppt/charts/chart151.xml" ContentType="application/vnd.openxmlformats-officedocument.drawingml.chart+xml"/>
  <Override PartName="/ppt/notesSlides/notesSlide54.xml" ContentType="application/vnd.openxmlformats-officedocument.presentationml.notesSlide+xml"/>
  <Override PartName="/ppt/charts/chart152.xml" ContentType="application/vnd.openxmlformats-officedocument.drawingml.chart+xml"/>
  <Override PartName="/ppt/charts/chart153.xml" ContentType="application/vnd.openxmlformats-officedocument.drawingml.chart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44" r:id="rId1"/>
    <p:sldMasterId id="2147484044" r:id="rId2"/>
    <p:sldMasterId id="2147484046" r:id="rId3"/>
  </p:sldMasterIdLst>
  <p:notesMasterIdLst>
    <p:notesMasterId r:id="rId105"/>
  </p:notesMasterIdLst>
  <p:handoutMasterIdLst>
    <p:handoutMasterId r:id="rId106"/>
  </p:handoutMasterIdLst>
  <p:sldIdLst>
    <p:sldId id="483" r:id="rId4"/>
    <p:sldId id="1293" r:id="rId5"/>
    <p:sldId id="1294" r:id="rId6"/>
    <p:sldId id="280" r:id="rId7"/>
    <p:sldId id="365" r:id="rId8"/>
    <p:sldId id="301" r:id="rId9"/>
    <p:sldId id="1495" r:id="rId10"/>
    <p:sldId id="1506" r:id="rId11"/>
    <p:sldId id="1496" r:id="rId12"/>
    <p:sldId id="1492" r:id="rId13"/>
    <p:sldId id="775" r:id="rId14"/>
    <p:sldId id="391" r:id="rId15"/>
    <p:sldId id="1376" r:id="rId16"/>
    <p:sldId id="1441" r:id="rId17"/>
    <p:sldId id="1488" r:id="rId18"/>
    <p:sldId id="1494" r:id="rId19"/>
    <p:sldId id="1126" r:id="rId20"/>
    <p:sldId id="1446" r:id="rId21"/>
    <p:sldId id="619" r:id="rId22"/>
    <p:sldId id="1485" r:id="rId23"/>
    <p:sldId id="1449" r:id="rId24"/>
    <p:sldId id="1447" r:id="rId25"/>
    <p:sldId id="1451" r:id="rId26"/>
    <p:sldId id="1373" r:id="rId27"/>
    <p:sldId id="1510" r:id="rId28"/>
    <p:sldId id="1508" r:id="rId29"/>
    <p:sldId id="1499" r:id="rId30"/>
    <p:sldId id="1500" r:id="rId31"/>
    <p:sldId id="1505" r:id="rId32"/>
    <p:sldId id="1474" r:id="rId33"/>
    <p:sldId id="1426" r:id="rId34"/>
    <p:sldId id="1475" r:id="rId35"/>
    <p:sldId id="1486" r:id="rId36"/>
    <p:sldId id="1428" r:id="rId37"/>
    <p:sldId id="1473" r:id="rId38"/>
    <p:sldId id="1487" r:id="rId39"/>
    <p:sldId id="1391" r:id="rId40"/>
    <p:sldId id="1513" r:id="rId41"/>
    <p:sldId id="1514" r:id="rId42"/>
    <p:sldId id="1509" r:id="rId43"/>
    <p:sldId id="1504" r:id="rId44"/>
    <p:sldId id="1435" r:id="rId45"/>
    <p:sldId id="1436" r:id="rId46"/>
    <p:sldId id="1450" r:id="rId47"/>
    <p:sldId id="1418" r:id="rId48"/>
    <p:sldId id="1348" r:id="rId49"/>
    <p:sldId id="1379" r:id="rId50"/>
    <p:sldId id="1471" r:id="rId51"/>
    <p:sldId id="1404" r:id="rId52"/>
    <p:sldId id="1387" r:id="rId53"/>
    <p:sldId id="1405" r:id="rId54"/>
    <p:sldId id="1417" r:id="rId55"/>
    <p:sldId id="1350" r:id="rId56"/>
    <p:sldId id="1369" r:id="rId57"/>
    <p:sldId id="1427" r:id="rId58"/>
    <p:sldId id="1351" r:id="rId59"/>
    <p:sldId id="1400" r:id="rId60"/>
    <p:sldId id="1419" r:id="rId61"/>
    <p:sldId id="1353" r:id="rId62"/>
    <p:sldId id="1370" r:id="rId63"/>
    <p:sldId id="1420" r:id="rId64"/>
    <p:sldId id="1454" r:id="rId65"/>
    <p:sldId id="1421" r:id="rId66"/>
    <p:sldId id="1422" r:id="rId67"/>
    <p:sldId id="1355" r:id="rId68"/>
    <p:sldId id="1501" r:id="rId69"/>
    <p:sldId id="1356" r:id="rId70"/>
    <p:sldId id="1455" r:id="rId71"/>
    <p:sldId id="1423" r:id="rId72"/>
    <p:sldId id="1357" r:id="rId73"/>
    <p:sldId id="1407" r:id="rId74"/>
    <p:sldId id="1502" r:id="rId75"/>
    <p:sldId id="1358" r:id="rId76"/>
    <p:sldId id="1402" r:id="rId77"/>
    <p:sldId id="1503" r:id="rId78"/>
    <p:sldId id="1429" r:id="rId79"/>
    <p:sldId id="1453" r:id="rId80"/>
    <p:sldId id="1381" r:id="rId81"/>
    <p:sldId id="1382" r:id="rId82"/>
    <p:sldId id="1515" r:id="rId83"/>
    <p:sldId id="1516" r:id="rId84"/>
    <p:sldId id="1517" r:id="rId85"/>
    <p:sldId id="1518" r:id="rId86"/>
    <p:sldId id="1519" r:id="rId87"/>
    <p:sldId id="1520" r:id="rId88"/>
    <p:sldId id="1521" r:id="rId89"/>
    <p:sldId id="1522" r:id="rId90"/>
    <p:sldId id="1523" r:id="rId91"/>
    <p:sldId id="1430" r:id="rId92"/>
    <p:sldId id="1396" r:id="rId93"/>
    <p:sldId id="1397" r:id="rId94"/>
    <p:sldId id="1398" r:id="rId95"/>
    <p:sldId id="1431" r:id="rId96"/>
    <p:sldId id="1399" r:id="rId97"/>
    <p:sldId id="1432" r:id="rId98"/>
    <p:sldId id="1460" r:id="rId99"/>
    <p:sldId id="1459" r:id="rId100"/>
    <p:sldId id="1477" r:id="rId101"/>
    <p:sldId id="1433" r:id="rId102"/>
    <p:sldId id="1434" r:id="rId103"/>
    <p:sldId id="1511" r:id="rId10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4CA1431F-EEB3-4AE9-AB90-57E581DDB27E}">
          <p14:sldIdLst>
            <p14:sldId id="483"/>
            <p14:sldId id="1293"/>
            <p14:sldId id="1294"/>
            <p14:sldId id="280"/>
            <p14:sldId id="365"/>
            <p14:sldId id="301"/>
            <p14:sldId id="1495"/>
          </p14:sldIdLst>
        </p14:section>
        <p14:section name="Scope" id="{5DC8AEFA-1017-43A5-84D2-F2B83C921DA8}">
          <p14:sldIdLst>
            <p14:sldId id="1506"/>
            <p14:sldId id="1496"/>
            <p14:sldId id="1492"/>
            <p14:sldId id="775"/>
            <p14:sldId id="391"/>
          </p14:sldIdLst>
        </p14:section>
        <p14:section name="Headlines" id="{89D3FD62-0D32-4FE0-9AAF-F2D7982BA96A}">
          <p14:sldIdLst>
            <p14:sldId id="1376"/>
            <p14:sldId id="1441"/>
            <p14:sldId id="1488"/>
            <p14:sldId id="1494"/>
            <p14:sldId id="1126"/>
            <p14:sldId id="1446"/>
            <p14:sldId id="619"/>
          </p14:sldIdLst>
        </p14:section>
        <p14:section name="Insights" id="{A1684D29-3CBD-4C95-8B8C-85D5FD7D657A}">
          <p14:sldIdLst>
            <p14:sldId id="1485"/>
            <p14:sldId id="1449"/>
            <p14:sldId id="1447"/>
            <p14:sldId id="1451"/>
            <p14:sldId id="1373"/>
            <p14:sldId id="1510"/>
            <p14:sldId id="1508"/>
            <p14:sldId id="1499"/>
            <p14:sldId id="1500"/>
            <p14:sldId id="1505"/>
            <p14:sldId id="1474"/>
            <p14:sldId id="1426"/>
            <p14:sldId id="1475"/>
            <p14:sldId id="1486"/>
            <p14:sldId id="1428"/>
            <p14:sldId id="1473"/>
            <p14:sldId id="1487"/>
            <p14:sldId id="1391"/>
            <p14:sldId id="1513"/>
            <p14:sldId id="1514"/>
            <p14:sldId id="1509"/>
          </p14:sldIdLst>
        </p14:section>
        <p14:section name="Media Channel Performance" id="{9D14ECC2-38D0-486C-82D6-18D12E31F66B}">
          <p14:sldIdLst>
            <p14:sldId id="1504"/>
            <p14:sldId id="1435"/>
            <p14:sldId id="1436"/>
            <p14:sldId id="1450"/>
            <p14:sldId id="1418"/>
            <p14:sldId id="1348"/>
            <p14:sldId id="1379"/>
            <p14:sldId id="1471"/>
            <p14:sldId id="1404"/>
            <p14:sldId id="1387"/>
            <p14:sldId id="1405"/>
            <p14:sldId id="1417"/>
            <p14:sldId id="1350"/>
            <p14:sldId id="1369"/>
            <p14:sldId id="1427"/>
            <p14:sldId id="1351"/>
            <p14:sldId id="1400"/>
            <p14:sldId id="1419"/>
            <p14:sldId id="1353"/>
            <p14:sldId id="1370"/>
            <p14:sldId id="1420"/>
            <p14:sldId id="1454"/>
            <p14:sldId id="1421"/>
            <p14:sldId id="1422"/>
            <p14:sldId id="1355"/>
            <p14:sldId id="1501"/>
            <p14:sldId id="1356"/>
            <p14:sldId id="1455"/>
            <p14:sldId id="1423"/>
            <p14:sldId id="1357"/>
            <p14:sldId id="1407"/>
            <p14:sldId id="1502"/>
            <p14:sldId id="1358"/>
            <p14:sldId id="1402"/>
            <p14:sldId id="1503"/>
            <p14:sldId id="1429"/>
            <p14:sldId id="1453"/>
            <p14:sldId id="1381"/>
            <p14:sldId id="1382"/>
          </p14:sldIdLst>
        </p14:section>
        <p14:section name="Trade Results" id="{01DFE1D8-A7C8-4DED-82D8-D92D88E77D37}">
          <p14:sldIdLst>
            <p14:sldId id="1515"/>
            <p14:sldId id="1516"/>
            <p14:sldId id="1517"/>
            <p14:sldId id="1518"/>
            <p14:sldId id="1519"/>
            <p14:sldId id="1520"/>
            <p14:sldId id="1521"/>
            <p14:sldId id="1522"/>
            <p14:sldId id="1523"/>
          </p14:sldIdLst>
        </p14:section>
        <p14:section name="Volume Decomp" id="{A29AD243-0F8B-4252-A844-C47DB1FE72FD}">
          <p14:sldIdLst>
            <p14:sldId id="1430"/>
            <p14:sldId id="1396"/>
            <p14:sldId id="1397"/>
            <p14:sldId id="1398"/>
            <p14:sldId id="1431"/>
            <p14:sldId id="1399"/>
            <p14:sldId id="1432"/>
            <p14:sldId id="1460"/>
            <p14:sldId id="1459"/>
            <p14:sldId id="1477"/>
            <p14:sldId id="1433"/>
            <p14:sldId id="1434"/>
            <p14:sldId id="15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3">
          <p15:clr>
            <a:srgbClr val="A4A3A4"/>
          </p15:clr>
        </p15:guide>
        <p15:guide id="2" orient="horz" pos="511">
          <p15:clr>
            <a:srgbClr val="A4A3A4"/>
          </p15:clr>
        </p15:guide>
        <p15:guide id="3" orient="horz" pos="2802">
          <p15:clr>
            <a:srgbClr val="A4A3A4"/>
          </p15:clr>
        </p15:guide>
        <p15:guide id="4" orient="horz" pos="2292">
          <p15:clr>
            <a:srgbClr val="A4A3A4"/>
          </p15:clr>
        </p15:guide>
        <p15:guide id="5" orient="horz" pos="3168">
          <p15:clr>
            <a:srgbClr val="A4A3A4"/>
          </p15:clr>
        </p15:guide>
        <p15:guide id="6" pos="374">
          <p15:clr>
            <a:srgbClr val="A4A3A4"/>
          </p15:clr>
        </p15:guide>
        <p15:guide id="7" pos="5308">
          <p15:clr>
            <a:srgbClr val="A4A3A4"/>
          </p15:clr>
        </p15:guide>
        <p15:guide id="8" pos="768">
          <p15:clr>
            <a:srgbClr val="A4A3A4"/>
          </p15:clr>
        </p15:guide>
        <p15:guide id="9" pos="1213">
          <p15:clr>
            <a:srgbClr val="A4A3A4"/>
          </p15:clr>
        </p15:guide>
        <p15:guide id="10" pos="2891">
          <p15:clr>
            <a:srgbClr val="A4A3A4"/>
          </p15:clr>
        </p15:guide>
        <p15:guide id="11" pos="1841">
          <p15:clr>
            <a:srgbClr val="A4A3A4"/>
          </p15:clr>
        </p15:guide>
        <p15:guide id="12" pos="5005">
          <p15:clr>
            <a:srgbClr val="A4A3A4"/>
          </p15:clr>
        </p15:guide>
        <p15:guide id="13" pos="4477">
          <p15:clr>
            <a:srgbClr val="A4A3A4"/>
          </p15:clr>
        </p15:guide>
        <p15:guide id="14" pos="3408">
          <p15:clr>
            <a:srgbClr val="A4A3A4"/>
          </p15:clr>
        </p15:guide>
        <p15:guide id="15" pos="3840">
          <p15:clr>
            <a:srgbClr val="A4A3A4"/>
          </p15:clr>
        </p15:guide>
        <p15:guide id="16" pos="23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B29AC"/>
    <a:srgbClr val="AB1D86"/>
    <a:srgbClr val="427272"/>
    <a:srgbClr val="CF1B6F"/>
    <a:srgbClr val="9CDBDE"/>
    <a:srgbClr val="FBD9F0"/>
    <a:srgbClr val="BC005F"/>
    <a:srgbClr val="ED721E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95046" autoAdjust="0"/>
  </p:normalViewPr>
  <p:slideViewPr>
    <p:cSldViewPr showGuides="1">
      <p:cViewPr varScale="1">
        <p:scale>
          <a:sx n="85" d="100"/>
          <a:sy n="85" d="100"/>
        </p:scale>
        <p:origin x="990" y="90"/>
      </p:cViewPr>
      <p:guideLst>
        <p:guide orient="horz" pos="223"/>
        <p:guide orient="horz" pos="511"/>
        <p:guide orient="horz" pos="2802"/>
        <p:guide orient="horz" pos="2292"/>
        <p:guide orient="horz" pos="3168"/>
        <p:guide pos="374"/>
        <p:guide pos="5308"/>
        <p:guide pos="768"/>
        <p:guide pos="1213"/>
        <p:guide pos="2891"/>
        <p:guide pos="1841"/>
        <p:guide pos="5005"/>
        <p:guide pos="4477"/>
        <p:guide pos="3408"/>
        <p:guide pos="3840"/>
        <p:guide pos="2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04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commentAuthors" Target="commentAuthor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0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_rels/chart10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_rels/chart10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2.xlsx"/><Relationship Id="rId1" Type="http://schemas.openxmlformats.org/officeDocument/2006/relationships/themeOverride" Target="../theme/themeOverride7.xml"/></Relationships>
</file>

<file path=ppt/charts/_rels/chart1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4.xlsx"/></Relationships>
</file>

<file path=ppt/charts/_rels/chart1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1.xlsx"/></Relationships>
</file>

<file path=ppt/charts/_rels/chart1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2.xlsx"/></Relationships>
</file>

<file path=ppt/charts/_rels/chart1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123.xlsm"/></Relationships>
</file>

<file path=ppt/charts/_rels/chart1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125.xlsm"/></Relationships>
</file>

<file path=ppt/charts/_rels/chart1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127.xlsm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Macro-Enabled_Worksheet11.xlsm"/><Relationship Id="rId1" Type="http://schemas.openxmlformats.org/officeDocument/2006/relationships/themeOverride" Target="../theme/themeOverride2.xml"/></Relationships>
</file>

<file path=ppt/charts/_rels/chart1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8.xlsx"/></Relationships>
</file>

<file path=ppt/charts/_rels/chart1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129.xlsm"/></Relationships>
</file>

<file path=ppt/charts/_rels/chart1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Macro-Enabled_Worksheet135.xlsm"/><Relationship Id="rId1" Type="http://schemas.openxmlformats.org/officeDocument/2006/relationships/themeOverride" Target="../theme/themeOverride8.xml"/></Relationships>
</file>

<file path=ppt/charts/_rels/chart138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package" Target="../embeddings/Microsoft_Excel_Macro-Enabled_Worksheet136.xlsm"/><Relationship Id="rId1" Type="http://schemas.openxmlformats.org/officeDocument/2006/relationships/themeOverride" Target="../theme/themeOverride9.xml"/></Relationships>
</file>

<file path=ppt/charts/_rels/chart139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5.xml"/><Relationship Id="rId2" Type="http://schemas.openxmlformats.org/officeDocument/2006/relationships/package" Target="../embeddings/Microsoft_Excel_Macro-Enabled_Worksheet137.xlsm"/><Relationship Id="rId1" Type="http://schemas.openxmlformats.org/officeDocument/2006/relationships/themeOverride" Target="../theme/themeOverride10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0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6.xml"/><Relationship Id="rId2" Type="http://schemas.openxmlformats.org/officeDocument/2006/relationships/package" Target="../embeddings/Microsoft_Excel_Macro-Enabled_Worksheet138.xlsm"/><Relationship Id="rId1" Type="http://schemas.openxmlformats.org/officeDocument/2006/relationships/themeOverride" Target="../theme/themeOverride11.xml"/></Relationships>
</file>

<file path=ppt/charts/_rels/chart14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7.xml"/><Relationship Id="rId2" Type="http://schemas.openxmlformats.org/officeDocument/2006/relationships/package" Target="../embeddings/Microsoft_Excel_Macro-Enabled_Worksheet139.xlsm"/><Relationship Id="rId1" Type="http://schemas.openxmlformats.org/officeDocument/2006/relationships/themeOverride" Target="../theme/themeOverride12.xml"/></Relationships>
</file>

<file path=ppt/charts/_rels/chart1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3.xm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8.xlsx"/><Relationship Id="rId1" Type="http://schemas.openxmlformats.org/officeDocument/2006/relationships/themeOverride" Target="../theme/themeOverride4.xm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0.xlsx"/><Relationship Id="rId1" Type="http://schemas.openxmlformats.org/officeDocument/2006/relationships/image" Target="../media/image115.jpg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Macro-Enabled_Worksheet.xlsm"/><Relationship Id="rId1" Type="http://schemas.openxmlformats.org/officeDocument/2006/relationships/themeOverride" Target="../theme/themeOverride1.xm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8.xlsx"/><Relationship Id="rId1" Type="http://schemas.openxmlformats.org/officeDocument/2006/relationships/themeOverride" Target="../theme/themeOverride5.xml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1.xlsx"/><Relationship Id="rId1" Type="http://schemas.openxmlformats.org/officeDocument/2006/relationships/themeOverride" Target="../theme/themeOverride6.xml"/></Relationships>
</file>

<file path=ppt/charts/_rels/chart8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9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56681629779022E-2"/>
          <c:y val="0.10472844820477298"/>
          <c:w val="0.95260121072183024"/>
          <c:h val="0.58236713780724458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rgbClr val="0070C0">
                <a:alpha val="35000"/>
              </a:srgbClr>
            </a:solidFill>
          </c:spP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5.0472038202994167E-2</c:v>
                </c:pt>
                <c:pt idx="1">
                  <c:v>0.17024619821353368</c:v>
                </c:pt>
                <c:pt idx="2">
                  <c:v>0.2160941260672081</c:v>
                </c:pt>
                <c:pt idx="3">
                  <c:v>0.21400363777761844</c:v>
                </c:pt>
                <c:pt idx="4">
                  <c:v>0.26798343813901843</c:v>
                </c:pt>
                <c:pt idx="5">
                  <c:v>0.20876305546184828</c:v>
                </c:pt>
                <c:pt idx="6">
                  <c:v>0.19841676535305361</c:v>
                </c:pt>
                <c:pt idx="7">
                  <c:v>0.18005688512433002</c:v>
                </c:pt>
                <c:pt idx="8">
                  <c:v>0.21303102914310951</c:v>
                </c:pt>
                <c:pt idx="9">
                  <c:v>0.1577321231173667</c:v>
                </c:pt>
                <c:pt idx="10">
                  <c:v>0.10148365286958852</c:v>
                </c:pt>
                <c:pt idx="11">
                  <c:v>0.27146237266388318</c:v>
                </c:pt>
                <c:pt idx="12">
                  <c:v>0.11875803032334305</c:v>
                </c:pt>
                <c:pt idx="13">
                  <c:v>0.296284359494838</c:v>
                </c:pt>
                <c:pt idx="14">
                  <c:v>0.13456323222043254</c:v>
                </c:pt>
                <c:pt idx="15">
                  <c:v>0.29484017653330763</c:v>
                </c:pt>
                <c:pt idx="16">
                  <c:v>0.14158184710404179</c:v>
                </c:pt>
                <c:pt idx="17">
                  <c:v>0.22163421970907421</c:v>
                </c:pt>
                <c:pt idx="18">
                  <c:v>0.1595435638904244</c:v>
                </c:pt>
                <c:pt idx="19">
                  <c:v>0.20124957806548907</c:v>
                </c:pt>
                <c:pt idx="20">
                  <c:v>0.14598665576414141</c:v>
                </c:pt>
                <c:pt idx="21">
                  <c:v>0.14340533875029129</c:v>
                </c:pt>
                <c:pt idx="22">
                  <c:v>0.1378189749623798</c:v>
                </c:pt>
                <c:pt idx="23">
                  <c:v>0.16503251812711739</c:v>
                </c:pt>
                <c:pt idx="24">
                  <c:v>0.18373458601724021</c:v>
                </c:pt>
                <c:pt idx="25">
                  <c:v>0.15662424828413324</c:v>
                </c:pt>
                <c:pt idx="26">
                  <c:v>0.12024389666950826</c:v>
                </c:pt>
                <c:pt idx="27">
                  <c:v>0.16581711605451754</c:v>
                </c:pt>
                <c:pt idx="28">
                  <c:v>0.14561913558913667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0-4FB9-94C9-1DD273BD3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33792"/>
        <c:axId val="296835328"/>
      </c:areaChart>
      <c:catAx>
        <c:axId val="296833792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crossAx val="296835328"/>
        <c:crosses val="autoZero"/>
        <c:auto val="1"/>
        <c:lblAlgn val="ctr"/>
        <c:lblOffset val="100"/>
        <c:noMultiLvlLbl val="0"/>
      </c:catAx>
      <c:valAx>
        <c:axId val="296835328"/>
        <c:scaling>
          <c:orientation val="minMax"/>
        </c:scaling>
        <c:delete val="0"/>
        <c:axPos val="l"/>
        <c:minorGridlines>
          <c:spPr>
            <a:ln w="19050">
              <a:solidFill>
                <a:srgbClr val="DDDDDD">
                  <a:alpha val="71000"/>
                </a:srgbClr>
              </a:solidFill>
              <a:prstDash val="dash"/>
            </a:ln>
          </c:spPr>
        </c:minorGridlines>
        <c:numFmt formatCode="General" sourceLinked="1"/>
        <c:majorTickMark val="out"/>
        <c:minorTickMark val="none"/>
        <c:tickLblPos val="none"/>
        <c:spPr>
          <a:ln w="6350">
            <a:solidFill>
              <a:srgbClr val="DDDDDD"/>
            </a:solidFill>
            <a:prstDash val="sysDot"/>
          </a:ln>
        </c:spPr>
        <c:crossAx val="296833792"/>
        <c:crosses val="autoZero"/>
        <c:crossBetween val="midCat"/>
      </c:valAx>
      <c:spPr>
        <a:ln>
          <a:solidFill>
            <a:srgbClr val="DDDDDD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0578280227907847E-2"/>
          <c:w val="0.91941085121062549"/>
          <c:h val="0.838843176383311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D-47D4-B120-309A9F1E2FC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5D-47D4-B120-309A9F1E2FC6}"/>
              </c:ext>
            </c:extLst>
          </c:dPt>
          <c:dPt>
            <c:idx val="2"/>
            <c:bubble3D val="0"/>
            <c:spPr>
              <a:pattFill prst="ltUpDiag">
                <a:fgClr>
                  <a:schemeClr val="tx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5D-47D4-B120-309A9F1E2FC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Halo</c:v>
                </c:pt>
                <c:pt idx="2">
                  <c:v>Qtr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0.64</c:v>
                </c:pt>
                <c:pt idx="1">
                  <c:v>0</c:v>
                </c:pt>
                <c:pt idx="2">
                  <c:v>1.3599999999999999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5D-47D4-B120-309A9F1E2FC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numFmt formatCode="&quot;$&quot;\ 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0.37815904896539271</c:v>
                </c:pt>
                <c:pt idx="1">
                  <c:v>0.38107067899888719</c:v>
                </c:pt>
                <c:pt idx="2">
                  <c:v>0.30726679524429495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93-4211-AD96-BCB606DCEDF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5797248"/>
        <c:axId val="335812480"/>
      </c:barChart>
      <c:catAx>
        <c:axId val="335797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5812480"/>
        <c:crosses val="autoZero"/>
        <c:auto val="1"/>
        <c:lblAlgn val="ctr"/>
        <c:lblOffset val="100"/>
        <c:noMultiLvlLbl val="0"/>
      </c:catAx>
      <c:valAx>
        <c:axId val="335812480"/>
        <c:scaling>
          <c:orientation val="minMax"/>
          <c:min val="0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5797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36266211647964625"/>
          <c:w val="0.98671259396732058"/>
          <c:h val="0.367859002043728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1F15-407A-9927-715B8F878DC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11-1F15-407A-9927-715B8F878DC2}"/>
              </c:ext>
            </c:extLst>
          </c:dPt>
          <c:dLbls>
            <c:dLbl>
              <c:idx val="0"/>
              <c:layout>
                <c:manualLayout>
                  <c:x val="-1.5967128334599598E-3"/>
                  <c:y val="-0.177673274403754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3.7969076827158102E-5"/>
                  <c:y val="-0.159011579423887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1.5207746798056435E-3"/>
                  <c:y val="-0.248344839293798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-7.9076260136454832E-3"/>
                  <c:y val="-0.226696707250244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dLbl>
              <c:idx val="5"/>
              <c:layout>
                <c:manualLayout>
                  <c:x val="-3.2693638205742357E-3"/>
                  <c:y val="-0.150302440971146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6C-45B1-BCE1-122A7BFEE4EB}"/>
                </c:ext>
              </c:extLst>
            </c:dLbl>
            <c:dLbl>
              <c:idx val="6"/>
              <c:layout>
                <c:manualLayout>
                  <c:x val="-1.6346819102871178E-3"/>
                  <c:y val="-0.201065169998332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86C-45B1-BCE1-122A7BFEE4EB}"/>
                </c:ext>
              </c:extLst>
            </c:dLbl>
            <c:dLbl>
              <c:idx val="7"/>
              <c:layout>
                <c:manualLayout>
                  <c:x val="1.6346523647885068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F15-407A-9927-715B8F878DC2}"/>
                </c:ext>
              </c:extLst>
            </c:dLbl>
            <c:dLbl>
              <c:idx val="8"/>
              <c:layout>
                <c:manualLayout>
                  <c:x val="0"/>
                  <c:y val="-0.17344374606357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15-407A-9927-715B8F878D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Sheet1!$B$1:$F$1</c:f>
              <c:strCache>
                <c:ptCount val="5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  <c:pt idx="3">
                  <c:v>Overnight</c:v>
                </c:pt>
                <c:pt idx="4">
                  <c:v>Tampons</c:v>
                </c:pt>
              </c:strCache>
            </c:strRef>
          </c:cat>
          <c:val>
            <c:numRef>
              <c:f>Sheet1!$B$2:$F$2</c:f>
              <c:numCache>
                <c:formatCode>_(* #,##0.00_);_(* \(#,##0.00\);_(* "-"??_);_(@_)</c:formatCode>
                <c:ptCount val="5"/>
                <c:pt idx="0">
                  <c:v>0.35845297573036561</c:v>
                </c:pt>
                <c:pt idx="1">
                  <c:v>0.33615111254562591</c:v>
                </c:pt>
                <c:pt idx="2">
                  <c:v>0.22431823962287067</c:v>
                </c:pt>
                <c:pt idx="3">
                  <c:v>0.52799589662095736</c:v>
                </c:pt>
                <c:pt idx="4">
                  <c:v>0.58060488855114167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5486976"/>
        <c:axId val="335488512"/>
      </c:barChart>
      <c:catAx>
        <c:axId val="3354869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5488512"/>
        <c:crosses val="autoZero"/>
        <c:auto val="1"/>
        <c:lblAlgn val="ctr"/>
        <c:lblOffset val="100"/>
        <c:noMultiLvlLbl val="0"/>
      </c:catAx>
      <c:valAx>
        <c:axId val="335488512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one"/>
        <c:crossAx val="3354869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7083895679893055"/>
          <c:w val="0.98671259396732058"/>
          <c:h val="0.520897601511587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rgbClr val="F69493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E35-416A-95D7-7C0E7F00FE8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E35-416A-95D7-7C0E7F00FE86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E35-416A-95D7-7C0E7F00FE86}"/>
              </c:ext>
            </c:extLst>
          </c:dPt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35-416A-95D7-7C0E7F00FE8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35-416A-95D7-7C0E7F00FE8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35-416A-95D7-7C0E7F00FE86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35-416A-95D7-7C0E7F00FE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  <c:pt idx="3">
                  <c:v>Overnight</c:v>
                </c:pt>
                <c:pt idx="4">
                  <c:v>Tampons</c:v>
                </c:pt>
              </c:strCache>
            </c:strRef>
          </c:cat>
          <c:val>
            <c:numRef>
              <c:f>Sheet1!$B$2:$F$2</c:f>
              <c:numCache>
                <c:formatCode>0.0%</c:formatCode>
                <c:ptCount val="5"/>
                <c:pt idx="0">
                  <c:v>1.5719357541200706E-2</c:v>
                </c:pt>
                <c:pt idx="1">
                  <c:v>1.2407107834725125E-2</c:v>
                </c:pt>
                <c:pt idx="2">
                  <c:v>9.2595414924658715E-3</c:v>
                </c:pt>
                <c:pt idx="3">
                  <c:v>1.3234197725240954E-2</c:v>
                </c:pt>
                <c:pt idx="4">
                  <c:v>1.5397008087831144E-2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CE0469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69493"/>
              </a:solidFill>
            </c:spPr>
            <c:extLst>
              <c:ext xmlns:c16="http://schemas.microsoft.com/office/drawing/2014/chart" uri="{C3380CC4-5D6E-409C-BE32-E72D297353CC}">
                <c16:uniqueId val="{0000000F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3.9231656754924162E-2"/>
                  <c:y val="-2.0405146595714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35-416A-95D7-7C0E7F00FE86}"/>
                </c:ext>
              </c:extLst>
            </c:dLbl>
            <c:dLbl>
              <c:idx val="1"/>
              <c:layout>
                <c:manualLayout>
                  <c:x val="-1.6346523647885068E-3"/>
                  <c:y val="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3"/>
              <c:layout>
                <c:manualLayout>
                  <c:x val="-1.634652364788506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7A-45A2-8EB4-C7A6300CBCD3}"/>
                </c:ext>
              </c:extLst>
            </c:dLbl>
            <c:dLbl>
              <c:idx val="4"/>
              <c:layout>
                <c:manualLayout>
                  <c:x val="6.538609459154147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Sheet1!$B$1:$F$1</c:f>
              <c:strCache>
                <c:ptCount val="5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  <c:pt idx="3">
                  <c:v>Overnight</c:v>
                </c:pt>
                <c:pt idx="4">
                  <c:v>Tampons</c:v>
                </c:pt>
              </c:strCache>
            </c:strRef>
          </c:cat>
          <c:val>
            <c:numRef>
              <c:f>Sheet1!$B$3:$F$3</c:f>
              <c:numCache>
                <c:formatCode>0.0%</c:formatCode>
                <c:ptCount val="5"/>
                <c:pt idx="0">
                  <c:v>1.5719357541200706E-2</c:v>
                </c:pt>
                <c:pt idx="1">
                  <c:v>1.762892800595512E-2</c:v>
                </c:pt>
                <c:pt idx="2">
                  <c:v>1.6359280626100644E-2</c:v>
                </c:pt>
                <c:pt idx="3">
                  <c:v>1.3543611786922736E-2</c:v>
                </c:pt>
                <c:pt idx="4">
                  <c:v>1.9068648754433412E-2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5660928"/>
        <c:axId val="335672448"/>
      </c:barChart>
      <c:catAx>
        <c:axId val="3356609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5672448"/>
        <c:crosses val="autoZero"/>
        <c:auto val="1"/>
        <c:lblAlgn val="ctr"/>
        <c:lblOffset val="100"/>
        <c:noMultiLvlLbl val="0"/>
      </c:catAx>
      <c:valAx>
        <c:axId val="335672448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56609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7083895679893055"/>
          <c:w val="0.98671259396732058"/>
          <c:h val="0.52089760151158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8B9F-45DE-8C03-20ED4BFAD9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8B9F-45DE-8C03-20ED4BFAD9B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11-8B9F-45DE-8C03-20ED4BFAD9B5}"/>
              </c:ext>
            </c:extLst>
          </c:dPt>
          <c:dLbls>
            <c:dLbl>
              <c:idx val="5"/>
              <c:layout>
                <c:manualLayout>
                  <c:x val="1.1695774259766714E-1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Sheet1!$B$1:$G$1</c:f>
              <c:strCache>
                <c:ptCount val="6"/>
                <c:pt idx="0">
                  <c:v>Always On</c:v>
                </c:pt>
                <c:pt idx="1">
                  <c:v>Carnaval</c:v>
                </c:pt>
                <c:pt idx="2">
                  <c:v>Marias</c:v>
                </c:pt>
                <c:pt idx="3">
                  <c:v>Let's Move On</c:v>
                </c:pt>
                <c:pt idx="4">
                  <c:v>Noturno</c:v>
                </c:pt>
                <c:pt idx="5">
                  <c:v>Sport 2018</c:v>
                </c:pt>
              </c:strCache>
            </c:strRef>
          </c:cat>
          <c:val>
            <c:numRef>
              <c:f>Sheet1!$B$2:$G$2</c:f>
              <c:numCache>
                <c:formatCode>0.0%</c:formatCode>
                <c:ptCount val="6"/>
                <c:pt idx="0">
                  <c:v>7.1426059311541787E-3</c:v>
                </c:pt>
                <c:pt idx="1">
                  <c:v>8.9470999482895303E-3</c:v>
                </c:pt>
                <c:pt idx="2">
                  <c:v>1.60060784986935E-2</c:v>
                </c:pt>
                <c:pt idx="3">
                  <c:v>1.4565938660249264E-2</c:v>
                </c:pt>
                <c:pt idx="4">
                  <c:v>1.0055448470127121E-2</c:v>
                </c:pt>
                <c:pt idx="5">
                  <c:v>9.2550754095244211E-3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6544896"/>
        <c:axId val="336546432"/>
      </c:barChart>
      <c:catAx>
        <c:axId val="3365448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6546432"/>
        <c:crosses val="autoZero"/>
        <c:auto val="1"/>
        <c:lblAlgn val="ctr"/>
        <c:lblOffset val="100"/>
        <c:noMultiLvlLbl val="0"/>
      </c:catAx>
      <c:valAx>
        <c:axId val="336546432"/>
        <c:scaling>
          <c:orientation val="minMax"/>
          <c:max val="3.0000000000000006E-2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65448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36266211647964625"/>
          <c:w val="0.98671259396732058"/>
          <c:h val="0.367859002043728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1F15-407A-9927-715B8F878DC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11-1F15-407A-9927-715B8F878DC2}"/>
              </c:ext>
            </c:extLst>
          </c:dPt>
          <c:dLbls>
            <c:dLbl>
              <c:idx val="0"/>
              <c:layout>
                <c:manualLayout>
                  <c:x val="0"/>
                  <c:y val="-0.139849538967382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3.7969076827158102E-5"/>
                  <c:y val="-0.159011579423887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1.5207746798056435E-3"/>
                  <c:y val="-0.248344839293798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1.6726509871142761E-3"/>
                  <c:y val="-0.151049236377498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dLbl>
              <c:idx val="5"/>
              <c:layout>
                <c:manualLayout>
                  <c:x val="-3.2693638205742357E-3"/>
                  <c:y val="-0.150302440971146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6C-45B1-BCE1-122A7BFEE4EB}"/>
                </c:ext>
              </c:extLst>
            </c:dLbl>
            <c:dLbl>
              <c:idx val="6"/>
              <c:layout>
                <c:manualLayout>
                  <c:x val="-1.6346819102871178E-3"/>
                  <c:y val="-0.201065169998332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86C-45B1-BCE1-122A7BFEE4EB}"/>
                </c:ext>
              </c:extLst>
            </c:dLbl>
            <c:dLbl>
              <c:idx val="7"/>
              <c:layout>
                <c:manualLayout>
                  <c:x val="1.6346523647885068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F15-407A-9927-715B8F878DC2}"/>
                </c:ext>
              </c:extLst>
            </c:dLbl>
            <c:dLbl>
              <c:idx val="8"/>
              <c:layout>
                <c:manualLayout>
                  <c:x val="0"/>
                  <c:y val="-0.17344374606357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15-407A-9927-715B8F878D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Sheet1!$B$1:$G$1</c:f>
              <c:strCache>
                <c:ptCount val="6"/>
                <c:pt idx="0">
                  <c:v>Always On</c:v>
                </c:pt>
                <c:pt idx="1">
                  <c:v>Carnaval</c:v>
                </c:pt>
                <c:pt idx="2">
                  <c:v>Marias</c:v>
                </c:pt>
                <c:pt idx="3">
                  <c:v>Let's Move On</c:v>
                </c:pt>
                <c:pt idx="4">
                  <c:v>Noturno</c:v>
                </c:pt>
                <c:pt idx="5">
                  <c:v>Sport</c:v>
                </c:pt>
              </c:strCache>
            </c:strRef>
          </c:cat>
          <c:val>
            <c:numRef>
              <c:f>Sheet1!$B$2:$G$2</c:f>
              <c:numCache>
                <c:formatCode>0.00</c:formatCode>
                <c:ptCount val="6"/>
                <c:pt idx="0">
                  <c:v>0.22433086017855042</c:v>
                </c:pt>
                <c:pt idx="1">
                  <c:v>0.26440074692179766</c:v>
                </c:pt>
                <c:pt idx="2">
                  <c:v>0.36434758434308973</c:v>
                </c:pt>
                <c:pt idx="3">
                  <c:v>0.55524889450185455</c:v>
                </c:pt>
                <c:pt idx="4">
                  <c:v>0.23077827996410269</c:v>
                </c:pt>
                <c:pt idx="5">
                  <c:v>0.2237333794527214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6307712"/>
        <c:axId val="336309248"/>
      </c:barChart>
      <c:catAx>
        <c:axId val="336307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6309248"/>
        <c:crosses val="autoZero"/>
        <c:auto val="1"/>
        <c:lblAlgn val="ctr"/>
        <c:lblOffset val="100"/>
        <c:noMultiLvlLbl val="0"/>
      </c:catAx>
      <c:valAx>
        <c:axId val="336309248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one"/>
        <c:crossAx val="336307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6.7567567567567571E-2"/>
          <c:w val="0.90090090090090091"/>
          <c:h val="0.75385135135135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E846BA"/>
              </a:solidFill>
            </c:spPr>
            <c:extLst>
              <c:ext xmlns:c16="http://schemas.microsoft.com/office/drawing/2014/chart" uri="{C3380CC4-5D6E-409C-BE32-E72D297353CC}">
                <c16:uniqueId val="{00000001-0AE2-4CBF-BDE0-2C1FF2A66434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1">
                  <c:v>19.345411752430646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43-4D55-8A42-0F690F8037D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467072"/>
        <c:axId val="336470400"/>
      </c:barChart>
      <c:catAx>
        <c:axId val="3364670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6470400"/>
        <c:crosses val="autoZero"/>
        <c:auto val="1"/>
        <c:lblAlgn val="ctr"/>
        <c:lblOffset val="100"/>
        <c:noMultiLvlLbl val="0"/>
      </c:catAx>
      <c:valAx>
        <c:axId val="33647040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36467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E846BA"/>
              </a:solidFill>
            </c:spPr>
            <c:extLst>
              <c:ext xmlns:c16="http://schemas.microsoft.com/office/drawing/2014/chart" uri="{C3380CC4-5D6E-409C-BE32-E72D297353CC}">
                <c16:uniqueId val="{00000001-7FE3-4CD3-AF55-8C320C3D57CC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1">
                  <c:v>5.1999999999999998E-3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8-469C-9B17-32946C42D92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613376"/>
        <c:axId val="336616448"/>
      </c:barChart>
      <c:catAx>
        <c:axId val="336613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6616448"/>
        <c:crosses val="autoZero"/>
        <c:auto val="1"/>
        <c:lblAlgn val="ctr"/>
        <c:lblOffset val="100"/>
        <c:noMultiLvlLbl val="0"/>
      </c:catAx>
      <c:valAx>
        <c:axId val="336616448"/>
        <c:scaling>
          <c:orientation val="minMax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336613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numFmt formatCode="&quot;$&quot;\ 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1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93-4211-AD96-BCB606DCEDF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926592"/>
        <c:axId val="336929536"/>
      </c:barChart>
      <c:catAx>
        <c:axId val="336926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6929536"/>
        <c:crosses val="autoZero"/>
        <c:auto val="1"/>
        <c:lblAlgn val="ctr"/>
        <c:lblOffset val="100"/>
        <c:noMultiLvlLbl val="0"/>
      </c:catAx>
      <c:valAx>
        <c:axId val="336929536"/>
        <c:scaling>
          <c:orientation val="minMax"/>
          <c:min val="0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69265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0.14864864864864866"/>
          <c:w val="0.90090090090090091"/>
          <c:h val="0.67277027027027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21-4C57-B78F-8B1169BF872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050"/>
                      <a:t>74,233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C6-4476-B194-AE912A135A3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050"/>
                      <a:t>168,749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21-4C57-B78F-8B1169BF872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050"/>
                      <a:t>153,501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C6-4476-B194-AE912A135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16574.654011952243</c:v>
                </c:pt>
                <c:pt idx="1">
                  <c:v>74889.527345754657</c:v>
                </c:pt>
                <c:pt idx="2">
                  <c:v>141324.04177930998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21-4C57-B78F-8B1169BF872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069376"/>
        <c:axId val="336072064"/>
      </c:barChart>
      <c:catAx>
        <c:axId val="336069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6072064"/>
        <c:crosses val="autoZero"/>
        <c:auto val="1"/>
        <c:lblAlgn val="ctr"/>
        <c:lblOffset val="100"/>
        <c:noMultiLvlLbl val="0"/>
      </c:catAx>
      <c:valAx>
        <c:axId val="336072064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36069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CCF-4704-A431-231B195B66A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#,#00%</c:formatCode>
                <c:ptCount val="3"/>
                <c:pt idx="0">
                  <c:v>2.0709178931564574E-2</c:v>
                </c:pt>
                <c:pt idx="1">
                  <c:v>1.8016258425229185E-2</c:v>
                </c:pt>
                <c:pt idx="2">
                  <c:v>1.7490173501777673E-2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CF-4704-A431-231B195B66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100352"/>
        <c:axId val="336758656"/>
      </c:barChart>
      <c:catAx>
        <c:axId val="336100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6758656"/>
        <c:crosses val="autoZero"/>
        <c:auto val="1"/>
        <c:lblAlgn val="ctr"/>
        <c:lblOffset val="100"/>
        <c:noMultiLvlLbl val="0"/>
      </c:catAx>
      <c:valAx>
        <c:axId val="336758656"/>
        <c:scaling>
          <c:orientation val="minMax"/>
          <c:min val="0"/>
        </c:scaling>
        <c:delete val="1"/>
        <c:axPos val="l"/>
        <c:numFmt formatCode="#,#00%" sourceLinked="1"/>
        <c:majorTickMark val="out"/>
        <c:minorTickMark val="none"/>
        <c:tickLblPos val="nextTo"/>
        <c:crossAx val="336100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0578280227907847E-2"/>
          <c:w val="0.91941085121062549"/>
          <c:h val="0.838843176383311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1E-4EED-BB1F-88E4A60A224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1E-4EED-BB1F-88E4A60A224F}"/>
              </c:ext>
            </c:extLst>
          </c:dPt>
          <c:dPt>
            <c:idx val="2"/>
            <c:bubble3D val="0"/>
            <c:spPr>
              <a:pattFill prst="ltUpDiag">
                <a:fgClr>
                  <a:schemeClr val="tx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1E-4EED-BB1F-88E4A60A224F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Halo</c:v>
                </c:pt>
                <c:pt idx="2">
                  <c:v>Qtr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0.33</c:v>
                </c:pt>
                <c:pt idx="1">
                  <c:v>0</c:v>
                </c:pt>
                <c:pt idx="2">
                  <c:v>1.67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1E-4EED-BB1F-88E4A60A22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.10810810810810811"/>
          <c:w val="0.90090090090090091"/>
          <c:h val="0.7200675675675675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D67-4884-B078-8779559751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9.1125309245358624E-2</c:v>
                </c:pt>
                <c:pt idx="1">
                  <c:v>0.11105128333736325</c:v>
                </c:pt>
                <c:pt idx="2">
                  <c:v>0.18923212154635977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67-4884-B078-8779559751C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786560"/>
        <c:axId val="336793600"/>
      </c:barChart>
      <c:catAx>
        <c:axId val="3367865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6793600"/>
        <c:crosses val="autoZero"/>
        <c:auto val="1"/>
        <c:lblAlgn val="ctr"/>
        <c:lblOffset val="100"/>
        <c:noMultiLvlLbl val="0"/>
      </c:catAx>
      <c:valAx>
        <c:axId val="336793600"/>
        <c:scaling>
          <c:orientation val="minMax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6786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D67-4884-B078-8779559751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9.1125309245358624E-2</c:v>
                </c:pt>
                <c:pt idx="1">
                  <c:v>0.11105128333736325</c:v>
                </c:pt>
                <c:pt idx="2">
                  <c:v>0.18923212154635977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67-4884-B078-8779559751C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6877824"/>
        <c:axId val="337532032"/>
      </c:barChart>
      <c:catAx>
        <c:axId val="336877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7532032"/>
        <c:crosses val="autoZero"/>
        <c:auto val="1"/>
        <c:lblAlgn val="ctr"/>
        <c:lblOffset val="100"/>
        <c:noMultiLvlLbl val="0"/>
      </c:catAx>
      <c:valAx>
        <c:axId val="337532032"/>
        <c:scaling>
          <c:orientation val="minMax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68778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895416919036"/>
          <c:y val="0.1410435811540737"/>
          <c:w val="0.53355643044619427"/>
          <c:h val="0.717912837691852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2018 YTD</c:v>
                </c:pt>
                <c:pt idx="1">
                  <c:v>2017</c:v>
                </c:pt>
                <c:pt idx="2">
                  <c:v>2016</c:v>
                </c:pt>
              </c:strCache>
            </c:strRef>
          </c:cat>
          <c:val>
            <c:numRef>
              <c:f>Sheet1!$B$2:$B$4</c:f>
              <c:numCache>
                <c:formatCode>[$R$-416]#,##0.00;[Red]\-[$R$-416]#,##0.00</c:formatCode>
                <c:ptCount val="3"/>
                <c:pt idx="0">
                  <c:v>8.92</c:v>
                </c:pt>
                <c:pt idx="1">
                  <c:v>17.8</c:v>
                </c:pt>
                <c:pt idx="2">
                  <c:v>20.96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49-45E7-AC8A-BA13165EC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560704"/>
        <c:axId val="337562240"/>
      </c:barChart>
      <c:catAx>
        <c:axId val="337560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s-AR"/>
          </a:p>
        </c:txPr>
        <c:crossAx val="337562240"/>
        <c:crosses val="autoZero"/>
        <c:auto val="1"/>
        <c:lblAlgn val="ctr"/>
        <c:lblOffset val="100"/>
        <c:noMultiLvlLbl val="0"/>
      </c:catAx>
      <c:valAx>
        <c:axId val="337562240"/>
        <c:scaling>
          <c:orientation val="minMax"/>
          <c:max val="30"/>
          <c:min val="0"/>
        </c:scaling>
        <c:delete val="1"/>
        <c:axPos val="b"/>
        <c:majorGridlines/>
        <c:numFmt formatCode="[$R$-416]#,##0.00;[Red]\-[$R$-416]#,##0.00" sourceLinked="1"/>
        <c:majorTickMark val="out"/>
        <c:minorTickMark val="none"/>
        <c:tickLblPos val="nextTo"/>
        <c:crossAx val="337560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895416919036"/>
          <c:y val="0.1410435811540737"/>
          <c:w val="0.53355643044619427"/>
          <c:h val="0.717912837691852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2018 YTD</c:v>
                </c:pt>
                <c:pt idx="1">
                  <c:v>2017</c:v>
                </c:pt>
                <c:pt idx="2">
                  <c:v>2016</c:v>
                </c:pt>
              </c:strCache>
            </c:strRef>
          </c:cat>
          <c:val>
            <c:numRef>
              <c:f>Sheet1!$B$2:$B$4</c:f>
              <c:numCache>
                <c:formatCode>[$R$-416]#,##0</c:formatCode>
                <c:ptCount val="3"/>
                <c:pt idx="0">
                  <c:v>746.82899999999995</c:v>
                </c:pt>
                <c:pt idx="1">
                  <c:v>674.36900000000003</c:v>
                </c:pt>
                <c:pt idx="2">
                  <c:v>181.88900000000001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0D-4275-81CE-5518B77B0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574528"/>
        <c:axId val="337297792"/>
      </c:barChart>
      <c:catAx>
        <c:axId val="3375745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s-AR"/>
          </a:p>
        </c:txPr>
        <c:crossAx val="337297792"/>
        <c:crosses val="autoZero"/>
        <c:auto val="1"/>
        <c:lblAlgn val="ctr"/>
        <c:lblOffset val="100"/>
        <c:noMultiLvlLbl val="0"/>
      </c:catAx>
      <c:valAx>
        <c:axId val="337297792"/>
        <c:scaling>
          <c:orientation val="minMax"/>
        </c:scaling>
        <c:delete val="1"/>
        <c:axPos val="b"/>
        <c:numFmt formatCode="[$R$-416]#,##0" sourceLinked="1"/>
        <c:majorTickMark val="out"/>
        <c:minorTickMark val="none"/>
        <c:tickLblPos val="nextTo"/>
        <c:crossAx val="337574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068879903525572"/>
          <c:y val="0.17822757449436466"/>
          <c:w val="0.76429169326807123"/>
          <c:h val="0.649737532808398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rgbClr val="DC0015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Sheet1!$B$2:$B$135</c:f>
              <c:numCache>
                <c:formatCode>#,##0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515.24361600000009</c:v>
                </c:pt>
                <c:pt idx="11">
                  <c:v>1340.4921409599999</c:v>
                </c:pt>
                <c:pt idx="12">
                  <c:v>805.92688936000002</c:v>
                </c:pt>
                <c:pt idx="13">
                  <c:v>874.62603816000001</c:v>
                </c:pt>
                <c:pt idx="14">
                  <c:v>822.24293720000003</c:v>
                </c:pt>
                <c:pt idx="15">
                  <c:v>466.29547248000006</c:v>
                </c:pt>
                <c:pt idx="16">
                  <c:v>588.66583128000002</c:v>
                </c:pt>
                <c:pt idx="17">
                  <c:v>560.32743239999991</c:v>
                </c:pt>
                <c:pt idx="18">
                  <c:v>629.02658120000001</c:v>
                </c:pt>
                <c:pt idx="19">
                  <c:v>586.94835255999999</c:v>
                </c:pt>
                <c:pt idx="20">
                  <c:v>446.54446719999999</c:v>
                </c:pt>
                <c:pt idx="21">
                  <c:v>440.10392199999995</c:v>
                </c:pt>
                <c:pt idx="22">
                  <c:v>516.53172503999997</c:v>
                </c:pt>
                <c:pt idx="23">
                  <c:v>84.156457279999998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1386.0053270399999</c:v>
                </c:pt>
                <c:pt idx="53">
                  <c:v>2102.6233229600002</c:v>
                </c:pt>
                <c:pt idx="54">
                  <c:v>1881.06856808</c:v>
                </c:pt>
                <c:pt idx="55">
                  <c:v>2930.4480659999999</c:v>
                </c:pt>
                <c:pt idx="56">
                  <c:v>2981.5430579200001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1620.8705419999999</c:v>
                </c:pt>
                <c:pt idx="73">
                  <c:v>833.40654888000006</c:v>
                </c:pt>
                <c:pt idx="74">
                  <c:v>411.76552311999995</c:v>
                </c:pt>
                <c:pt idx="75">
                  <c:v>364.96422799999993</c:v>
                </c:pt>
                <c:pt idx="76">
                  <c:v>1003.86631184</c:v>
                </c:pt>
                <c:pt idx="77">
                  <c:v>0</c:v>
                </c:pt>
                <c:pt idx="78">
                  <c:v>1230.1441331999999</c:v>
                </c:pt>
                <c:pt idx="79">
                  <c:v>2199.6608706400002</c:v>
                </c:pt>
                <c:pt idx="80">
                  <c:v>796.91012608000005</c:v>
                </c:pt>
                <c:pt idx="81">
                  <c:v>657.3649800799999</c:v>
                </c:pt>
                <c:pt idx="82">
                  <c:v>620.00981791999993</c:v>
                </c:pt>
                <c:pt idx="83">
                  <c:v>457.27870919999992</c:v>
                </c:pt>
                <c:pt idx="84">
                  <c:v>338.34330784000002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25.762180800000003</c:v>
                </c:pt>
                <c:pt idx="91">
                  <c:v>210.39114319999999</c:v>
                </c:pt>
                <c:pt idx="92">
                  <c:v>294.54760048000003</c:v>
                </c:pt>
                <c:pt idx="93">
                  <c:v>888.36586792000003</c:v>
                </c:pt>
                <c:pt idx="94">
                  <c:v>1051.0969766400001</c:v>
                </c:pt>
                <c:pt idx="95">
                  <c:v>1190.21275296</c:v>
                </c:pt>
                <c:pt idx="96">
                  <c:v>1321.1705053600001</c:v>
                </c:pt>
                <c:pt idx="97">
                  <c:v>1054.9613037599997</c:v>
                </c:pt>
                <c:pt idx="98">
                  <c:v>1178.6197716000001</c:v>
                </c:pt>
                <c:pt idx="99">
                  <c:v>2859.1726991199998</c:v>
                </c:pt>
                <c:pt idx="100">
                  <c:v>3023.6212865600005</c:v>
                </c:pt>
                <c:pt idx="101">
                  <c:v>1772.0086693599999</c:v>
                </c:pt>
                <c:pt idx="102">
                  <c:v>1198.37077688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353.37124663999998</c:v>
                </c:pt>
                <c:pt idx="107">
                  <c:v>1931.3048206400001</c:v>
                </c:pt>
                <c:pt idx="108">
                  <c:v>7195.3770974399995</c:v>
                </c:pt>
                <c:pt idx="109">
                  <c:v>3644.48984384</c:v>
                </c:pt>
                <c:pt idx="110">
                  <c:v>0</c:v>
                </c:pt>
                <c:pt idx="111">
                  <c:v>1508.80505552</c:v>
                </c:pt>
                <c:pt idx="112">
                  <c:v>3762.13713616</c:v>
                </c:pt>
                <c:pt idx="113">
                  <c:v>3588.6717854400003</c:v>
                </c:pt>
                <c:pt idx="114">
                  <c:v>2220.6999849600002</c:v>
                </c:pt>
                <c:pt idx="115">
                  <c:v>9449.1385477599997</c:v>
                </c:pt>
                <c:pt idx="116">
                  <c:v>14375.726256079999</c:v>
                </c:pt>
                <c:pt idx="117">
                  <c:v>5826.5465575999997</c:v>
                </c:pt>
                <c:pt idx="118">
                  <c:v>4683.9938391199994</c:v>
                </c:pt>
                <c:pt idx="119">
                  <c:v>22.327223360000001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3228.8599935999996</c:v>
                </c:pt>
                <c:pt idx="127">
                  <c:v>1818.3805948000002</c:v>
                </c:pt>
                <c:pt idx="128">
                  <c:v>5680.5608664000001</c:v>
                </c:pt>
                <c:pt idx="129">
                  <c:v>2781.8861567199997</c:v>
                </c:pt>
                <c:pt idx="130">
                  <c:v>2832.5517789600003</c:v>
                </c:pt>
                <c:pt idx="131">
                  <c:v>2655.6514708</c:v>
                </c:pt>
                <c:pt idx="132">
                  <c:v>3009.8814568000003</c:v>
                </c:pt>
                <c:pt idx="133">
                  <c:v>3167.4601293599999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8-4190-8251-03FFDBD4C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37341056"/>
        <c:axId val="337342848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Max Marginal</c:v>
                </c:pt>
              </c:strCache>
            </c:strRef>
          </c:tx>
          <c:spPr>
            <a:ln w="25400">
              <a:solidFill>
                <a:srgbClr val="FFB100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Sheet1!$C$2:$C$135</c:f>
              <c:numCache>
                <c:formatCode>#,##0</c:formatCode>
                <c:ptCount val="134"/>
                <c:pt idx="0">
                  <c:v>3864.3271199999999</c:v>
                </c:pt>
                <c:pt idx="1">
                  <c:v>3864.3271199999999</c:v>
                </c:pt>
                <c:pt idx="2">
                  <c:v>3864.3271199999999</c:v>
                </c:pt>
                <c:pt idx="3">
                  <c:v>3864.3271199999999</c:v>
                </c:pt>
                <c:pt idx="4">
                  <c:v>3864.3271199999999</c:v>
                </c:pt>
                <c:pt idx="5">
                  <c:v>3864.3271199999999</c:v>
                </c:pt>
                <c:pt idx="6">
                  <c:v>3864.3271199999999</c:v>
                </c:pt>
                <c:pt idx="7">
                  <c:v>3864.3271199999999</c:v>
                </c:pt>
                <c:pt idx="8">
                  <c:v>3864.3271199999999</c:v>
                </c:pt>
                <c:pt idx="9">
                  <c:v>3864.3271199999999</c:v>
                </c:pt>
                <c:pt idx="10">
                  <c:v>3864.3271199999999</c:v>
                </c:pt>
                <c:pt idx="11">
                  <c:v>3864.3271199999999</c:v>
                </c:pt>
                <c:pt idx="12">
                  <c:v>3864.3271199999999</c:v>
                </c:pt>
                <c:pt idx="13">
                  <c:v>3864.3271199999999</c:v>
                </c:pt>
                <c:pt idx="14">
                  <c:v>3864.3271199999999</c:v>
                </c:pt>
                <c:pt idx="15">
                  <c:v>3864.3271199999999</c:v>
                </c:pt>
                <c:pt idx="16">
                  <c:v>3864.3271199999999</c:v>
                </c:pt>
                <c:pt idx="17">
                  <c:v>3864.3271199999999</c:v>
                </c:pt>
                <c:pt idx="18">
                  <c:v>3864.3271199999999</c:v>
                </c:pt>
                <c:pt idx="19">
                  <c:v>3864.3271199999999</c:v>
                </c:pt>
                <c:pt idx="20">
                  <c:v>3864.3271199999999</c:v>
                </c:pt>
                <c:pt idx="21">
                  <c:v>3864.3271199999999</c:v>
                </c:pt>
                <c:pt idx="22">
                  <c:v>3864.3271199999999</c:v>
                </c:pt>
                <c:pt idx="23">
                  <c:v>3864.3271199999999</c:v>
                </c:pt>
                <c:pt idx="24">
                  <c:v>3864.3271199999999</c:v>
                </c:pt>
                <c:pt idx="25">
                  <c:v>3864.3271199999999</c:v>
                </c:pt>
                <c:pt idx="26">
                  <c:v>3864.3271199999999</c:v>
                </c:pt>
                <c:pt idx="27">
                  <c:v>3864.3271199999999</c:v>
                </c:pt>
                <c:pt idx="28">
                  <c:v>3864.3271199999999</c:v>
                </c:pt>
                <c:pt idx="29">
                  <c:v>3864.3271199999999</c:v>
                </c:pt>
                <c:pt idx="30">
                  <c:v>3864.3271199999999</c:v>
                </c:pt>
                <c:pt idx="31">
                  <c:v>3864.3271199999999</c:v>
                </c:pt>
                <c:pt idx="32">
                  <c:v>3864.3271199999999</c:v>
                </c:pt>
                <c:pt idx="33">
                  <c:v>3864.3271199999999</c:v>
                </c:pt>
                <c:pt idx="34">
                  <c:v>3864.3271199999999</c:v>
                </c:pt>
                <c:pt idx="35">
                  <c:v>3864.3271199999999</c:v>
                </c:pt>
                <c:pt idx="36">
                  <c:v>3864.3271199999999</c:v>
                </c:pt>
                <c:pt idx="37">
                  <c:v>3864.3271199999999</c:v>
                </c:pt>
                <c:pt idx="38">
                  <c:v>3864.3271199999999</c:v>
                </c:pt>
                <c:pt idx="39">
                  <c:v>3864.3271199999999</c:v>
                </c:pt>
                <c:pt idx="40">
                  <c:v>3864.3271199999999</c:v>
                </c:pt>
                <c:pt idx="41">
                  <c:v>3864.3271199999999</c:v>
                </c:pt>
                <c:pt idx="42">
                  <c:v>3864.3271199999999</c:v>
                </c:pt>
                <c:pt idx="43">
                  <c:v>3864.3271199999999</c:v>
                </c:pt>
                <c:pt idx="44">
                  <c:v>3864.3271199999999</c:v>
                </c:pt>
                <c:pt idx="45">
                  <c:v>3864.3271199999999</c:v>
                </c:pt>
                <c:pt idx="46">
                  <c:v>3864.3271199999999</c:v>
                </c:pt>
                <c:pt idx="47">
                  <c:v>3864.3271199999999</c:v>
                </c:pt>
                <c:pt idx="48">
                  <c:v>3864.3271199999999</c:v>
                </c:pt>
                <c:pt idx="49">
                  <c:v>3864.3271199999999</c:v>
                </c:pt>
                <c:pt idx="50">
                  <c:v>3864.3271199999999</c:v>
                </c:pt>
                <c:pt idx="51">
                  <c:v>3864.3271199999999</c:v>
                </c:pt>
                <c:pt idx="52">
                  <c:v>3864.3271199999999</c:v>
                </c:pt>
                <c:pt idx="53">
                  <c:v>3864.3271199999999</c:v>
                </c:pt>
                <c:pt idx="54">
                  <c:v>3864.3271199999999</c:v>
                </c:pt>
                <c:pt idx="55">
                  <c:v>3864.3271199999999</c:v>
                </c:pt>
                <c:pt idx="56">
                  <c:v>3864.3271199999999</c:v>
                </c:pt>
                <c:pt idx="57">
                  <c:v>3864.3271199999999</c:v>
                </c:pt>
                <c:pt idx="58">
                  <c:v>3864.3271199999999</c:v>
                </c:pt>
                <c:pt idx="59">
                  <c:v>3864.3271199999999</c:v>
                </c:pt>
                <c:pt idx="60">
                  <c:v>3864.3271199999999</c:v>
                </c:pt>
                <c:pt idx="61">
                  <c:v>3864.3271199999999</c:v>
                </c:pt>
                <c:pt idx="62">
                  <c:v>3864.3271199999999</c:v>
                </c:pt>
                <c:pt idx="63">
                  <c:v>3864.3271199999999</c:v>
                </c:pt>
                <c:pt idx="64">
                  <c:v>3864.3271199999999</c:v>
                </c:pt>
                <c:pt idx="65">
                  <c:v>3864.3271199999999</c:v>
                </c:pt>
                <c:pt idx="66">
                  <c:v>3864.3271199999999</c:v>
                </c:pt>
                <c:pt idx="67">
                  <c:v>3864.3271199999999</c:v>
                </c:pt>
                <c:pt idx="68">
                  <c:v>3864.3271199999999</c:v>
                </c:pt>
                <c:pt idx="69">
                  <c:v>3864.3271199999999</c:v>
                </c:pt>
                <c:pt idx="70">
                  <c:v>3864.3271199999999</c:v>
                </c:pt>
                <c:pt idx="71">
                  <c:v>3864.3271199999999</c:v>
                </c:pt>
                <c:pt idx="72">
                  <c:v>3864.3271199999999</c:v>
                </c:pt>
                <c:pt idx="73">
                  <c:v>3864.3271199999999</c:v>
                </c:pt>
                <c:pt idx="74">
                  <c:v>3864.3271199999999</c:v>
                </c:pt>
                <c:pt idx="75">
                  <c:v>3864.3271199999999</c:v>
                </c:pt>
                <c:pt idx="76">
                  <c:v>3864.3271199999999</c:v>
                </c:pt>
                <c:pt idx="77">
                  <c:v>3864.3271199999999</c:v>
                </c:pt>
                <c:pt idx="78">
                  <c:v>3864.3271199999999</c:v>
                </c:pt>
                <c:pt idx="79">
                  <c:v>3864.3271199999999</c:v>
                </c:pt>
                <c:pt idx="80">
                  <c:v>3864.3271199999999</c:v>
                </c:pt>
                <c:pt idx="81">
                  <c:v>3864.3271199999999</c:v>
                </c:pt>
                <c:pt idx="82">
                  <c:v>3864.3271199999999</c:v>
                </c:pt>
                <c:pt idx="83">
                  <c:v>3864.3271199999999</c:v>
                </c:pt>
                <c:pt idx="84">
                  <c:v>3864.3271199999999</c:v>
                </c:pt>
                <c:pt idx="85">
                  <c:v>3864.3271199999999</c:v>
                </c:pt>
                <c:pt idx="86">
                  <c:v>3864.3271199999999</c:v>
                </c:pt>
                <c:pt idx="87">
                  <c:v>3864.3271199999999</c:v>
                </c:pt>
                <c:pt idx="88">
                  <c:v>3864.3271199999999</c:v>
                </c:pt>
                <c:pt idx="89">
                  <c:v>3864.3271199999999</c:v>
                </c:pt>
                <c:pt idx="90">
                  <c:v>3864.3271199999999</c:v>
                </c:pt>
                <c:pt idx="91">
                  <c:v>3864.3271199999999</c:v>
                </c:pt>
                <c:pt idx="92">
                  <c:v>3864.3271199999999</c:v>
                </c:pt>
                <c:pt idx="93">
                  <c:v>3864.3271199999999</c:v>
                </c:pt>
                <c:pt idx="94">
                  <c:v>3864.3271199999999</c:v>
                </c:pt>
                <c:pt idx="95">
                  <c:v>3864.3271199999999</c:v>
                </c:pt>
                <c:pt idx="96">
                  <c:v>3864.3271199999999</c:v>
                </c:pt>
                <c:pt idx="97">
                  <c:v>3864.3271199999999</c:v>
                </c:pt>
                <c:pt idx="98">
                  <c:v>3864.3271199999999</c:v>
                </c:pt>
                <c:pt idx="99">
                  <c:v>3864.3271199999999</c:v>
                </c:pt>
                <c:pt idx="100">
                  <c:v>3864.3271199999999</c:v>
                </c:pt>
                <c:pt idx="101">
                  <c:v>3864.3271199999999</c:v>
                </c:pt>
                <c:pt idx="102">
                  <c:v>3864.3271199999999</c:v>
                </c:pt>
                <c:pt idx="103">
                  <c:v>3864.3271199999999</c:v>
                </c:pt>
                <c:pt idx="104">
                  <c:v>3864.3271199999999</c:v>
                </c:pt>
                <c:pt idx="105">
                  <c:v>3864.3271199999999</c:v>
                </c:pt>
                <c:pt idx="106">
                  <c:v>3864.3271199999999</c:v>
                </c:pt>
                <c:pt idx="107">
                  <c:v>3864.3271199999999</c:v>
                </c:pt>
                <c:pt idx="108">
                  <c:v>3864.3271199999999</c:v>
                </c:pt>
                <c:pt idx="109">
                  <c:v>3864.3271199999999</c:v>
                </c:pt>
                <c:pt idx="110">
                  <c:v>3864.3271199999999</c:v>
                </c:pt>
                <c:pt idx="111">
                  <c:v>3864.3271199999999</c:v>
                </c:pt>
                <c:pt idx="112">
                  <c:v>3864.3271199999999</c:v>
                </c:pt>
                <c:pt idx="113">
                  <c:v>3864.3271199999999</c:v>
                </c:pt>
                <c:pt idx="114">
                  <c:v>3864.3271199999999</c:v>
                </c:pt>
                <c:pt idx="115">
                  <c:v>3864.3271199999999</c:v>
                </c:pt>
                <c:pt idx="116">
                  <c:v>3864.3271199999999</c:v>
                </c:pt>
                <c:pt idx="117">
                  <c:v>3864.3271199999999</c:v>
                </c:pt>
                <c:pt idx="118">
                  <c:v>3864.3271199999999</c:v>
                </c:pt>
                <c:pt idx="119">
                  <c:v>3864.3271199999999</c:v>
                </c:pt>
                <c:pt idx="120">
                  <c:v>3864.3271199999999</c:v>
                </c:pt>
                <c:pt idx="121">
                  <c:v>3864.3271199999999</c:v>
                </c:pt>
                <c:pt idx="122">
                  <c:v>3864.3271199999999</c:v>
                </c:pt>
                <c:pt idx="123">
                  <c:v>3864.3271199999999</c:v>
                </c:pt>
                <c:pt idx="124">
                  <c:v>3864.3271199999999</c:v>
                </c:pt>
                <c:pt idx="125">
                  <c:v>3864.3271199999999</c:v>
                </c:pt>
                <c:pt idx="126">
                  <c:v>3864.3271199999999</c:v>
                </c:pt>
                <c:pt idx="127">
                  <c:v>3864.3271199999999</c:v>
                </c:pt>
                <c:pt idx="128">
                  <c:v>3864.3271199999999</c:v>
                </c:pt>
                <c:pt idx="129">
                  <c:v>3864.3271199999999</c:v>
                </c:pt>
                <c:pt idx="130">
                  <c:v>3864.3271199999999</c:v>
                </c:pt>
                <c:pt idx="131">
                  <c:v>3864.3271199999999</c:v>
                </c:pt>
                <c:pt idx="132">
                  <c:v>3864.3271199999999</c:v>
                </c:pt>
                <c:pt idx="133">
                  <c:v>3864.3271199999999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68-4190-8251-03FFDBD4CB68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Max ROI</c:v>
                </c:pt>
              </c:strCache>
            </c:strRef>
          </c:tx>
          <c:spPr>
            <a:ln w="25400">
              <a:solidFill>
                <a:srgbClr val="8DC63F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Sheet1!$D$2:$D$135</c:f>
              <c:numCache>
                <c:formatCode>#,##0</c:formatCode>
                <c:ptCount val="134"/>
                <c:pt idx="0">
                  <c:v>6869.9148800000003</c:v>
                </c:pt>
                <c:pt idx="1">
                  <c:v>6869.9148800000003</c:v>
                </c:pt>
                <c:pt idx="2">
                  <c:v>6869.9148800000003</c:v>
                </c:pt>
                <c:pt idx="3">
                  <c:v>6869.9148800000003</c:v>
                </c:pt>
                <c:pt idx="4">
                  <c:v>6869.9148800000003</c:v>
                </c:pt>
                <c:pt idx="5">
                  <c:v>6869.9148800000003</c:v>
                </c:pt>
                <c:pt idx="6">
                  <c:v>6869.9148800000003</c:v>
                </c:pt>
                <c:pt idx="7">
                  <c:v>6869.9148800000003</c:v>
                </c:pt>
                <c:pt idx="8">
                  <c:v>6869.9148800000003</c:v>
                </c:pt>
                <c:pt idx="9">
                  <c:v>6869.9148800000003</c:v>
                </c:pt>
                <c:pt idx="10">
                  <c:v>6869.9148800000003</c:v>
                </c:pt>
                <c:pt idx="11">
                  <c:v>6869.9148800000003</c:v>
                </c:pt>
                <c:pt idx="12">
                  <c:v>6869.9148800000003</c:v>
                </c:pt>
                <c:pt idx="13">
                  <c:v>6869.9148800000003</c:v>
                </c:pt>
                <c:pt idx="14">
                  <c:v>6869.9148800000003</c:v>
                </c:pt>
                <c:pt idx="15">
                  <c:v>6869.9148800000003</c:v>
                </c:pt>
                <c:pt idx="16">
                  <c:v>6869.9148800000003</c:v>
                </c:pt>
                <c:pt idx="17">
                  <c:v>6869.9148800000003</c:v>
                </c:pt>
                <c:pt idx="18">
                  <c:v>6869.9148800000003</c:v>
                </c:pt>
                <c:pt idx="19">
                  <c:v>6869.9148800000003</c:v>
                </c:pt>
                <c:pt idx="20">
                  <c:v>6869.9148800000003</c:v>
                </c:pt>
                <c:pt idx="21">
                  <c:v>6869.9148800000003</c:v>
                </c:pt>
                <c:pt idx="22">
                  <c:v>6869.9148800000003</c:v>
                </c:pt>
                <c:pt idx="23">
                  <c:v>6869.9148800000003</c:v>
                </c:pt>
                <c:pt idx="24">
                  <c:v>6869.9148800000003</c:v>
                </c:pt>
                <c:pt idx="25">
                  <c:v>6869.9148800000003</c:v>
                </c:pt>
                <c:pt idx="26">
                  <c:v>6869.9148800000003</c:v>
                </c:pt>
                <c:pt idx="27">
                  <c:v>6869.9148800000003</c:v>
                </c:pt>
                <c:pt idx="28">
                  <c:v>6869.9148800000003</c:v>
                </c:pt>
                <c:pt idx="29">
                  <c:v>6869.9148800000003</c:v>
                </c:pt>
                <c:pt idx="30">
                  <c:v>6869.9148800000003</c:v>
                </c:pt>
                <c:pt idx="31">
                  <c:v>6869.9148800000003</c:v>
                </c:pt>
                <c:pt idx="32">
                  <c:v>6869.9148800000003</c:v>
                </c:pt>
                <c:pt idx="33">
                  <c:v>6869.9148800000003</c:v>
                </c:pt>
                <c:pt idx="34">
                  <c:v>6869.9148800000003</c:v>
                </c:pt>
                <c:pt idx="35">
                  <c:v>6869.9148800000003</c:v>
                </c:pt>
                <c:pt idx="36">
                  <c:v>6869.9148800000003</c:v>
                </c:pt>
                <c:pt idx="37">
                  <c:v>6869.9148800000003</c:v>
                </c:pt>
                <c:pt idx="38">
                  <c:v>6869.9148800000003</c:v>
                </c:pt>
                <c:pt idx="39">
                  <c:v>6869.9148800000003</c:v>
                </c:pt>
                <c:pt idx="40">
                  <c:v>6869.9148800000003</c:v>
                </c:pt>
                <c:pt idx="41">
                  <c:v>6869.9148800000003</c:v>
                </c:pt>
                <c:pt idx="42">
                  <c:v>6869.9148800000003</c:v>
                </c:pt>
                <c:pt idx="43">
                  <c:v>6869.9148800000003</c:v>
                </c:pt>
                <c:pt idx="44">
                  <c:v>6869.9148800000003</c:v>
                </c:pt>
                <c:pt idx="45">
                  <c:v>6869.9148800000003</c:v>
                </c:pt>
                <c:pt idx="46">
                  <c:v>6869.9148800000003</c:v>
                </c:pt>
                <c:pt idx="47">
                  <c:v>6869.9148800000003</c:v>
                </c:pt>
                <c:pt idx="48">
                  <c:v>6869.9148800000003</c:v>
                </c:pt>
                <c:pt idx="49">
                  <c:v>6869.9148800000003</c:v>
                </c:pt>
                <c:pt idx="50">
                  <c:v>6869.9148800000003</c:v>
                </c:pt>
                <c:pt idx="51">
                  <c:v>6869.9148800000003</c:v>
                </c:pt>
                <c:pt idx="52">
                  <c:v>6869.9148800000003</c:v>
                </c:pt>
                <c:pt idx="53">
                  <c:v>6869.9148800000003</c:v>
                </c:pt>
                <c:pt idx="54">
                  <c:v>6869.9148800000003</c:v>
                </c:pt>
                <c:pt idx="55">
                  <c:v>6869.9148800000003</c:v>
                </c:pt>
                <c:pt idx="56">
                  <c:v>6869.9148800000003</c:v>
                </c:pt>
                <c:pt idx="57">
                  <c:v>6869.9148800000003</c:v>
                </c:pt>
                <c:pt idx="58">
                  <c:v>6869.9148800000003</c:v>
                </c:pt>
                <c:pt idx="59">
                  <c:v>6869.9148800000003</c:v>
                </c:pt>
                <c:pt idx="60">
                  <c:v>6869.9148800000003</c:v>
                </c:pt>
                <c:pt idx="61">
                  <c:v>6869.9148800000003</c:v>
                </c:pt>
                <c:pt idx="62">
                  <c:v>6869.9148800000003</c:v>
                </c:pt>
                <c:pt idx="63">
                  <c:v>6869.9148800000003</c:v>
                </c:pt>
                <c:pt idx="64">
                  <c:v>6869.9148800000003</c:v>
                </c:pt>
                <c:pt idx="65">
                  <c:v>6869.9148800000003</c:v>
                </c:pt>
                <c:pt idx="66">
                  <c:v>6869.9148800000003</c:v>
                </c:pt>
                <c:pt idx="67">
                  <c:v>6869.9148800000003</c:v>
                </c:pt>
                <c:pt idx="68">
                  <c:v>6869.9148800000003</c:v>
                </c:pt>
                <c:pt idx="69">
                  <c:v>6869.9148800000003</c:v>
                </c:pt>
                <c:pt idx="70">
                  <c:v>6869.9148800000003</c:v>
                </c:pt>
                <c:pt idx="71">
                  <c:v>6869.9148800000003</c:v>
                </c:pt>
                <c:pt idx="72">
                  <c:v>6869.9148800000003</c:v>
                </c:pt>
                <c:pt idx="73">
                  <c:v>6869.9148800000003</c:v>
                </c:pt>
                <c:pt idx="74">
                  <c:v>6869.9148800000003</c:v>
                </c:pt>
                <c:pt idx="75">
                  <c:v>6869.9148800000003</c:v>
                </c:pt>
                <c:pt idx="76">
                  <c:v>6869.9148800000003</c:v>
                </c:pt>
                <c:pt idx="77">
                  <c:v>6869.9148800000003</c:v>
                </c:pt>
                <c:pt idx="78">
                  <c:v>6869.9148800000003</c:v>
                </c:pt>
                <c:pt idx="79">
                  <c:v>6869.9148800000003</c:v>
                </c:pt>
                <c:pt idx="80">
                  <c:v>6869.9148800000003</c:v>
                </c:pt>
                <c:pt idx="81">
                  <c:v>6869.9148800000003</c:v>
                </c:pt>
                <c:pt idx="82">
                  <c:v>6869.9148800000003</c:v>
                </c:pt>
                <c:pt idx="83">
                  <c:v>6869.9148800000003</c:v>
                </c:pt>
                <c:pt idx="84">
                  <c:v>6869.9148800000003</c:v>
                </c:pt>
                <c:pt idx="85">
                  <c:v>6869.9148800000003</c:v>
                </c:pt>
                <c:pt idx="86">
                  <c:v>6869.9148800000003</c:v>
                </c:pt>
                <c:pt idx="87">
                  <c:v>6869.9148800000003</c:v>
                </c:pt>
                <c:pt idx="88">
                  <c:v>6869.9148800000003</c:v>
                </c:pt>
                <c:pt idx="89">
                  <c:v>6869.9148800000003</c:v>
                </c:pt>
                <c:pt idx="90">
                  <c:v>6869.9148800000003</c:v>
                </c:pt>
                <c:pt idx="91">
                  <c:v>6869.9148800000003</c:v>
                </c:pt>
                <c:pt idx="92">
                  <c:v>6869.9148800000003</c:v>
                </c:pt>
                <c:pt idx="93">
                  <c:v>6869.9148800000003</c:v>
                </c:pt>
                <c:pt idx="94">
                  <c:v>6869.9148800000003</c:v>
                </c:pt>
                <c:pt idx="95">
                  <c:v>6869.9148800000003</c:v>
                </c:pt>
                <c:pt idx="96">
                  <c:v>6869.9148800000003</c:v>
                </c:pt>
                <c:pt idx="97">
                  <c:v>6869.9148800000003</c:v>
                </c:pt>
                <c:pt idx="98">
                  <c:v>6869.9148800000003</c:v>
                </c:pt>
                <c:pt idx="99">
                  <c:v>6869.9148800000003</c:v>
                </c:pt>
                <c:pt idx="100">
                  <c:v>6869.9148800000003</c:v>
                </c:pt>
                <c:pt idx="101">
                  <c:v>6869.9148800000003</c:v>
                </c:pt>
                <c:pt idx="102">
                  <c:v>6869.9148800000003</c:v>
                </c:pt>
                <c:pt idx="103">
                  <c:v>6869.9148800000003</c:v>
                </c:pt>
                <c:pt idx="104">
                  <c:v>6869.9148800000003</c:v>
                </c:pt>
                <c:pt idx="105">
                  <c:v>6869.9148800000003</c:v>
                </c:pt>
                <c:pt idx="106">
                  <c:v>6869.9148800000003</c:v>
                </c:pt>
                <c:pt idx="107">
                  <c:v>6869.9148800000003</c:v>
                </c:pt>
                <c:pt idx="108">
                  <c:v>6869.9148800000003</c:v>
                </c:pt>
                <c:pt idx="109">
                  <c:v>6869.9148800000003</c:v>
                </c:pt>
                <c:pt idx="110">
                  <c:v>6869.9148800000003</c:v>
                </c:pt>
                <c:pt idx="111">
                  <c:v>6869.9148800000003</c:v>
                </c:pt>
                <c:pt idx="112">
                  <c:v>6869.9148800000003</c:v>
                </c:pt>
                <c:pt idx="113">
                  <c:v>6869.9148800000003</c:v>
                </c:pt>
                <c:pt idx="114">
                  <c:v>6869.9148800000003</c:v>
                </c:pt>
                <c:pt idx="115">
                  <c:v>6869.9148800000003</c:v>
                </c:pt>
                <c:pt idx="116">
                  <c:v>6869.9148800000003</c:v>
                </c:pt>
                <c:pt idx="117">
                  <c:v>6869.9148800000003</c:v>
                </c:pt>
                <c:pt idx="118">
                  <c:v>6869.9148800000003</c:v>
                </c:pt>
                <c:pt idx="119">
                  <c:v>6869.9148800000003</c:v>
                </c:pt>
                <c:pt idx="120">
                  <c:v>6869.9148800000003</c:v>
                </c:pt>
                <c:pt idx="121">
                  <c:v>6869.9148800000003</c:v>
                </c:pt>
                <c:pt idx="122">
                  <c:v>6869.9148800000003</c:v>
                </c:pt>
                <c:pt idx="123">
                  <c:v>6869.9148800000003</c:v>
                </c:pt>
                <c:pt idx="124">
                  <c:v>6869.9148800000003</c:v>
                </c:pt>
                <c:pt idx="125">
                  <c:v>6869.9148800000003</c:v>
                </c:pt>
                <c:pt idx="126">
                  <c:v>6869.9148800000003</c:v>
                </c:pt>
                <c:pt idx="127">
                  <c:v>6869.9148800000003</c:v>
                </c:pt>
                <c:pt idx="128">
                  <c:v>6869.9148800000003</c:v>
                </c:pt>
                <c:pt idx="129">
                  <c:v>6869.9148800000003</c:v>
                </c:pt>
                <c:pt idx="130">
                  <c:v>6869.9148800000003</c:v>
                </c:pt>
                <c:pt idx="131">
                  <c:v>6869.9148800000003</c:v>
                </c:pt>
                <c:pt idx="132">
                  <c:v>6869.9148800000003</c:v>
                </c:pt>
                <c:pt idx="133">
                  <c:v>6869.9148800000003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47-4C4B-8983-8B1C7071C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7341056"/>
        <c:axId val="337342848"/>
      </c:lineChart>
      <c:catAx>
        <c:axId val="337341056"/>
        <c:scaling>
          <c:orientation val="minMax"/>
        </c:scaling>
        <c:delete val="0"/>
        <c:axPos val="b"/>
        <c:numFmt formatCode="[$-409]d\-mmm\-yy;@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lang="ja-JP" sz="3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37342848"/>
        <c:crosses val="autoZero"/>
        <c:auto val="0"/>
        <c:lblAlgn val="ctr"/>
        <c:lblOffset val="100"/>
        <c:noMultiLvlLbl val="0"/>
      </c:catAx>
      <c:valAx>
        <c:axId val="337342848"/>
        <c:scaling>
          <c:orientation val="minMax"/>
          <c:min val="0"/>
        </c:scaling>
        <c:delete val="0"/>
        <c:axPos val="l"/>
        <c:numFmt formatCode="#,##0_);[Red]\(#,##0\)" sourceLinked="0"/>
        <c:majorTickMark val="out"/>
        <c:minorTickMark val="none"/>
        <c:tickLblPos val="nextTo"/>
        <c:spPr>
          <a:ln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lang="ja-JP" sz="6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37341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s-AR"/>
    </a:p>
  </c:txPr>
  <c:externalData r:id="rId2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42387755626679008"/>
          <c:w val="0.98671259396732058"/>
          <c:h val="0.3678590020437280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rgbClr val="F69493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E35-416A-95D7-7C0E7F00FE8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E35-416A-95D7-7C0E7F00FE86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E35-416A-95D7-7C0E7F00FE86}"/>
              </c:ext>
            </c:extLst>
          </c:dPt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35-416A-95D7-7C0E7F00FE8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35-416A-95D7-7C0E7F00FE8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35-416A-95D7-7C0E7F00FE86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35-416A-95D7-7C0E7F00FE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</c:strCache>
            </c:strRef>
          </c:cat>
          <c:val>
            <c:numRef>
              <c:f>Sheet1!$B$2:$D$2</c:f>
              <c:numCache>
                <c:formatCode>0.0%</c:formatCode>
                <c:ptCount val="3"/>
                <c:pt idx="0">
                  <c:v>2.0733627516551102E-2</c:v>
                </c:pt>
                <c:pt idx="1">
                  <c:v>1.7888447345822851E-2</c:v>
                </c:pt>
                <c:pt idx="2">
                  <c:v>1.8491397634624818E-2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CE0469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69493"/>
              </a:solidFill>
            </c:spPr>
            <c:extLst>
              <c:ext xmlns:c16="http://schemas.microsoft.com/office/drawing/2014/chart" uri="{C3380CC4-5D6E-409C-BE32-E72D297353CC}">
                <c16:uniqueId val="{0000000F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5.8171230016702456E-2"/>
                  <c:y val="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35-416A-95D7-7C0E7F00FE86}"/>
                </c:ext>
              </c:extLst>
            </c:dLbl>
            <c:dLbl>
              <c:idx val="1"/>
              <c:layout>
                <c:manualLayout>
                  <c:x val="-1.6346523647885068E-3"/>
                  <c:y val="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3"/>
              <c:layout>
                <c:manualLayout>
                  <c:x val="-1.634652364788506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7A-45A2-8EB4-C7A6300CBCD3}"/>
                </c:ext>
              </c:extLst>
            </c:dLbl>
            <c:dLbl>
              <c:idx val="4"/>
              <c:layout>
                <c:manualLayout>
                  <c:x val="6.538609459154147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</c:strCache>
            </c:strRef>
          </c:cat>
          <c:val>
            <c:numRef>
              <c:f>Sheet1!$B$3:$D$3</c:f>
              <c:numCache>
                <c:formatCode>0.0%</c:formatCode>
                <c:ptCount val="3"/>
                <c:pt idx="0">
                  <c:v>2.0733627516551102E-2</c:v>
                </c:pt>
                <c:pt idx="1">
                  <c:v>1.9610798130273888E-2</c:v>
                </c:pt>
                <c:pt idx="2">
                  <c:v>1.745520101959485E-2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7998208"/>
        <c:axId val="338001280"/>
      </c:barChart>
      <c:catAx>
        <c:axId val="3379982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8001280"/>
        <c:crosses val="autoZero"/>
        <c:auto val="1"/>
        <c:lblAlgn val="ctr"/>
        <c:lblOffset val="100"/>
        <c:noMultiLvlLbl val="0"/>
      </c:catAx>
      <c:valAx>
        <c:axId val="338001280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7998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47613307402730459"/>
          <c:w val="0.98671259396732058"/>
          <c:h val="0.2543877022229634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1F15-407A-9927-715B8F878DC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11-1F15-407A-9927-715B8F878DC2}"/>
              </c:ext>
            </c:extLst>
          </c:dPt>
          <c:dLbls>
            <c:dLbl>
              <c:idx val="0"/>
              <c:layout>
                <c:manualLayout>
                  <c:x val="-1.5967128334599598E-3"/>
                  <c:y val="-0.177673274403754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3.7969076827158102E-5"/>
                  <c:y val="-0.159011579423887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1.5207746798056435E-3"/>
                  <c:y val="-0.248344839293798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-7.9076260136454832E-3"/>
                  <c:y val="-0.226696707250244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dLbl>
              <c:idx val="5"/>
              <c:layout>
                <c:manualLayout>
                  <c:x val="-3.2693638205742357E-3"/>
                  <c:y val="-0.150302440971146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6C-45B1-BCE1-122A7BFEE4EB}"/>
                </c:ext>
              </c:extLst>
            </c:dLbl>
            <c:dLbl>
              <c:idx val="6"/>
              <c:layout>
                <c:manualLayout>
                  <c:x val="-1.6346819102871178E-3"/>
                  <c:y val="-0.201065169998332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86C-45B1-BCE1-122A7BFEE4EB}"/>
                </c:ext>
              </c:extLst>
            </c:dLbl>
            <c:dLbl>
              <c:idx val="7"/>
              <c:layout>
                <c:manualLayout>
                  <c:x val="1.6346523647885068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F15-407A-9927-715B8F878DC2}"/>
                </c:ext>
              </c:extLst>
            </c:dLbl>
            <c:dLbl>
              <c:idx val="8"/>
              <c:layout>
                <c:manualLayout>
                  <c:x val="0"/>
                  <c:y val="-0.17344374606357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15-407A-9927-715B8F878D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</c:strCache>
            </c:strRef>
          </c:cat>
          <c:val>
            <c:numRef>
              <c:f>Sheet1!$B$2:$D$2</c:f>
              <c:numCache>
                <c:formatCode>_(* #,##0.00_);_(* \(#,##0.00\);_(* "-"??_);_(@_)</c:formatCode>
                <c:ptCount val="3"/>
                <c:pt idx="0">
                  <c:v>0.14609915963858472</c:v>
                </c:pt>
                <c:pt idx="1">
                  <c:v>0.10567745431866067</c:v>
                </c:pt>
                <c:pt idx="2">
                  <c:v>0.16627674049711197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8041088"/>
        <c:axId val="338042880"/>
      </c:barChart>
      <c:catAx>
        <c:axId val="3380410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8042880"/>
        <c:crosses val="autoZero"/>
        <c:auto val="1"/>
        <c:lblAlgn val="ctr"/>
        <c:lblOffset val="100"/>
        <c:noMultiLvlLbl val="0"/>
      </c:catAx>
      <c:valAx>
        <c:axId val="338042880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one"/>
        <c:crossAx val="338041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19942103524480001"/>
          <c:w val="0.98671259396732058"/>
          <c:h val="0.5923154033672797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Normalized Response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8A2-424C-A3DC-B760F3A7155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B8A2-424C-A3DC-B760F3A7155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5-B8A2-424C-A3DC-B760F3A7155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B8A2-424C-A3DC-B760F3A7155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9-B8A2-424C-A3DC-B760F3A7155E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B-B8A2-424C-A3DC-B760F3A7155E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D-B8A2-424C-A3DC-B760F3A7155E}"/>
              </c:ext>
            </c:extLst>
          </c:dPt>
          <c:dPt>
            <c:idx val="8"/>
            <c:invertIfNegative val="0"/>
            <c:bubble3D val="0"/>
            <c:spPr>
              <a:solidFill>
                <a:srgbClr val="6666FF"/>
              </a:solidFill>
            </c:spPr>
            <c:extLst>
              <c:ext xmlns:c16="http://schemas.microsoft.com/office/drawing/2014/chart" uri="{C3380CC4-5D6E-409C-BE32-E72D297353CC}">
                <c16:uniqueId val="{0000000F-B8A2-424C-A3DC-B760F3A7155E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1-B8A2-424C-A3DC-B760F3A7155E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66"/>
              </a:solidFill>
            </c:spPr>
            <c:extLst>
              <c:ext xmlns:c16="http://schemas.microsoft.com/office/drawing/2014/chart" uri="{C3380CC4-5D6E-409C-BE32-E72D297353CC}">
                <c16:uniqueId val="{00000013-B8A2-424C-A3DC-B760F3A7155E}"/>
              </c:ext>
            </c:extLst>
          </c:dPt>
          <c:dPt>
            <c:idx val="1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15-2538-4588-869C-3147DEA1C923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7-2538-4588-869C-3147DEA1C923}"/>
              </c:ext>
            </c:extLst>
          </c:dPt>
          <c:dPt>
            <c:idx val="14"/>
            <c:invertIfNegative val="0"/>
            <c:bubble3D val="0"/>
            <c:spPr>
              <a:solidFill>
                <a:srgbClr val="00FF99"/>
              </a:solidFill>
            </c:spPr>
            <c:extLst>
              <c:ext xmlns:c16="http://schemas.microsoft.com/office/drawing/2014/chart" uri="{C3380CC4-5D6E-409C-BE32-E72D297353CC}">
                <c16:uniqueId val="{00000019-2538-4588-869C-3147DEA1C923}"/>
              </c:ext>
            </c:extLst>
          </c:dPt>
          <c:dPt>
            <c:idx val="15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B-2538-4588-869C-3147DEA1C923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1" i="0" u="none" strike="noStrike" kern="1200" baseline="0">
                    <a:solidFill>
                      <a:schemeClr val="bg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Sheet1!$B$1:$F$1</c:f>
              <c:strCache>
                <c:ptCount val="5"/>
                <c:pt idx="0">
                  <c:v>Marias</c:v>
                </c:pt>
                <c:pt idx="1">
                  <c:v>Let's Move On</c:v>
                </c:pt>
                <c:pt idx="2">
                  <c:v>Liners</c:v>
                </c:pt>
                <c:pt idx="3">
                  <c:v>Sport</c:v>
                </c:pt>
                <c:pt idx="4">
                  <c:v>Totex</c:v>
                </c:pt>
              </c:strCache>
            </c:strRef>
          </c:cat>
          <c:val>
            <c:numRef>
              <c:f>Sheet1!$B$2:$F$2</c:f>
              <c:numCache>
                <c:formatCode>0.0%</c:formatCode>
                <c:ptCount val="5"/>
                <c:pt idx="0">
                  <c:v>1.9843688125880249E-2</c:v>
                </c:pt>
                <c:pt idx="1">
                  <c:v>1.9251671193571303E-2</c:v>
                </c:pt>
                <c:pt idx="2">
                  <c:v>1.4279595352557042E-2</c:v>
                </c:pt>
                <c:pt idx="3">
                  <c:v>1.4747686300855054E-2</c:v>
                </c:pt>
                <c:pt idx="4">
                  <c:v>2.0247870199207027E-2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8A2-424C-A3DC-B760F3A71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7820672"/>
        <c:axId val="337830656"/>
      </c:barChart>
      <c:catAx>
        <c:axId val="337820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600" b="1">
                <a:solidFill>
                  <a:schemeClr val="tx1"/>
                </a:solidFill>
              </a:defRPr>
            </a:pPr>
            <a:endParaRPr lang="es-AR"/>
          </a:p>
        </c:txPr>
        <c:crossAx val="337830656"/>
        <c:crosses val="autoZero"/>
        <c:auto val="1"/>
        <c:lblAlgn val="ctr"/>
        <c:lblOffset val="100"/>
        <c:noMultiLvlLbl val="0"/>
      </c:catAx>
      <c:valAx>
        <c:axId val="337830656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one"/>
        <c:crossAx val="337820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19942103524480001"/>
          <c:w val="0.98671259396732058"/>
          <c:h val="0.5923154033672797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Normalized Response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8A2-424C-A3DC-B760F3A7155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B8A2-424C-A3DC-B760F3A7155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5-B8A2-424C-A3DC-B760F3A7155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B8A2-424C-A3DC-B760F3A7155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9-B8A2-424C-A3DC-B760F3A7155E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B-B8A2-424C-A3DC-B760F3A7155E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D-B8A2-424C-A3DC-B760F3A7155E}"/>
              </c:ext>
            </c:extLst>
          </c:dPt>
          <c:dPt>
            <c:idx val="8"/>
            <c:invertIfNegative val="0"/>
            <c:bubble3D val="0"/>
            <c:spPr>
              <a:solidFill>
                <a:srgbClr val="6666FF"/>
              </a:solidFill>
            </c:spPr>
            <c:extLst>
              <c:ext xmlns:c16="http://schemas.microsoft.com/office/drawing/2014/chart" uri="{C3380CC4-5D6E-409C-BE32-E72D297353CC}">
                <c16:uniqueId val="{0000000F-B8A2-424C-A3DC-B760F3A7155E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1-B8A2-424C-A3DC-B760F3A7155E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66"/>
              </a:solidFill>
            </c:spPr>
            <c:extLst>
              <c:ext xmlns:c16="http://schemas.microsoft.com/office/drawing/2014/chart" uri="{C3380CC4-5D6E-409C-BE32-E72D297353CC}">
                <c16:uniqueId val="{00000013-B8A2-424C-A3DC-B760F3A7155E}"/>
              </c:ext>
            </c:extLst>
          </c:dPt>
          <c:dPt>
            <c:idx val="1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15-2538-4588-869C-3147DEA1C923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7-2538-4588-869C-3147DEA1C923}"/>
              </c:ext>
            </c:extLst>
          </c:dPt>
          <c:dPt>
            <c:idx val="14"/>
            <c:invertIfNegative val="0"/>
            <c:bubble3D val="0"/>
            <c:spPr>
              <a:solidFill>
                <a:srgbClr val="00FF99"/>
              </a:solidFill>
            </c:spPr>
            <c:extLst>
              <c:ext xmlns:c16="http://schemas.microsoft.com/office/drawing/2014/chart" uri="{C3380CC4-5D6E-409C-BE32-E72D297353CC}">
                <c16:uniqueId val="{00000019-2538-4588-869C-3147DEA1C923}"/>
              </c:ext>
            </c:extLst>
          </c:dPt>
          <c:dPt>
            <c:idx val="15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B-2538-4588-869C-3147DEA1C923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1" i="0" u="none" strike="noStrike" kern="1200" baseline="0">
                    <a:solidFill>
                      <a:schemeClr val="bg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Sheet1!$B$1:$F$1</c:f>
              <c:strCache>
                <c:ptCount val="5"/>
                <c:pt idx="0">
                  <c:v>Marias</c:v>
                </c:pt>
                <c:pt idx="1">
                  <c:v>Let's Move On</c:v>
                </c:pt>
                <c:pt idx="2">
                  <c:v>Liners</c:v>
                </c:pt>
                <c:pt idx="3">
                  <c:v>Sport</c:v>
                </c:pt>
                <c:pt idx="4">
                  <c:v>Totex</c:v>
                </c:pt>
              </c:strCache>
            </c:strRef>
          </c:cat>
          <c:val>
            <c:numRef>
              <c:f>Sheet1!$B$2:$F$2</c:f>
              <c:numCache>
                <c:formatCode>_(* #,##0.00_);_(* \(#,##0.00\);_(* "-"??_);_(@_)</c:formatCode>
                <c:ptCount val="5"/>
                <c:pt idx="0">
                  <c:v>0.1069384484881919</c:v>
                </c:pt>
                <c:pt idx="1">
                  <c:v>0.1502467780954394</c:v>
                </c:pt>
                <c:pt idx="2">
                  <c:v>0.10567745431866066</c:v>
                </c:pt>
                <c:pt idx="3">
                  <c:v>0.16627674049711197</c:v>
                </c:pt>
                <c:pt idx="4">
                  <c:v>0.21771074422997461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8A2-424C-A3DC-B760F3A71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8373632"/>
        <c:axId val="338375424"/>
      </c:barChart>
      <c:catAx>
        <c:axId val="3383736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600" b="1">
                <a:solidFill>
                  <a:schemeClr val="tx1"/>
                </a:solidFill>
              </a:defRPr>
            </a:pPr>
            <a:endParaRPr lang="es-AR"/>
          </a:p>
        </c:txPr>
        <c:crossAx val="338375424"/>
        <c:crosses val="autoZero"/>
        <c:auto val="1"/>
        <c:lblAlgn val="ctr"/>
        <c:lblOffset val="100"/>
        <c:noMultiLvlLbl val="0"/>
      </c:catAx>
      <c:valAx>
        <c:axId val="338375424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one"/>
        <c:crossAx val="3383736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906190221984964"/>
          <c:y val="4.2635658914728682E-2"/>
          <c:w val="0.78093809778015033"/>
          <c:h val="0.91472868217054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</c:spPr>
          <c:invertIfNegative val="0"/>
          <c:cat>
            <c:strRef>
              <c:f>Hoja1!$A$2:$A$3</c:f>
              <c:strCache>
                <c:ptCount val="2"/>
                <c:pt idx="0">
                  <c:v>FACEBOOK AND INSTAGRAM</c:v>
                </c:pt>
                <c:pt idx="1">
                  <c:v>YOUTUBE</c:v>
                </c:pt>
              </c:strCache>
            </c:strRef>
          </c:cat>
          <c:val>
            <c:numRef>
              <c:f>Hoja1!$B$2:$B$3</c:f>
              <c:numCache>
                <c:formatCode>_(* #,##0_);_(* \(#,##0\);_(* "-"_);_(@_)</c:formatCode>
                <c:ptCount val="2"/>
                <c:pt idx="0">
                  <c:v>22.196778488738662</c:v>
                </c:pt>
                <c:pt idx="1">
                  <c:v>9.3276290735725862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7-4418-858B-973A033A08B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</c:v>
                </c:pt>
              </c:strCache>
            </c:strRef>
          </c:tx>
          <c:spPr>
            <a:gradFill flip="none" rotWithShape="1">
              <a:gsLst>
                <a:gs pos="64000">
                  <a:schemeClr val="accent4"/>
                </a:gs>
                <a:gs pos="42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cat>
            <c:strRef>
              <c:f>Hoja1!$A$2:$A$3</c:f>
              <c:strCache>
                <c:ptCount val="2"/>
                <c:pt idx="0">
                  <c:v>FACEBOOK AND INSTAGRAM</c:v>
                </c:pt>
                <c:pt idx="1">
                  <c:v>YOUTUBE</c:v>
                </c:pt>
              </c:strCache>
            </c:strRef>
          </c:cat>
          <c:val>
            <c:numRef>
              <c:f>Hoja1!$C$2:$C$3</c:f>
              <c:numCache>
                <c:formatCode>_(* #,##0_);_(* \(#,##0\);_(* "-"_);_(@_)</c:formatCode>
                <c:ptCount val="2"/>
                <c:pt idx="0">
                  <c:v>16.092664404335533</c:v>
                </c:pt>
                <c:pt idx="1">
                  <c:v>6.8729898436850636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7-4418-858B-973A033A0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38424192"/>
        <c:axId val="338425728"/>
      </c:barChart>
      <c:catAx>
        <c:axId val="33842419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txPr>
          <a:bodyPr anchor="t"/>
          <a:lstStyle/>
          <a:p>
            <a:pPr>
              <a:defRPr sz="1000" b="1"/>
            </a:pPr>
            <a:endParaRPr lang="es-AR"/>
          </a:p>
        </c:txPr>
        <c:crossAx val="338425728"/>
        <c:crosses val="autoZero"/>
        <c:auto val="1"/>
        <c:lblAlgn val="ctr"/>
        <c:lblOffset val="100"/>
        <c:noMultiLvlLbl val="0"/>
      </c:catAx>
      <c:valAx>
        <c:axId val="338425728"/>
        <c:scaling>
          <c:orientation val="minMax"/>
        </c:scaling>
        <c:delete val="1"/>
        <c:axPos val="t"/>
        <c:numFmt formatCode="_(* #,##0_);_(* \(#,##0\);_(* &quot;-&quot;_);_(@_)" sourceLinked="1"/>
        <c:majorTickMark val="out"/>
        <c:minorTickMark val="none"/>
        <c:tickLblPos val="nextTo"/>
        <c:crossAx val="338424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0578280227907847E-2"/>
          <c:w val="0.91941085121062549"/>
          <c:h val="0.838843176383311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12-4C35-A70E-7059E36B6E9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12-4C35-A70E-7059E36B6E9D}"/>
              </c:ext>
            </c:extLst>
          </c:dPt>
          <c:dPt>
            <c:idx val="2"/>
            <c:bubble3D val="0"/>
            <c:spPr>
              <a:pattFill prst="ltUpDiag">
                <a:fgClr>
                  <a:schemeClr val="tx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12-4C35-A70E-7059E36B6E9D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Halo</c:v>
                </c:pt>
                <c:pt idx="2">
                  <c:v>Qtr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0.2</c:v>
                </c:pt>
                <c:pt idx="1">
                  <c:v>0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12-4C35-A70E-7059E36B6E9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906190221984964"/>
          <c:y val="4.2635658914728682E-2"/>
          <c:w val="0.78093809778015033"/>
          <c:h val="0.91472868217054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</c:spPr>
          <c:invertIfNegative val="0"/>
          <c:cat>
            <c:strRef>
              <c:f>Hoja1!$A$2:$A$3</c:f>
              <c:strCache>
                <c:ptCount val="2"/>
                <c:pt idx="0">
                  <c:v>FACEBOOK AND INSTAGRAM</c:v>
                </c:pt>
                <c:pt idx="1">
                  <c:v>YOUTUBE</c:v>
                </c:pt>
              </c:strCache>
            </c:strRef>
          </c:cat>
          <c:val>
            <c:numRef>
              <c:f>Hoja1!$B$2:$B$3</c:f>
              <c:numCache>
                <c:formatCode>_(* #,##0_);_(* \(#,##0\);_(* "-"_);_(@_)</c:formatCode>
                <c:ptCount val="2"/>
                <c:pt idx="0">
                  <c:v>34.133664137782183</c:v>
                </c:pt>
                <c:pt idx="1">
                  <c:v>49.3459978396534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7-4418-858B-973A033A08B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</c:v>
                </c:pt>
              </c:strCache>
            </c:strRef>
          </c:tx>
          <c:spPr>
            <a:gradFill flip="none" rotWithShape="1">
              <a:gsLst>
                <a:gs pos="64000">
                  <a:schemeClr val="accent4"/>
                </a:gs>
                <a:gs pos="42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cat>
            <c:strRef>
              <c:f>Hoja1!$A$2:$A$3</c:f>
              <c:strCache>
                <c:ptCount val="2"/>
                <c:pt idx="0">
                  <c:v>FACEBOOK AND INSTAGRAM</c:v>
                </c:pt>
                <c:pt idx="1">
                  <c:v>YOUTUBE</c:v>
                </c:pt>
              </c:strCache>
            </c:strRef>
          </c:cat>
          <c:val>
            <c:numRef>
              <c:f>Hoja1!$C$2:$C$3</c:f>
              <c:numCache>
                <c:formatCode>_(* #,##0_);_(* \(#,##0\);_(* "-"_);_(@_)</c:formatCode>
                <c:ptCount val="2"/>
                <c:pt idx="0">
                  <c:v>58.880570637674289</c:v>
                </c:pt>
                <c:pt idx="1">
                  <c:v>85.70620677413487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7-4418-858B-973A033A0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46908160"/>
        <c:axId val="346909696"/>
      </c:barChart>
      <c:catAx>
        <c:axId val="346908160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txPr>
          <a:bodyPr anchor="t"/>
          <a:lstStyle/>
          <a:p>
            <a:pPr>
              <a:defRPr sz="1000" b="1"/>
            </a:pPr>
            <a:endParaRPr lang="es-AR"/>
          </a:p>
        </c:txPr>
        <c:crossAx val="346909696"/>
        <c:crosses val="autoZero"/>
        <c:auto val="1"/>
        <c:lblAlgn val="ctr"/>
        <c:lblOffset val="100"/>
        <c:noMultiLvlLbl val="0"/>
      </c:catAx>
      <c:valAx>
        <c:axId val="346909696"/>
        <c:scaling>
          <c:orientation val="minMax"/>
        </c:scaling>
        <c:delete val="1"/>
        <c:axPos val="t"/>
        <c:numFmt formatCode="_(* #,##0_);_(* \(#,##0\);_(* &quot;-&quot;_);_(@_)" sourceLinked="1"/>
        <c:majorTickMark val="out"/>
        <c:minorTickMark val="none"/>
        <c:tickLblPos val="nextTo"/>
        <c:crossAx val="346908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Evolution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Sheet1!$B$2:$B$158</c:f>
              <c:numCache>
                <c:formatCode>General</c:formatCode>
                <c:ptCount val="157"/>
                <c:pt idx="0">
                  <c:v>642.43200000000002</c:v>
                </c:pt>
                <c:pt idx="1">
                  <c:v>577.4380000000001</c:v>
                </c:pt>
                <c:pt idx="2">
                  <c:v>562.91000000000008</c:v>
                </c:pt>
                <c:pt idx="3">
                  <c:v>652.654</c:v>
                </c:pt>
                <c:pt idx="4">
                  <c:v>596.31799999999998</c:v>
                </c:pt>
                <c:pt idx="5">
                  <c:v>559.72400000000005</c:v>
                </c:pt>
                <c:pt idx="6">
                  <c:v>593.99800000000005</c:v>
                </c:pt>
                <c:pt idx="7">
                  <c:v>714.56600000000003</c:v>
                </c:pt>
                <c:pt idx="8">
                  <c:v>588.452</c:v>
                </c:pt>
                <c:pt idx="9">
                  <c:v>620.322</c:v>
                </c:pt>
                <c:pt idx="10">
                  <c:v>617.87200000000007</c:v>
                </c:pt>
                <c:pt idx="11">
                  <c:v>754.74199999999996</c:v>
                </c:pt>
                <c:pt idx="12">
                  <c:v>673.35400000000004</c:v>
                </c:pt>
                <c:pt idx="13">
                  <c:v>639.78800000000001</c:v>
                </c:pt>
                <c:pt idx="14">
                  <c:v>599.01199999999994</c:v>
                </c:pt>
                <c:pt idx="15">
                  <c:v>719.12599999999998</c:v>
                </c:pt>
                <c:pt idx="16">
                  <c:v>755.37</c:v>
                </c:pt>
                <c:pt idx="17">
                  <c:v>642.25400000000002</c:v>
                </c:pt>
                <c:pt idx="18">
                  <c:v>594.13</c:v>
                </c:pt>
                <c:pt idx="19">
                  <c:v>666.92600000000004</c:v>
                </c:pt>
                <c:pt idx="20">
                  <c:v>782.04600000000005</c:v>
                </c:pt>
                <c:pt idx="21">
                  <c:v>689.47199999999998</c:v>
                </c:pt>
                <c:pt idx="22">
                  <c:v>650.66000000000008</c:v>
                </c:pt>
                <c:pt idx="23">
                  <c:v>635.08199999999999</c:v>
                </c:pt>
                <c:pt idx="24">
                  <c:v>773.05799999999999</c:v>
                </c:pt>
                <c:pt idx="25">
                  <c:v>731.43600000000004</c:v>
                </c:pt>
                <c:pt idx="26">
                  <c:v>640.0920000000001</c:v>
                </c:pt>
                <c:pt idx="27">
                  <c:v>608.31999999999994</c:v>
                </c:pt>
                <c:pt idx="28">
                  <c:v>717.56400000000008</c:v>
                </c:pt>
                <c:pt idx="29">
                  <c:v>747.3900000000001</c:v>
                </c:pt>
                <c:pt idx="30">
                  <c:v>653.59800000000007</c:v>
                </c:pt>
                <c:pt idx="31">
                  <c:v>604.40000000000009</c:v>
                </c:pt>
                <c:pt idx="32">
                  <c:v>662.31399999999996</c:v>
                </c:pt>
                <c:pt idx="33">
                  <c:v>758.91200000000003</c:v>
                </c:pt>
                <c:pt idx="34">
                  <c:v>667.452</c:v>
                </c:pt>
                <c:pt idx="35">
                  <c:v>603.11</c:v>
                </c:pt>
                <c:pt idx="36">
                  <c:v>590.99600000000009</c:v>
                </c:pt>
                <c:pt idx="37">
                  <c:v>695.6339999999999</c:v>
                </c:pt>
                <c:pt idx="38">
                  <c:v>683.94600000000003</c:v>
                </c:pt>
                <c:pt idx="39">
                  <c:v>594.23400000000004</c:v>
                </c:pt>
                <c:pt idx="40">
                  <c:v>584.51600000000008</c:v>
                </c:pt>
                <c:pt idx="41">
                  <c:v>623.82600000000002</c:v>
                </c:pt>
                <c:pt idx="42">
                  <c:v>670.46800000000007</c:v>
                </c:pt>
                <c:pt idx="43">
                  <c:v>588.61800000000005</c:v>
                </c:pt>
                <c:pt idx="44">
                  <c:v>593.40200000000004</c:v>
                </c:pt>
                <c:pt idx="45">
                  <c:v>614.22399999999993</c:v>
                </c:pt>
                <c:pt idx="46">
                  <c:v>647.346</c:v>
                </c:pt>
                <c:pt idx="47">
                  <c:v>639.73599999999999</c:v>
                </c:pt>
                <c:pt idx="48">
                  <c:v>560.11199999999997</c:v>
                </c:pt>
                <c:pt idx="49">
                  <c:v>573.32400000000007</c:v>
                </c:pt>
                <c:pt idx="50">
                  <c:v>643.63000000000011</c:v>
                </c:pt>
                <c:pt idx="51">
                  <c:v>630.00200000000007</c:v>
                </c:pt>
                <c:pt idx="52">
                  <c:v>576.21800000000007</c:v>
                </c:pt>
                <c:pt idx="53">
                  <c:v>575.23</c:v>
                </c:pt>
                <c:pt idx="54">
                  <c:v>523</c:v>
                </c:pt>
                <c:pt idx="55">
                  <c:v>664.11799999999994</c:v>
                </c:pt>
                <c:pt idx="56">
                  <c:v>611.02199999999993</c:v>
                </c:pt>
                <c:pt idx="57">
                  <c:v>578.65800000000002</c:v>
                </c:pt>
                <c:pt idx="58">
                  <c:v>556.12799999999993</c:v>
                </c:pt>
                <c:pt idx="59">
                  <c:v>656.65599999999995</c:v>
                </c:pt>
                <c:pt idx="60">
                  <c:v>640.4</c:v>
                </c:pt>
                <c:pt idx="61">
                  <c:v>571.78600000000006</c:v>
                </c:pt>
                <c:pt idx="62">
                  <c:v>582.03800000000001</c:v>
                </c:pt>
                <c:pt idx="63">
                  <c:v>602.88200000000006</c:v>
                </c:pt>
                <c:pt idx="64">
                  <c:v>635.99400000000003</c:v>
                </c:pt>
                <c:pt idx="65">
                  <c:v>584.80600000000004</c:v>
                </c:pt>
                <c:pt idx="66">
                  <c:v>521.62</c:v>
                </c:pt>
                <c:pt idx="67">
                  <c:v>549.00400000000002</c:v>
                </c:pt>
                <c:pt idx="68">
                  <c:v>607.77</c:v>
                </c:pt>
                <c:pt idx="69">
                  <c:v>529.05399999999997</c:v>
                </c:pt>
                <c:pt idx="70">
                  <c:v>482.68</c:v>
                </c:pt>
                <c:pt idx="71">
                  <c:v>507.75</c:v>
                </c:pt>
                <c:pt idx="72">
                  <c:v>561.30600000000004</c:v>
                </c:pt>
                <c:pt idx="73">
                  <c:v>499.81</c:v>
                </c:pt>
                <c:pt idx="74">
                  <c:v>462.53399999999999</c:v>
                </c:pt>
                <c:pt idx="75">
                  <c:v>423.14799999999997</c:v>
                </c:pt>
                <c:pt idx="76">
                  <c:v>498.81400000000002</c:v>
                </c:pt>
                <c:pt idx="77">
                  <c:v>471.238</c:v>
                </c:pt>
                <c:pt idx="78">
                  <c:v>387.54</c:v>
                </c:pt>
                <c:pt idx="79">
                  <c:v>344.024</c:v>
                </c:pt>
                <c:pt idx="80">
                  <c:v>372.58000000000004</c:v>
                </c:pt>
                <c:pt idx="81">
                  <c:v>401.40800000000002</c:v>
                </c:pt>
                <c:pt idx="82">
                  <c:v>339.02800000000002</c:v>
                </c:pt>
                <c:pt idx="83">
                  <c:v>314.85400000000004</c:v>
                </c:pt>
                <c:pt idx="84">
                  <c:v>314.97799999999995</c:v>
                </c:pt>
                <c:pt idx="85">
                  <c:v>410.29599999999999</c:v>
                </c:pt>
                <c:pt idx="86">
                  <c:v>328.97999999999996</c:v>
                </c:pt>
                <c:pt idx="87">
                  <c:v>303.26400000000007</c:v>
                </c:pt>
                <c:pt idx="88">
                  <c:v>279.64600000000002</c:v>
                </c:pt>
                <c:pt idx="89">
                  <c:v>341.44</c:v>
                </c:pt>
                <c:pt idx="90">
                  <c:v>337.44200000000001</c:v>
                </c:pt>
                <c:pt idx="91">
                  <c:v>282.34199999999998</c:v>
                </c:pt>
                <c:pt idx="92">
                  <c:v>269.40199999999999</c:v>
                </c:pt>
                <c:pt idx="93">
                  <c:v>292.08000000000004</c:v>
                </c:pt>
                <c:pt idx="94">
                  <c:v>340.67400000000004</c:v>
                </c:pt>
                <c:pt idx="95">
                  <c:v>283.04999999999995</c:v>
                </c:pt>
                <c:pt idx="96">
                  <c:v>267.74199999999996</c:v>
                </c:pt>
                <c:pt idx="97">
                  <c:v>271.25200000000001</c:v>
                </c:pt>
                <c:pt idx="98">
                  <c:v>325.53799999999995</c:v>
                </c:pt>
                <c:pt idx="99">
                  <c:v>298.85200000000003</c:v>
                </c:pt>
                <c:pt idx="100">
                  <c:v>264.05999999999995</c:v>
                </c:pt>
                <c:pt idx="101">
                  <c:v>243.95400000000001</c:v>
                </c:pt>
                <c:pt idx="102">
                  <c:v>306.37599999999998</c:v>
                </c:pt>
                <c:pt idx="103">
                  <c:v>456.19399999999996</c:v>
                </c:pt>
                <c:pt idx="104">
                  <c:v>231.26499999999999</c:v>
                </c:pt>
                <c:pt idx="105">
                  <c:v>192.422</c:v>
                </c:pt>
                <c:pt idx="106">
                  <c:v>167.55199999999999</c:v>
                </c:pt>
                <c:pt idx="107">
                  <c:v>178.136</c:v>
                </c:pt>
                <c:pt idx="108">
                  <c:v>163.64000000000001</c:v>
                </c:pt>
                <c:pt idx="109">
                  <c:v>125.248</c:v>
                </c:pt>
                <c:pt idx="110">
                  <c:v>104.506</c:v>
                </c:pt>
                <c:pt idx="111">
                  <c:v>114.608</c:v>
                </c:pt>
                <c:pt idx="112">
                  <c:v>116.248</c:v>
                </c:pt>
                <c:pt idx="113">
                  <c:v>78.441999999999993</c:v>
                </c:pt>
                <c:pt idx="114">
                  <c:v>77.373999999999995</c:v>
                </c:pt>
                <c:pt idx="115">
                  <c:v>90.33</c:v>
                </c:pt>
                <c:pt idx="116">
                  <c:v>71.228000000000009</c:v>
                </c:pt>
                <c:pt idx="117">
                  <c:v>61.146000000000001</c:v>
                </c:pt>
                <c:pt idx="118">
                  <c:v>54.803999999999995</c:v>
                </c:pt>
                <c:pt idx="119">
                  <c:v>53.122000000000007</c:v>
                </c:pt>
                <c:pt idx="120">
                  <c:v>61.045999999999999</c:v>
                </c:pt>
                <c:pt idx="121">
                  <c:v>48.396000000000008</c:v>
                </c:pt>
                <c:pt idx="122">
                  <c:v>40.949999999999996</c:v>
                </c:pt>
                <c:pt idx="123">
                  <c:v>36.431999999999995</c:v>
                </c:pt>
                <c:pt idx="124">
                  <c:v>42.976000000000006</c:v>
                </c:pt>
                <c:pt idx="125">
                  <c:v>37.872</c:v>
                </c:pt>
                <c:pt idx="126">
                  <c:v>34.686</c:v>
                </c:pt>
                <c:pt idx="127">
                  <c:v>32.533999999999999</c:v>
                </c:pt>
                <c:pt idx="128">
                  <c:v>29.231999999999999</c:v>
                </c:pt>
                <c:pt idx="129">
                  <c:v>29.558</c:v>
                </c:pt>
                <c:pt idx="130">
                  <c:v>32.903999999999996</c:v>
                </c:pt>
                <c:pt idx="131">
                  <c:v>20.560000000000002</c:v>
                </c:pt>
                <c:pt idx="132">
                  <c:v>19.701999999999998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0C-47FC-82D7-C0EC1E0224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Sport</c:v>
                </c:pt>
              </c:strCache>
            </c:strRef>
          </c:tx>
          <c:spPr>
            <a:ln>
              <a:solidFill>
                <a:srgbClr val="DB29AC"/>
              </a:solidFill>
            </a:ln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9.6000000000000002E-2</c:v>
                </c:pt>
                <c:pt idx="101">
                  <c:v>9.2800000000000011</c:v>
                </c:pt>
                <c:pt idx="102">
                  <c:v>35.576000000000001</c:v>
                </c:pt>
                <c:pt idx="103">
                  <c:v>71.567999999999998</c:v>
                </c:pt>
                <c:pt idx="104">
                  <c:v>100.056</c:v>
                </c:pt>
                <c:pt idx="105">
                  <c:v>163.51999999999998</c:v>
                </c:pt>
                <c:pt idx="106">
                  <c:v>175.048</c:v>
                </c:pt>
                <c:pt idx="107">
                  <c:v>235.68800000000002</c:v>
                </c:pt>
                <c:pt idx="108">
                  <c:v>299</c:v>
                </c:pt>
                <c:pt idx="109">
                  <c:v>323.27999999999997</c:v>
                </c:pt>
                <c:pt idx="110">
                  <c:v>314.904</c:v>
                </c:pt>
                <c:pt idx="111">
                  <c:v>475.23999999999995</c:v>
                </c:pt>
                <c:pt idx="112">
                  <c:v>485.37599999999998</c:v>
                </c:pt>
                <c:pt idx="113">
                  <c:v>360.32799999999997</c:v>
                </c:pt>
                <c:pt idx="114">
                  <c:v>387.85599999999999</c:v>
                </c:pt>
                <c:pt idx="115">
                  <c:v>611.91999999999996</c:v>
                </c:pt>
                <c:pt idx="116">
                  <c:v>742.62399999999991</c:v>
                </c:pt>
                <c:pt idx="117">
                  <c:v>592.71199999999988</c:v>
                </c:pt>
                <c:pt idx="118">
                  <c:v>575.64</c:v>
                </c:pt>
                <c:pt idx="119">
                  <c:v>607.19200000000001</c:v>
                </c:pt>
                <c:pt idx="120">
                  <c:v>805.70400000000006</c:v>
                </c:pt>
                <c:pt idx="121">
                  <c:v>796.85599999999999</c:v>
                </c:pt>
                <c:pt idx="122">
                  <c:v>671.12</c:v>
                </c:pt>
                <c:pt idx="123">
                  <c:v>656.98400000000004</c:v>
                </c:pt>
                <c:pt idx="124">
                  <c:v>777.01600000000008</c:v>
                </c:pt>
                <c:pt idx="125">
                  <c:v>688.10400000000004</c:v>
                </c:pt>
                <c:pt idx="126">
                  <c:v>625.89599999999996</c:v>
                </c:pt>
                <c:pt idx="127">
                  <c:v>591.04000000000008</c:v>
                </c:pt>
                <c:pt idx="128">
                  <c:v>687.06399999999996</c:v>
                </c:pt>
                <c:pt idx="129">
                  <c:v>752.63199999999995</c:v>
                </c:pt>
                <c:pt idx="130">
                  <c:v>645.31999999999994</c:v>
                </c:pt>
                <c:pt idx="131">
                  <c:v>661.58399999999995</c:v>
                </c:pt>
                <c:pt idx="132">
                  <c:v>747.53700000000003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0C-47FC-82D7-C0EC1E022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034624"/>
        <c:axId val="337048704"/>
      </c:lineChart>
      <c:dateAx>
        <c:axId val="3370346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txPr>
          <a:bodyPr/>
          <a:lstStyle/>
          <a:p>
            <a:pPr>
              <a:defRPr sz="300"/>
            </a:pPr>
            <a:endParaRPr lang="es-AR"/>
          </a:p>
        </c:txPr>
        <c:crossAx val="337048704"/>
        <c:crosses val="autoZero"/>
        <c:auto val="1"/>
        <c:lblOffset val="100"/>
        <c:baseTimeUnit val="days"/>
      </c:dateAx>
      <c:valAx>
        <c:axId val="337048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"/>
            </a:pPr>
            <a:endParaRPr lang="es-AR"/>
          </a:p>
        </c:txPr>
        <c:crossAx val="337034624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11008299638220898"/>
          <c:y val="0.74705624038852081"/>
          <c:w val="0.76782199522356998"/>
          <c:h val="0.17579156932241458"/>
        </c:manualLayout>
      </c:layout>
      <c:overlay val="0"/>
      <c:txPr>
        <a:bodyPr/>
        <a:lstStyle/>
        <a:p>
          <a:pPr>
            <a:defRPr sz="90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Franchise Normalized Effectiveness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08F3-4B33-B14D-1B7E2E2FD7F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3-08F3-4B33-B14D-1B7E2E2FD7F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5-08F3-4B33-B14D-1B7E2E2FD7F9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" b="1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Totex</c:v>
                </c:pt>
                <c:pt idx="1">
                  <c:v>Sport</c:v>
                </c:pt>
                <c:pt idx="2">
                  <c:v>LMO</c:v>
                </c:pt>
                <c:pt idx="3">
                  <c:v>Marias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5.0376628052430476E-2</c:v>
                </c:pt>
                <c:pt idx="1">
                  <c:v>3.2289117493820331E-2</c:v>
                </c:pt>
                <c:pt idx="2">
                  <c:v>0.04</c:v>
                </c:pt>
                <c:pt idx="3">
                  <c:v>5.402069541899323E-2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F3-4B33-B14D-1B7E2E2FD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211392"/>
        <c:axId val="337212928"/>
      </c:barChart>
      <c:catAx>
        <c:axId val="33721139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s-AR"/>
          </a:p>
        </c:txPr>
        <c:crossAx val="337212928"/>
        <c:crosses val="autoZero"/>
        <c:auto val="1"/>
        <c:lblAlgn val="ctr"/>
        <c:lblOffset val="100"/>
        <c:noMultiLvlLbl val="0"/>
      </c:catAx>
      <c:valAx>
        <c:axId val="3372129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372113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800"/>
            </a:pPr>
            <a:r>
              <a:rPr lang="en-US" sz="800" dirty="0"/>
              <a:t>Investment Share </a:t>
            </a:r>
          </a:p>
          <a:p>
            <a:pPr>
              <a:defRPr sz="800"/>
            </a:pPr>
            <a:r>
              <a:rPr lang="en-US" sz="800" dirty="0"/>
              <a:t>YTD 18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68442180021617"/>
          <c:y val="0.40461178706963397"/>
          <c:w val="0.21672765169059749"/>
          <c:h val="0.4816616227122063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Investment Share YTD 18</c:v>
                </c:pt>
              </c:strCache>
            </c:strRef>
          </c:tx>
          <c:spPr>
            <a:solidFill>
              <a:srgbClr val="DB29AC"/>
            </a:solidFill>
          </c:spPr>
          <c:dPt>
            <c:idx val="1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88F2-4223-9387-093B1A54C7F6}"/>
              </c:ext>
            </c:extLst>
          </c:dPt>
          <c:dLbls>
            <c:dLbl>
              <c:idx val="0"/>
              <c:layout>
                <c:manualLayout>
                  <c:x val="3.9215686274509803E-2"/>
                  <c:y val="-0.28485647032988148"/>
                </c:manualLayout>
              </c:layout>
              <c:tx>
                <c:rich>
                  <a:bodyPr/>
                  <a:lstStyle/>
                  <a:p>
                    <a:r>
                      <a:rPr lang="en-US" sz="800" b="1" dirty="0"/>
                      <a:t>59%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F2-4223-9387-093B1A54C7F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/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Sport</c:v>
                </c:pt>
                <c:pt idx="1">
                  <c:v>Non-Sport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0.58658416700847327</c:v>
                </c:pt>
                <c:pt idx="1">
                  <c:v>0.41341583299152673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F2-4223-9387-093B1A54C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683317894086769"/>
          <c:y val="0.46195159862475038"/>
          <c:w val="0.24758182800679326"/>
          <c:h val="0.32346330952037827"/>
        </c:manualLayout>
      </c:layout>
      <c:overlay val="0"/>
      <c:txPr>
        <a:bodyPr/>
        <a:lstStyle/>
        <a:p>
          <a:pPr>
            <a:defRPr sz="80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00"/>
            </a:pPr>
            <a:r>
              <a:rPr lang="es-CO" sz="1100" dirty="0" err="1"/>
              <a:t>Incrementality</a:t>
            </a:r>
            <a:br>
              <a:rPr lang="es-CO" sz="1100" dirty="0"/>
            </a:br>
            <a:r>
              <a:rPr lang="es-CO" sz="700" i="1" dirty="0"/>
              <a:t>(Incremental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/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Sold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Under</a:t>
            </a:r>
            <a:r>
              <a:rPr lang="es-CO" sz="700" i="1" baseline="0" dirty="0"/>
              <a:t> TPR)</a:t>
            </a:r>
            <a:endParaRPr lang="es-CO" sz="700" i="1" dirty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5.4054054054054057E-2"/>
          <c:y val="0.36031144544431948"/>
          <c:w val="0.90090090090090091"/>
          <c:h val="0.4572778402699662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YTD 2018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0.28836353885072291</c:v>
                </c:pt>
                <c:pt idx="1">
                  <c:v>0.31080660857389752</c:v>
                </c:pt>
                <c:pt idx="2">
                  <c:v>0.29477192286102744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7-4035-990F-1C14D30F885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53449856"/>
        <c:axId val="353451392"/>
      </c:barChart>
      <c:catAx>
        <c:axId val="353449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53451392"/>
        <c:crosses val="autoZero"/>
        <c:auto val="1"/>
        <c:lblAlgn val="ctr"/>
        <c:lblOffset val="100"/>
        <c:noMultiLvlLbl val="0"/>
      </c:catAx>
      <c:valAx>
        <c:axId val="353451392"/>
        <c:scaling>
          <c:orientation val="minMax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3534498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22514110514946E-2"/>
          <c:y val="0.1162372094792499"/>
          <c:w val="0.88469247206930979"/>
          <c:h val="0.538153600365171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05%-10%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Sheet1!$B$3:$EE$3</c:f>
              <c:numCache>
                <c:formatCode>_(* #,##0_);_(* \(#,##0\);_(* "-"??_);_(@_)</c:formatCode>
                <c:ptCount val="134"/>
                <c:pt idx="0">
                  <c:v>687619</c:v>
                </c:pt>
                <c:pt idx="1">
                  <c:v>650867</c:v>
                </c:pt>
                <c:pt idx="2">
                  <c:v>550319</c:v>
                </c:pt>
                <c:pt idx="3">
                  <c:v>706424</c:v>
                </c:pt>
                <c:pt idx="4">
                  <c:v>944974</c:v>
                </c:pt>
                <c:pt idx="5">
                  <c:v>722918</c:v>
                </c:pt>
                <c:pt idx="6">
                  <c:v>630575</c:v>
                </c:pt>
                <c:pt idx="7">
                  <c:v>763748</c:v>
                </c:pt>
                <c:pt idx="8">
                  <c:v>1045282</c:v>
                </c:pt>
                <c:pt idx="9">
                  <c:v>1102923</c:v>
                </c:pt>
                <c:pt idx="10">
                  <c:v>1039292</c:v>
                </c:pt>
                <c:pt idx="11">
                  <c:v>815041</c:v>
                </c:pt>
                <c:pt idx="12">
                  <c:v>874260</c:v>
                </c:pt>
                <c:pt idx="13">
                  <c:v>1286686</c:v>
                </c:pt>
                <c:pt idx="14">
                  <c:v>793537</c:v>
                </c:pt>
                <c:pt idx="15">
                  <c:v>594904</c:v>
                </c:pt>
                <c:pt idx="16">
                  <c:v>839210</c:v>
                </c:pt>
                <c:pt idx="17">
                  <c:v>943408</c:v>
                </c:pt>
                <c:pt idx="18">
                  <c:v>1201390</c:v>
                </c:pt>
                <c:pt idx="19">
                  <c:v>1048496</c:v>
                </c:pt>
                <c:pt idx="20">
                  <c:v>677850</c:v>
                </c:pt>
                <c:pt idx="21">
                  <c:v>1100466</c:v>
                </c:pt>
                <c:pt idx="22">
                  <c:v>1032819</c:v>
                </c:pt>
                <c:pt idx="23">
                  <c:v>1081191</c:v>
                </c:pt>
                <c:pt idx="24">
                  <c:v>864429</c:v>
                </c:pt>
                <c:pt idx="25">
                  <c:v>1496588</c:v>
                </c:pt>
                <c:pt idx="26">
                  <c:v>1352734</c:v>
                </c:pt>
                <c:pt idx="27">
                  <c:v>769295</c:v>
                </c:pt>
                <c:pt idx="28">
                  <c:v>704221</c:v>
                </c:pt>
                <c:pt idx="29">
                  <c:v>1081390</c:v>
                </c:pt>
                <c:pt idx="30">
                  <c:v>935871</c:v>
                </c:pt>
                <c:pt idx="31">
                  <c:v>816364</c:v>
                </c:pt>
                <c:pt idx="32">
                  <c:v>687383</c:v>
                </c:pt>
                <c:pt idx="33">
                  <c:v>824273</c:v>
                </c:pt>
                <c:pt idx="34">
                  <c:v>814266</c:v>
                </c:pt>
                <c:pt idx="35">
                  <c:v>889417</c:v>
                </c:pt>
                <c:pt idx="36">
                  <c:v>584033</c:v>
                </c:pt>
                <c:pt idx="37">
                  <c:v>692884</c:v>
                </c:pt>
                <c:pt idx="38">
                  <c:v>763612</c:v>
                </c:pt>
                <c:pt idx="39">
                  <c:v>847351</c:v>
                </c:pt>
                <c:pt idx="40">
                  <c:v>1042829</c:v>
                </c:pt>
                <c:pt idx="41">
                  <c:v>710803</c:v>
                </c:pt>
                <c:pt idx="42">
                  <c:v>848223</c:v>
                </c:pt>
                <c:pt idx="43">
                  <c:v>1023315</c:v>
                </c:pt>
                <c:pt idx="44">
                  <c:v>1516741</c:v>
                </c:pt>
                <c:pt idx="45">
                  <c:v>943435</c:v>
                </c:pt>
                <c:pt idx="46">
                  <c:v>1023927</c:v>
                </c:pt>
                <c:pt idx="47">
                  <c:v>894663</c:v>
                </c:pt>
                <c:pt idx="48">
                  <c:v>734069</c:v>
                </c:pt>
                <c:pt idx="49">
                  <c:v>961317</c:v>
                </c:pt>
                <c:pt idx="50">
                  <c:v>664948</c:v>
                </c:pt>
                <c:pt idx="51">
                  <c:v>780765</c:v>
                </c:pt>
                <c:pt idx="52">
                  <c:v>1142232</c:v>
                </c:pt>
                <c:pt idx="53">
                  <c:v>726657</c:v>
                </c:pt>
                <c:pt idx="54">
                  <c:v>1142741</c:v>
                </c:pt>
                <c:pt idx="55">
                  <c:v>924600</c:v>
                </c:pt>
                <c:pt idx="56">
                  <c:v>1255108</c:v>
                </c:pt>
                <c:pt idx="57">
                  <c:v>1087292</c:v>
                </c:pt>
                <c:pt idx="58">
                  <c:v>857853</c:v>
                </c:pt>
                <c:pt idx="59">
                  <c:v>868599</c:v>
                </c:pt>
                <c:pt idx="60">
                  <c:v>1216422</c:v>
                </c:pt>
                <c:pt idx="61">
                  <c:v>1166874</c:v>
                </c:pt>
                <c:pt idx="62">
                  <c:v>1192424</c:v>
                </c:pt>
                <c:pt idx="63">
                  <c:v>802639</c:v>
                </c:pt>
                <c:pt idx="64">
                  <c:v>810818</c:v>
                </c:pt>
                <c:pt idx="65">
                  <c:v>1093736</c:v>
                </c:pt>
                <c:pt idx="66">
                  <c:v>827368</c:v>
                </c:pt>
                <c:pt idx="67">
                  <c:v>946724</c:v>
                </c:pt>
                <c:pt idx="68">
                  <c:v>941985</c:v>
                </c:pt>
                <c:pt idx="69">
                  <c:v>1487967</c:v>
                </c:pt>
                <c:pt idx="70">
                  <c:v>1047671</c:v>
                </c:pt>
                <c:pt idx="71">
                  <c:v>876670</c:v>
                </c:pt>
                <c:pt idx="72">
                  <c:v>776052</c:v>
                </c:pt>
                <c:pt idx="73">
                  <c:v>1216362</c:v>
                </c:pt>
                <c:pt idx="74">
                  <c:v>1218105</c:v>
                </c:pt>
                <c:pt idx="75">
                  <c:v>1172436</c:v>
                </c:pt>
                <c:pt idx="76">
                  <c:v>857263</c:v>
                </c:pt>
                <c:pt idx="77">
                  <c:v>1249083</c:v>
                </c:pt>
                <c:pt idx="78">
                  <c:v>1124331</c:v>
                </c:pt>
                <c:pt idx="79">
                  <c:v>832560</c:v>
                </c:pt>
                <c:pt idx="80">
                  <c:v>1024375</c:v>
                </c:pt>
                <c:pt idx="81">
                  <c:v>1227723</c:v>
                </c:pt>
                <c:pt idx="82">
                  <c:v>1423321</c:v>
                </c:pt>
                <c:pt idx="83">
                  <c:v>1068831</c:v>
                </c:pt>
                <c:pt idx="84">
                  <c:v>895389</c:v>
                </c:pt>
                <c:pt idx="85">
                  <c:v>1346877</c:v>
                </c:pt>
                <c:pt idx="86">
                  <c:v>1207868</c:v>
                </c:pt>
                <c:pt idx="87">
                  <c:v>1310136</c:v>
                </c:pt>
                <c:pt idx="88">
                  <c:v>1224174</c:v>
                </c:pt>
                <c:pt idx="89">
                  <c:v>1142474</c:v>
                </c:pt>
                <c:pt idx="90">
                  <c:v>1063658</c:v>
                </c:pt>
                <c:pt idx="91">
                  <c:v>1160475</c:v>
                </c:pt>
                <c:pt idx="92">
                  <c:v>934324</c:v>
                </c:pt>
                <c:pt idx="93">
                  <c:v>1214125</c:v>
                </c:pt>
                <c:pt idx="94">
                  <c:v>1066339</c:v>
                </c:pt>
                <c:pt idx="95">
                  <c:v>1877236</c:v>
                </c:pt>
                <c:pt idx="96">
                  <c:v>1261284</c:v>
                </c:pt>
                <c:pt idx="97">
                  <c:v>1190246</c:v>
                </c:pt>
                <c:pt idx="98">
                  <c:v>830704</c:v>
                </c:pt>
                <c:pt idx="99">
                  <c:v>1110564</c:v>
                </c:pt>
                <c:pt idx="100">
                  <c:v>1167236</c:v>
                </c:pt>
                <c:pt idx="101">
                  <c:v>1173740</c:v>
                </c:pt>
                <c:pt idx="102">
                  <c:v>911752</c:v>
                </c:pt>
                <c:pt idx="103">
                  <c:v>660722</c:v>
                </c:pt>
                <c:pt idx="104">
                  <c:v>778605</c:v>
                </c:pt>
                <c:pt idx="105">
                  <c:v>1071856</c:v>
                </c:pt>
                <c:pt idx="106">
                  <c:v>1202581</c:v>
                </c:pt>
                <c:pt idx="107">
                  <c:v>848893</c:v>
                </c:pt>
                <c:pt idx="108">
                  <c:v>1272875</c:v>
                </c:pt>
                <c:pt idx="109">
                  <c:v>1273632</c:v>
                </c:pt>
                <c:pt idx="110">
                  <c:v>1304694</c:v>
                </c:pt>
                <c:pt idx="111">
                  <c:v>1498019</c:v>
                </c:pt>
                <c:pt idx="112">
                  <c:v>1259907</c:v>
                </c:pt>
                <c:pt idx="113">
                  <c:v>1304967</c:v>
                </c:pt>
                <c:pt idx="114">
                  <c:v>1070265</c:v>
                </c:pt>
                <c:pt idx="115">
                  <c:v>835862</c:v>
                </c:pt>
                <c:pt idx="116">
                  <c:v>920922</c:v>
                </c:pt>
                <c:pt idx="117">
                  <c:v>1248727</c:v>
                </c:pt>
                <c:pt idx="118">
                  <c:v>1064392</c:v>
                </c:pt>
                <c:pt idx="119">
                  <c:v>1215344</c:v>
                </c:pt>
                <c:pt idx="120">
                  <c:v>1351220</c:v>
                </c:pt>
                <c:pt idx="121">
                  <c:v>1560186</c:v>
                </c:pt>
                <c:pt idx="122">
                  <c:v>1432227</c:v>
                </c:pt>
                <c:pt idx="123">
                  <c:v>889373</c:v>
                </c:pt>
                <c:pt idx="124">
                  <c:v>819868</c:v>
                </c:pt>
                <c:pt idx="125">
                  <c:v>1327858</c:v>
                </c:pt>
                <c:pt idx="126">
                  <c:v>1227221</c:v>
                </c:pt>
                <c:pt idx="127">
                  <c:v>1170557</c:v>
                </c:pt>
                <c:pt idx="128">
                  <c:v>1000487</c:v>
                </c:pt>
                <c:pt idx="129">
                  <c:v>985928</c:v>
                </c:pt>
                <c:pt idx="130">
                  <c:v>1398360</c:v>
                </c:pt>
                <c:pt idx="131">
                  <c:v>1474391</c:v>
                </c:pt>
                <c:pt idx="132">
                  <c:v>1237070</c:v>
                </c:pt>
                <c:pt idx="133">
                  <c:v>1130657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1-474B-9C60-E04CE42EDDB9}"/>
            </c:ext>
          </c:extLst>
        </c:ser>
        <c:ser>
          <c:idx val="4"/>
          <c:order val="1"/>
          <c:tx>
            <c:strRef>
              <c:f>Sheet1!$A$4</c:f>
              <c:strCache>
                <c:ptCount val="1"/>
                <c:pt idx="0">
                  <c:v>10%-15%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Sheet1!$B$4:$EE$4</c:f>
              <c:numCache>
                <c:formatCode>_(* #,##0_);_(* \(#,##0\);_(* "-"??_);_(@_)</c:formatCode>
                <c:ptCount val="134"/>
                <c:pt idx="0">
                  <c:v>435237</c:v>
                </c:pt>
                <c:pt idx="1">
                  <c:v>310759</c:v>
                </c:pt>
                <c:pt idx="2">
                  <c:v>367319</c:v>
                </c:pt>
                <c:pt idx="3">
                  <c:v>335542</c:v>
                </c:pt>
                <c:pt idx="4">
                  <c:v>404016</c:v>
                </c:pt>
                <c:pt idx="5">
                  <c:v>308864</c:v>
                </c:pt>
                <c:pt idx="6">
                  <c:v>262981</c:v>
                </c:pt>
                <c:pt idx="7">
                  <c:v>204804</c:v>
                </c:pt>
                <c:pt idx="8">
                  <c:v>552338</c:v>
                </c:pt>
                <c:pt idx="9">
                  <c:v>673024</c:v>
                </c:pt>
                <c:pt idx="10">
                  <c:v>403299</c:v>
                </c:pt>
                <c:pt idx="11">
                  <c:v>331481</c:v>
                </c:pt>
                <c:pt idx="12">
                  <c:v>504826</c:v>
                </c:pt>
                <c:pt idx="13">
                  <c:v>1047103</c:v>
                </c:pt>
                <c:pt idx="14">
                  <c:v>356483</c:v>
                </c:pt>
                <c:pt idx="15">
                  <c:v>430934</c:v>
                </c:pt>
                <c:pt idx="16">
                  <c:v>528855</c:v>
                </c:pt>
                <c:pt idx="17">
                  <c:v>708853</c:v>
                </c:pt>
                <c:pt idx="18">
                  <c:v>528481</c:v>
                </c:pt>
                <c:pt idx="19">
                  <c:v>400184</c:v>
                </c:pt>
                <c:pt idx="20">
                  <c:v>597606</c:v>
                </c:pt>
                <c:pt idx="21">
                  <c:v>601042</c:v>
                </c:pt>
                <c:pt idx="22">
                  <c:v>819845</c:v>
                </c:pt>
                <c:pt idx="23">
                  <c:v>756568</c:v>
                </c:pt>
                <c:pt idx="24">
                  <c:v>559924</c:v>
                </c:pt>
                <c:pt idx="25">
                  <c:v>1096068</c:v>
                </c:pt>
                <c:pt idx="26">
                  <c:v>554124</c:v>
                </c:pt>
                <c:pt idx="27">
                  <c:v>428650</c:v>
                </c:pt>
                <c:pt idx="28">
                  <c:v>552446</c:v>
                </c:pt>
                <c:pt idx="29">
                  <c:v>748813</c:v>
                </c:pt>
                <c:pt idx="30">
                  <c:v>879327</c:v>
                </c:pt>
                <c:pt idx="31">
                  <c:v>407235</c:v>
                </c:pt>
                <c:pt idx="32">
                  <c:v>362257</c:v>
                </c:pt>
                <c:pt idx="33">
                  <c:v>419459</c:v>
                </c:pt>
                <c:pt idx="34">
                  <c:v>455428</c:v>
                </c:pt>
                <c:pt idx="35">
                  <c:v>422469</c:v>
                </c:pt>
                <c:pt idx="36">
                  <c:v>186557</c:v>
                </c:pt>
                <c:pt idx="37">
                  <c:v>523450</c:v>
                </c:pt>
                <c:pt idx="38">
                  <c:v>368916</c:v>
                </c:pt>
                <c:pt idx="39">
                  <c:v>431449</c:v>
                </c:pt>
                <c:pt idx="40">
                  <c:v>986285</c:v>
                </c:pt>
                <c:pt idx="41">
                  <c:v>661296</c:v>
                </c:pt>
                <c:pt idx="42">
                  <c:v>458482</c:v>
                </c:pt>
                <c:pt idx="43">
                  <c:v>627754</c:v>
                </c:pt>
                <c:pt idx="44">
                  <c:v>820909</c:v>
                </c:pt>
                <c:pt idx="45">
                  <c:v>494412</c:v>
                </c:pt>
                <c:pt idx="46">
                  <c:v>472798</c:v>
                </c:pt>
                <c:pt idx="47">
                  <c:v>411621</c:v>
                </c:pt>
                <c:pt idx="48">
                  <c:v>492017</c:v>
                </c:pt>
                <c:pt idx="49">
                  <c:v>512854</c:v>
                </c:pt>
                <c:pt idx="50">
                  <c:v>391000</c:v>
                </c:pt>
                <c:pt idx="51">
                  <c:v>520869</c:v>
                </c:pt>
                <c:pt idx="52">
                  <c:v>653192</c:v>
                </c:pt>
                <c:pt idx="53">
                  <c:v>446695</c:v>
                </c:pt>
                <c:pt idx="54">
                  <c:v>379152</c:v>
                </c:pt>
                <c:pt idx="55">
                  <c:v>275310</c:v>
                </c:pt>
                <c:pt idx="56">
                  <c:v>1125224</c:v>
                </c:pt>
                <c:pt idx="57">
                  <c:v>556004</c:v>
                </c:pt>
                <c:pt idx="58">
                  <c:v>329505</c:v>
                </c:pt>
                <c:pt idx="59">
                  <c:v>364570</c:v>
                </c:pt>
                <c:pt idx="60">
                  <c:v>642123</c:v>
                </c:pt>
                <c:pt idx="61">
                  <c:v>511542</c:v>
                </c:pt>
                <c:pt idx="62">
                  <c:v>582172</c:v>
                </c:pt>
                <c:pt idx="63">
                  <c:v>480099</c:v>
                </c:pt>
                <c:pt idx="64">
                  <c:v>514326</c:v>
                </c:pt>
                <c:pt idx="65">
                  <c:v>791531</c:v>
                </c:pt>
                <c:pt idx="66">
                  <c:v>466587</c:v>
                </c:pt>
                <c:pt idx="67">
                  <c:v>465875</c:v>
                </c:pt>
                <c:pt idx="68">
                  <c:v>652128</c:v>
                </c:pt>
                <c:pt idx="69">
                  <c:v>802480</c:v>
                </c:pt>
                <c:pt idx="70">
                  <c:v>661115</c:v>
                </c:pt>
                <c:pt idx="71">
                  <c:v>533661</c:v>
                </c:pt>
                <c:pt idx="72">
                  <c:v>508176</c:v>
                </c:pt>
                <c:pt idx="73">
                  <c:v>705618</c:v>
                </c:pt>
                <c:pt idx="74">
                  <c:v>534804</c:v>
                </c:pt>
                <c:pt idx="75">
                  <c:v>481264</c:v>
                </c:pt>
                <c:pt idx="76">
                  <c:v>368041</c:v>
                </c:pt>
                <c:pt idx="77">
                  <c:v>616452</c:v>
                </c:pt>
                <c:pt idx="78">
                  <c:v>549612</c:v>
                </c:pt>
                <c:pt idx="79">
                  <c:v>652071</c:v>
                </c:pt>
                <c:pt idx="80">
                  <c:v>515616</c:v>
                </c:pt>
                <c:pt idx="81">
                  <c:v>764826</c:v>
                </c:pt>
                <c:pt idx="82">
                  <c:v>1080158</c:v>
                </c:pt>
                <c:pt idx="83">
                  <c:v>573538</c:v>
                </c:pt>
                <c:pt idx="84">
                  <c:v>604375</c:v>
                </c:pt>
                <c:pt idx="85">
                  <c:v>393624</c:v>
                </c:pt>
                <c:pt idx="86">
                  <c:v>754718</c:v>
                </c:pt>
                <c:pt idx="87">
                  <c:v>1108556</c:v>
                </c:pt>
                <c:pt idx="88">
                  <c:v>576813</c:v>
                </c:pt>
                <c:pt idx="89">
                  <c:v>525042</c:v>
                </c:pt>
                <c:pt idx="90">
                  <c:v>885471</c:v>
                </c:pt>
                <c:pt idx="91">
                  <c:v>510444</c:v>
                </c:pt>
                <c:pt idx="92">
                  <c:v>477025</c:v>
                </c:pt>
                <c:pt idx="93">
                  <c:v>783445</c:v>
                </c:pt>
                <c:pt idx="94">
                  <c:v>688846</c:v>
                </c:pt>
                <c:pt idx="95">
                  <c:v>606198</c:v>
                </c:pt>
                <c:pt idx="96">
                  <c:v>644088</c:v>
                </c:pt>
                <c:pt idx="97">
                  <c:v>575720</c:v>
                </c:pt>
                <c:pt idx="98">
                  <c:v>833576</c:v>
                </c:pt>
                <c:pt idx="99">
                  <c:v>690301</c:v>
                </c:pt>
                <c:pt idx="100">
                  <c:v>666655</c:v>
                </c:pt>
                <c:pt idx="101">
                  <c:v>543406</c:v>
                </c:pt>
                <c:pt idx="102">
                  <c:v>349384</c:v>
                </c:pt>
                <c:pt idx="103">
                  <c:v>320945</c:v>
                </c:pt>
                <c:pt idx="104">
                  <c:v>408331</c:v>
                </c:pt>
                <c:pt idx="105">
                  <c:v>508552</c:v>
                </c:pt>
                <c:pt idx="106">
                  <c:v>418982</c:v>
                </c:pt>
                <c:pt idx="107">
                  <c:v>361088</c:v>
                </c:pt>
                <c:pt idx="108">
                  <c:v>860464</c:v>
                </c:pt>
                <c:pt idx="109">
                  <c:v>898250</c:v>
                </c:pt>
                <c:pt idx="110">
                  <c:v>554931</c:v>
                </c:pt>
                <c:pt idx="111">
                  <c:v>635273</c:v>
                </c:pt>
                <c:pt idx="112">
                  <c:v>895951</c:v>
                </c:pt>
                <c:pt idx="113">
                  <c:v>724426</c:v>
                </c:pt>
                <c:pt idx="114">
                  <c:v>443170</c:v>
                </c:pt>
                <c:pt idx="115">
                  <c:v>405714</c:v>
                </c:pt>
                <c:pt idx="116">
                  <c:v>393259</c:v>
                </c:pt>
                <c:pt idx="117">
                  <c:v>621093</c:v>
                </c:pt>
                <c:pt idx="118">
                  <c:v>399160</c:v>
                </c:pt>
                <c:pt idx="119">
                  <c:v>507304</c:v>
                </c:pt>
                <c:pt idx="120">
                  <c:v>328234</c:v>
                </c:pt>
                <c:pt idx="121">
                  <c:v>980279</c:v>
                </c:pt>
                <c:pt idx="122">
                  <c:v>1478016</c:v>
                </c:pt>
                <c:pt idx="123">
                  <c:v>481452</c:v>
                </c:pt>
                <c:pt idx="124">
                  <c:v>451143</c:v>
                </c:pt>
                <c:pt idx="125">
                  <c:v>354501</c:v>
                </c:pt>
                <c:pt idx="126">
                  <c:v>423846</c:v>
                </c:pt>
                <c:pt idx="127">
                  <c:v>484717</c:v>
                </c:pt>
                <c:pt idx="128">
                  <c:v>578979</c:v>
                </c:pt>
                <c:pt idx="129">
                  <c:v>428556</c:v>
                </c:pt>
                <c:pt idx="130">
                  <c:v>658222</c:v>
                </c:pt>
                <c:pt idx="131">
                  <c:v>655447</c:v>
                </c:pt>
                <c:pt idx="132">
                  <c:v>411387</c:v>
                </c:pt>
                <c:pt idx="133">
                  <c:v>353703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1-474B-9C60-E04CE42EDDB9}"/>
            </c:ext>
          </c:extLst>
        </c:ser>
        <c:ser>
          <c:idx val="3"/>
          <c:order val="2"/>
          <c:tx>
            <c:strRef>
              <c:f>Sheet1!$A$5</c:f>
              <c:strCache>
                <c:ptCount val="1"/>
                <c:pt idx="0">
                  <c:v>15%-20%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Sheet1!$B$5:$EE$5</c:f>
              <c:numCache>
                <c:formatCode>_(* #,##0_);_(* \(#,##0\);_(* "-"??_);_(@_)</c:formatCode>
                <c:ptCount val="134"/>
                <c:pt idx="0">
                  <c:v>148875</c:v>
                </c:pt>
                <c:pt idx="1">
                  <c:v>127905</c:v>
                </c:pt>
                <c:pt idx="2">
                  <c:v>213073</c:v>
                </c:pt>
                <c:pt idx="3">
                  <c:v>201926</c:v>
                </c:pt>
                <c:pt idx="4">
                  <c:v>109888</c:v>
                </c:pt>
                <c:pt idx="5">
                  <c:v>257146</c:v>
                </c:pt>
                <c:pt idx="6">
                  <c:v>280217</c:v>
                </c:pt>
                <c:pt idx="7">
                  <c:v>141805</c:v>
                </c:pt>
                <c:pt idx="8">
                  <c:v>208186</c:v>
                </c:pt>
                <c:pt idx="9">
                  <c:v>311129</c:v>
                </c:pt>
                <c:pt idx="10">
                  <c:v>204783</c:v>
                </c:pt>
                <c:pt idx="11">
                  <c:v>248149</c:v>
                </c:pt>
                <c:pt idx="12">
                  <c:v>346456</c:v>
                </c:pt>
                <c:pt idx="13">
                  <c:v>323084</c:v>
                </c:pt>
                <c:pt idx="14">
                  <c:v>700334</c:v>
                </c:pt>
                <c:pt idx="15">
                  <c:v>813998</c:v>
                </c:pt>
                <c:pt idx="16">
                  <c:v>769548</c:v>
                </c:pt>
                <c:pt idx="17">
                  <c:v>977333</c:v>
                </c:pt>
                <c:pt idx="18">
                  <c:v>389980</c:v>
                </c:pt>
                <c:pt idx="19">
                  <c:v>289889</c:v>
                </c:pt>
                <c:pt idx="20">
                  <c:v>388343</c:v>
                </c:pt>
                <c:pt idx="21">
                  <c:v>328018</c:v>
                </c:pt>
                <c:pt idx="22">
                  <c:v>494339</c:v>
                </c:pt>
                <c:pt idx="23">
                  <c:v>263954</c:v>
                </c:pt>
                <c:pt idx="24">
                  <c:v>631980</c:v>
                </c:pt>
                <c:pt idx="25">
                  <c:v>305566</c:v>
                </c:pt>
                <c:pt idx="26">
                  <c:v>283357</c:v>
                </c:pt>
                <c:pt idx="27">
                  <c:v>287780</c:v>
                </c:pt>
                <c:pt idx="28">
                  <c:v>403499</c:v>
                </c:pt>
                <c:pt idx="29">
                  <c:v>577122</c:v>
                </c:pt>
                <c:pt idx="30">
                  <c:v>493262</c:v>
                </c:pt>
                <c:pt idx="31">
                  <c:v>668615</c:v>
                </c:pt>
                <c:pt idx="32">
                  <c:v>256681</c:v>
                </c:pt>
                <c:pt idx="33">
                  <c:v>312915</c:v>
                </c:pt>
                <c:pt idx="34">
                  <c:v>283779</c:v>
                </c:pt>
                <c:pt idx="35">
                  <c:v>481555</c:v>
                </c:pt>
                <c:pt idx="36">
                  <c:v>177177</c:v>
                </c:pt>
                <c:pt idx="37">
                  <c:v>225981</c:v>
                </c:pt>
                <c:pt idx="38">
                  <c:v>401919</c:v>
                </c:pt>
                <c:pt idx="39">
                  <c:v>607277</c:v>
                </c:pt>
                <c:pt idx="40">
                  <c:v>448908</c:v>
                </c:pt>
                <c:pt idx="41">
                  <c:v>616994</c:v>
                </c:pt>
                <c:pt idx="42">
                  <c:v>519219</c:v>
                </c:pt>
                <c:pt idx="43">
                  <c:v>517136</c:v>
                </c:pt>
                <c:pt idx="44">
                  <c:v>353552</c:v>
                </c:pt>
                <c:pt idx="45">
                  <c:v>421286</c:v>
                </c:pt>
                <c:pt idx="46">
                  <c:v>292882</c:v>
                </c:pt>
                <c:pt idx="47">
                  <c:v>328879</c:v>
                </c:pt>
                <c:pt idx="48">
                  <c:v>442902</c:v>
                </c:pt>
                <c:pt idx="49">
                  <c:v>183300</c:v>
                </c:pt>
                <c:pt idx="50">
                  <c:v>539436</c:v>
                </c:pt>
                <c:pt idx="51">
                  <c:v>298721</c:v>
                </c:pt>
                <c:pt idx="52">
                  <c:v>469611</c:v>
                </c:pt>
                <c:pt idx="53">
                  <c:v>298455</c:v>
                </c:pt>
                <c:pt idx="54">
                  <c:v>216920</c:v>
                </c:pt>
                <c:pt idx="55">
                  <c:v>343211</c:v>
                </c:pt>
                <c:pt idx="56">
                  <c:v>339011</c:v>
                </c:pt>
                <c:pt idx="57">
                  <c:v>507954</c:v>
                </c:pt>
                <c:pt idx="58">
                  <c:v>329413</c:v>
                </c:pt>
                <c:pt idx="59">
                  <c:v>345653</c:v>
                </c:pt>
                <c:pt idx="60">
                  <c:v>527860</c:v>
                </c:pt>
                <c:pt idx="61">
                  <c:v>234204</c:v>
                </c:pt>
                <c:pt idx="62">
                  <c:v>339531</c:v>
                </c:pt>
                <c:pt idx="63">
                  <c:v>320622</c:v>
                </c:pt>
                <c:pt idx="64">
                  <c:v>434511</c:v>
                </c:pt>
                <c:pt idx="65">
                  <c:v>426298</c:v>
                </c:pt>
                <c:pt idx="66">
                  <c:v>261268</c:v>
                </c:pt>
                <c:pt idx="67">
                  <c:v>278033</c:v>
                </c:pt>
                <c:pt idx="68">
                  <c:v>398963</c:v>
                </c:pt>
                <c:pt idx="69">
                  <c:v>442587</c:v>
                </c:pt>
                <c:pt idx="70">
                  <c:v>644185</c:v>
                </c:pt>
                <c:pt idx="71">
                  <c:v>449140</c:v>
                </c:pt>
                <c:pt idx="72">
                  <c:v>284978</c:v>
                </c:pt>
                <c:pt idx="73">
                  <c:v>235145</c:v>
                </c:pt>
                <c:pt idx="74">
                  <c:v>325032</c:v>
                </c:pt>
                <c:pt idx="75">
                  <c:v>454517</c:v>
                </c:pt>
                <c:pt idx="76">
                  <c:v>352728</c:v>
                </c:pt>
                <c:pt idx="77">
                  <c:v>463783</c:v>
                </c:pt>
                <c:pt idx="78">
                  <c:v>655649</c:v>
                </c:pt>
                <c:pt idx="79">
                  <c:v>215202</c:v>
                </c:pt>
                <c:pt idx="80">
                  <c:v>488323</c:v>
                </c:pt>
                <c:pt idx="81">
                  <c:v>638133</c:v>
                </c:pt>
                <c:pt idx="82">
                  <c:v>976519</c:v>
                </c:pt>
                <c:pt idx="83">
                  <c:v>516242</c:v>
                </c:pt>
                <c:pt idx="84">
                  <c:v>592505</c:v>
                </c:pt>
                <c:pt idx="85">
                  <c:v>444518</c:v>
                </c:pt>
                <c:pt idx="86">
                  <c:v>911489</c:v>
                </c:pt>
                <c:pt idx="87">
                  <c:v>488991</c:v>
                </c:pt>
                <c:pt idx="88">
                  <c:v>253314</c:v>
                </c:pt>
                <c:pt idx="89">
                  <c:v>368302</c:v>
                </c:pt>
                <c:pt idx="90">
                  <c:v>555693</c:v>
                </c:pt>
                <c:pt idx="91">
                  <c:v>466665</c:v>
                </c:pt>
                <c:pt idx="92">
                  <c:v>503606</c:v>
                </c:pt>
                <c:pt idx="93">
                  <c:v>543585</c:v>
                </c:pt>
                <c:pt idx="94">
                  <c:v>568946</c:v>
                </c:pt>
                <c:pt idx="95">
                  <c:v>440372</c:v>
                </c:pt>
                <c:pt idx="96">
                  <c:v>397942</c:v>
                </c:pt>
                <c:pt idx="97">
                  <c:v>277606</c:v>
                </c:pt>
                <c:pt idx="98">
                  <c:v>509820</c:v>
                </c:pt>
                <c:pt idx="99">
                  <c:v>672031</c:v>
                </c:pt>
                <c:pt idx="100">
                  <c:v>649744</c:v>
                </c:pt>
                <c:pt idx="101">
                  <c:v>396402</c:v>
                </c:pt>
                <c:pt idx="102">
                  <c:v>451915</c:v>
                </c:pt>
                <c:pt idx="103">
                  <c:v>332743</c:v>
                </c:pt>
                <c:pt idx="104">
                  <c:v>255701</c:v>
                </c:pt>
                <c:pt idx="105">
                  <c:v>209332</c:v>
                </c:pt>
                <c:pt idx="106">
                  <c:v>184940</c:v>
                </c:pt>
                <c:pt idx="107">
                  <c:v>725849</c:v>
                </c:pt>
                <c:pt idx="108">
                  <c:v>823818</c:v>
                </c:pt>
                <c:pt idx="109">
                  <c:v>710981</c:v>
                </c:pt>
                <c:pt idx="110">
                  <c:v>215234</c:v>
                </c:pt>
                <c:pt idx="111">
                  <c:v>190143</c:v>
                </c:pt>
                <c:pt idx="112">
                  <c:v>304017</c:v>
                </c:pt>
                <c:pt idx="113">
                  <c:v>470962</c:v>
                </c:pt>
                <c:pt idx="114">
                  <c:v>339498</c:v>
                </c:pt>
                <c:pt idx="115">
                  <c:v>374767</c:v>
                </c:pt>
                <c:pt idx="116">
                  <c:v>308682</c:v>
                </c:pt>
                <c:pt idx="117">
                  <c:v>735901</c:v>
                </c:pt>
                <c:pt idx="118">
                  <c:v>458404</c:v>
                </c:pt>
                <c:pt idx="119">
                  <c:v>311854</c:v>
                </c:pt>
                <c:pt idx="120">
                  <c:v>511598</c:v>
                </c:pt>
                <c:pt idx="121">
                  <c:v>594367</c:v>
                </c:pt>
                <c:pt idx="122">
                  <c:v>910802</c:v>
                </c:pt>
                <c:pt idx="123">
                  <c:v>329497</c:v>
                </c:pt>
                <c:pt idx="124">
                  <c:v>257948</c:v>
                </c:pt>
                <c:pt idx="125">
                  <c:v>334448</c:v>
                </c:pt>
                <c:pt idx="126">
                  <c:v>340981</c:v>
                </c:pt>
                <c:pt idx="127">
                  <c:v>363129</c:v>
                </c:pt>
                <c:pt idx="128">
                  <c:v>561300</c:v>
                </c:pt>
                <c:pt idx="129">
                  <c:v>406978</c:v>
                </c:pt>
                <c:pt idx="130">
                  <c:v>541998</c:v>
                </c:pt>
                <c:pt idx="131">
                  <c:v>376672</c:v>
                </c:pt>
                <c:pt idx="132">
                  <c:v>389601</c:v>
                </c:pt>
                <c:pt idx="133">
                  <c:v>259303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74-49B9-9C5D-450E3CADF1CA}"/>
            </c:ext>
          </c:extLst>
        </c:ser>
        <c:ser>
          <c:idx val="1"/>
          <c:order val="3"/>
          <c:tx>
            <c:strRef>
              <c:f>Sheet1!$A$6</c:f>
              <c:strCache>
                <c:ptCount val="1"/>
                <c:pt idx="0">
                  <c:v>&gt;20%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Sheet1!$B$6:$EE$6</c:f>
              <c:numCache>
                <c:formatCode>_(* #,##0_);_(* \(#,##0\);_(* "-"??_);_(@_)</c:formatCode>
                <c:ptCount val="134"/>
                <c:pt idx="0">
                  <c:v>213612</c:v>
                </c:pt>
                <c:pt idx="1">
                  <c:v>223696</c:v>
                </c:pt>
                <c:pt idx="2">
                  <c:v>253981</c:v>
                </c:pt>
                <c:pt idx="3">
                  <c:v>382399</c:v>
                </c:pt>
                <c:pt idx="4">
                  <c:v>355974</c:v>
                </c:pt>
                <c:pt idx="5">
                  <c:v>237395</c:v>
                </c:pt>
                <c:pt idx="6">
                  <c:v>253857</c:v>
                </c:pt>
                <c:pt idx="7">
                  <c:v>127081</c:v>
                </c:pt>
                <c:pt idx="8">
                  <c:v>306898</c:v>
                </c:pt>
                <c:pt idx="9">
                  <c:v>204969</c:v>
                </c:pt>
                <c:pt idx="10">
                  <c:v>231061</c:v>
                </c:pt>
                <c:pt idx="11">
                  <c:v>331802</c:v>
                </c:pt>
                <c:pt idx="12">
                  <c:v>247844</c:v>
                </c:pt>
                <c:pt idx="13">
                  <c:v>202694</c:v>
                </c:pt>
                <c:pt idx="14">
                  <c:v>520062</c:v>
                </c:pt>
                <c:pt idx="15">
                  <c:v>754746</c:v>
                </c:pt>
                <c:pt idx="16">
                  <c:v>454646</c:v>
                </c:pt>
                <c:pt idx="17">
                  <c:v>417908</c:v>
                </c:pt>
                <c:pt idx="18">
                  <c:v>563700</c:v>
                </c:pt>
                <c:pt idx="19">
                  <c:v>193219</c:v>
                </c:pt>
                <c:pt idx="20">
                  <c:v>263090</c:v>
                </c:pt>
                <c:pt idx="21">
                  <c:v>258544</c:v>
                </c:pt>
                <c:pt idx="22">
                  <c:v>473386</c:v>
                </c:pt>
                <c:pt idx="23">
                  <c:v>598220</c:v>
                </c:pt>
                <c:pt idx="24">
                  <c:v>822244</c:v>
                </c:pt>
                <c:pt idx="25">
                  <c:v>351776</c:v>
                </c:pt>
                <c:pt idx="26">
                  <c:v>207744</c:v>
                </c:pt>
                <c:pt idx="27">
                  <c:v>457602</c:v>
                </c:pt>
                <c:pt idx="28">
                  <c:v>739906</c:v>
                </c:pt>
                <c:pt idx="29">
                  <c:v>1176358</c:v>
                </c:pt>
                <c:pt idx="30">
                  <c:v>1403729</c:v>
                </c:pt>
                <c:pt idx="31">
                  <c:v>1060354</c:v>
                </c:pt>
                <c:pt idx="32">
                  <c:v>578081</c:v>
                </c:pt>
                <c:pt idx="33">
                  <c:v>129191</c:v>
                </c:pt>
                <c:pt idx="34">
                  <c:v>149494</c:v>
                </c:pt>
                <c:pt idx="35">
                  <c:v>258405</c:v>
                </c:pt>
                <c:pt idx="36">
                  <c:v>382526</c:v>
                </c:pt>
                <c:pt idx="37">
                  <c:v>260764</c:v>
                </c:pt>
                <c:pt idx="38">
                  <c:v>335710</c:v>
                </c:pt>
                <c:pt idx="39">
                  <c:v>467442</c:v>
                </c:pt>
                <c:pt idx="40">
                  <c:v>446211</c:v>
                </c:pt>
                <c:pt idx="41">
                  <c:v>304307</c:v>
                </c:pt>
                <c:pt idx="42">
                  <c:v>352268</c:v>
                </c:pt>
                <c:pt idx="43">
                  <c:v>244859</c:v>
                </c:pt>
                <c:pt idx="44">
                  <c:v>238387</c:v>
                </c:pt>
                <c:pt idx="45">
                  <c:v>500399</c:v>
                </c:pt>
                <c:pt idx="46">
                  <c:v>454066</c:v>
                </c:pt>
                <c:pt idx="47">
                  <c:v>265581</c:v>
                </c:pt>
                <c:pt idx="48">
                  <c:v>783271</c:v>
                </c:pt>
                <c:pt idx="49">
                  <c:v>454121</c:v>
                </c:pt>
                <c:pt idx="50">
                  <c:v>386606</c:v>
                </c:pt>
                <c:pt idx="51">
                  <c:v>328251</c:v>
                </c:pt>
                <c:pt idx="52">
                  <c:v>541595</c:v>
                </c:pt>
                <c:pt idx="53">
                  <c:v>653474</c:v>
                </c:pt>
                <c:pt idx="54">
                  <c:v>281074</c:v>
                </c:pt>
                <c:pt idx="55">
                  <c:v>404070</c:v>
                </c:pt>
                <c:pt idx="56">
                  <c:v>486832</c:v>
                </c:pt>
                <c:pt idx="57">
                  <c:v>624540</c:v>
                </c:pt>
                <c:pt idx="58">
                  <c:v>392396</c:v>
                </c:pt>
                <c:pt idx="59">
                  <c:v>403204</c:v>
                </c:pt>
                <c:pt idx="60">
                  <c:v>358956</c:v>
                </c:pt>
                <c:pt idx="61">
                  <c:v>1129072</c:v>
                </c:pt>
                <c:pt idx="62">
                  <c:v>401620</c:v>
                </c:pt>
                <c:pt idx="63">
                  <c:v>734289</c:v>
                </c:pt>
                <c:pt idx="64">
                  <c:v>912973</c:v>
                </c:pt>
                <c:pt idx="65">
                  <c:v>565669</c:v>
                </c:pt>
                <c:pt idx="66">
                  <c:v>557278</c:v>
                </c:pt>
                <c:pt idx="67">
                  <c:v>659317</c:v>
                </c:pt>
                <c:pt idx="68">
                  <c:v>815589</c:v>
                </c:pt>
                <c:pt idx="69">
                  <c:v>872429</c:v>
                </c:pt>
                <c:pt idx="70">
                  <c:v>792904</c:v>
                </c:pt>
                <c:pt idx="71">
                  <c:v>358298</c:v>
                </c:pt>
                <c:pt idx="72">
                  <c:v>213141</c:v>
                </c:pt>
                <c:pt idx="73">
                  <c:v>369510</c:v>
                </c:pt>
                <c:pt idx="74">
                  <c:v>564620</c:v>
                </c:pt>
                <c:pt idx="75">
                  <c:v>602129</c:v>
                </c:pt>
                <c:pt idx="76">
                  <c:v>252634</c:v>
                </c:pt>
                <c:pt idx="77">
                  <c:v>301024</c:v>
                </c:pt>
                <c:pt idx="78">
                  <c:v>807863</c:v>
                </c:pt>
                <c:pt idx="79">
                  <c:v>442982</c:v>
                </c:pt>
                <c:pt idx="80">
                  <c:v>458832</c:v>
                </c:pt>
                <c:pt idx="81">
                  <c:v>649852</c:v>
                </c:pt>
                <c:pt idx="82">
                  <c:v>1159322</c:v>
                </c:pt>
                <c:pt idx="83">
                  <c:v>939073</c:v>
                </c:pt>
                <c:pt idx="84">
                  <c:v>610204</c:v>
                </c:pt>
                <c:pt idx="85">
                  <c:v>285589</c:v>
                </c:pt>
                <c:pt idx="86">
                  <c:v>703392</c:v>
                </c:pt>
                <c:pt idx="87">
                  <c:v>1162256</c:v>
                </c:pt>
                <c:pt idx="88">
                  <c:v>452560</c:v>
                </c:pt>
                <c:pt idx="89">
                  <c:v>535425</c:v>
                </c:pt>
                <c:pt idx="90">
                  <c:v>646253</c:v>
                </c:pt>
                <c:pt idx="91">
                  <c:v>657849</c:v>
                </c:pt>
                <c:pt idx="92">
                  <c:v>685496</c:v>
                </c:pt>
                <c:pt idx="93">
                  <c:v>713188</c:v>
                </c:pt>
                <c:pt idx="94">
                  <c:v>858950</c:v>
                </c:pt>
                <c:pt idx="95">
                  <c:v>919275</c:v>
                </c:pt>
                <c:pt idx="96">
                  <c:v>823464</c:v>
                </c:pt>
                <c:pt idx="97">
                  <c:v>434508</c:v>
                </c:pt>
                <c:pt idx="98">
                  <c:v>2078397</c:v>
                </c:pt>
                <c:pt idx="99">
                  <c:v>766867</c:v>
                </c:pt>
                <c:pt idx="100">
                  <c:v>636664</c:v>
                </c:pt>
                <c:pt idx="101">
                  <c:v>546258</c:v>
                </c:pt>
                <c:pt idx="102">
                  <c:v>593932</c:v>
                </c:pt>
                <c:pt idx="103">
                  <c:v>224256</c:v>
                </c:pt>
                <c:pt idx="104">
                  <c:v>204811</c:v>
                </c:pt>
                <c:pt idx="105">
                  <c:v>141372</c:v>
                </c:pt>
                <c:pt idx="106">
                  <c:v>214006</c:v>
                </c:pt>
                <c:pt idx="107">
                  <c:v>505962</c:v>
                </c:pt>
                <c:pt idx="108">
                  <c:v>335798</c:v>
                </c:pt>
                <c:pt idx="109">
                  <c:v>338768</c:v>
                </c:pt>
                <c:pt idx="110">
                  <c:v>285106</c:v>
                </c:pt>
                <c:pt idx="111">
                  <c:v>232698</c:v>
                </c:pt>
                <c:pt idx="112">
                  <c:v>507980</c:v>
                </c:pt>
                <c:pt idx="113">
                  <c:v>952249</c:v>
                </c:pt>
                <c:pt idx="114">
                  <c:v>575198</c:v>
                </c:pt>
                <c:pt idx="115">
                  <c:v>396102</c:v>
                </c:pt>
                <c:pt idx="116">
                  <c:v>355863</c:v>
                </c:pt>
                <c:pt idx="117">
                  <c:v>790941</c:v>
                </c:pt>
                <c:pt idx="118">
                  <c:v>732633</c:v>
                </c:pt>
                <c:pt idx="119">
                  <c:v>320153</c:v>
                </c:pt>
                <c:pt idx="120">
                  <c:v>311459</c:v>
                </c:pt>
                <c:pt idx="121">
                  <c:v>641181</c:v>
                </c:pt>
                <c:pt idx="122">
                  <c:v>847006</c:v>
                </c:pt>
                <c:pt idx="123">
                  <c:v>536169</c:v>
                </c:pt>
                <c:pt idx="124">
                  <c:v>247602</c:v>
                </c:pt>
                <c:pt idx="125">
                  <c:v>366622</c:v>
                </c:pt>
                <c:pt idx="126">
                  <c:v>824040</c:v>
                </c:pt>
                <c:pt idx="127">
                  <c:v>223679</c:v>
                </c:pt>
                <c:pt idx="128">
                  <c:v>417968</c:v>
                </c:pt>
                <c:pt idx="129">
                  <c:v>773273</c:v>
                </c:pt>
                <c:pt idx="130">
                  <c:v>446703</c:v>
                </c:pt>
                <c:pt idx="131">
                  <c:v>405962</c:v>
                </c:pt>
                <c:pt idx="132">
                  <c:v>306914</c:v>
                </c:pt>
                <c:pt idx="133">
                  <c:v>516457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1-474B-9C60-E04CE42ED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3237632"/>
        <c:axId val="353325440"/>
      </c:barChart>
      <c:catAx>
        <c:axId val="3532376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ln w="7302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700" b="0" i="0" u="none" strike="noStrike" cap="all" baseline="0">
                <a:solidFill>
                  <a:srgbClr val="5F5F5F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53325440"/>
        <c:crosses val="autoZero"/>
        <c:auto val="0"/>
        <c:lblAlgn val="ctr"/>
        <c:lblOffset val="100"/>
        <c:tickMarkSkip val="1"/>
        <c:noMultiLvlLbl val="0"/>
      </c:catAx>
      <c:valAx>
        <c:axId val="353325440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9525">
            <a:noFill/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chemeClr val="accent6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53237632"/>
        <c:crosses val="autoZero"/>
        <c:crossBetween val="between"/>
      </c:valAx>
      <c:spPr>
        <a:noFill/>
        <a:ln w="12034">
          <a:noFill/>
          <a:prstDash val="solid"/>
        </a:ln>
      </c:spPr>
    </c:plotArea>
    <c:legend>
      <c:legendPos val="b"/>
      <c:layout>
        <c:manualLayout>
          <c:xMode val="edge"/>
          <c:yMode val="edge"/>
          <c:x val="0.23731482126681067"/>
          <c:y val="0.92077747038376956"/>
          <c:w val="0.53553949552623936"/>
          <c:h val="7.9222572178477696E-2"/>
        </c:manualLayout>
      </c:layout>
      <c:overlay val="0"/>
      <c:txPr>
        <a:bodyPr/>
        <a:lstStyle/>
        <a:p>
          <a:pPr>
            <a:defRPr sz="1000" b="0">
              <a:latin typeface="+mn-lt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71" b="1" i="0" u="none" strike="noStrike" baseline="0">
          <a:solidFill>
            <a:srgbClr val="000000"/>
          </a:solidFill>
          <a:latin typeface="MS P????"/>
          <a:ea typeface="MS P????"/>
          <a:cs typeface="MS P????"/>
        </a:defRPr>
      </a:pPr>
      <a:endParaRPr lang="es-AR"/>
    </a:p>
  </c:tx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00"/>
            </a:pPr>
            <a:r>
              <a:rPr lang="es-CO" sz="1100" dirty="0" err="1"/>
              <a:t>Incrementality</a:t>
            </a:r>
            <a:br>
              <a:rPr lang="es-CO" sz="1100" dirty="0"/>
            </a:br>
            <a:r>
              <a:rPr lang="es-CO" sz="700" i="1" dirty="0"/>
              <a:t>(Incremental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/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Sold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Under</a:t>
            </a:r>
            <a:r>
              <a:rPr lang="es-CO" sz="700" i="1" baseline="0" dirty="0"/>
              <a:t> TPR)</a:t>
            </a:r>
            <a:endParaRPr lang="es-CO" sz="700" i="1" dirty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5.4054054054054057E-2"/>
          <c:y val="0.30674001687289087"/>
          <c:w val="0.90090090090090091"/>
          <c:h val="0.510849268841394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YTD 2018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0.25396741069013362</c:v>
                </c:pt>
                <c:pt idx="1">
                  <c:v>0.17857557822919043</c:v>
                </c:pt>
                <c:pt idx="2">
                  <c:v>0.1224240536821012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7-4035-990F-1C14D30F885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57351424"/>
        <c:axId val="357352960"/>
      </c:barChart>
      <c:catAx>
        <c:axId val="357351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57352960"/>
        <c:crosses val="autoZero"/>
        <c:auto val="1"/>
        <c:lblAlgn val="ctr"/>
        <c:lblOffset val="100"/>
        <c:noMultiLvlLbl val="0"/>
      </c:catAx>
      <c:valAx>
        <c:axId val="357352960"/>
        <c:scaling>
          <c:orientation val="minMax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357351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22514110514946E-2"/>
          <c:y val="0.1162372094792499"/>
          <c:w val="0.88469247206930979"/>
          <c:h val="0.538153600365171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05%-10%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Sheet1!$B$3:$EE$3</c:f>
              <c:numCache>
                <c:formatCode>General</c:formatCode>
                <c:ptCount val="134"/>
                <c:pt idx="0">
                  <c:v>181290</c:v>
                </c:pt>
                <c:pt idx="1">
                  <c:v>89747</c:v>
                </c:pt>
                <c:pt idx="2">
                  <c:v>113638</c:v>
                </c:pt>
                <c:pt idx="3">
                  <c:v>141224</c:v>
                </c:pt>
                <c:pt idx="4">
                  <c:v>136060</c:v>
                </c:pt>
                <c:pt idx="5">
                  <c:v>272683</c:v>
                </c:pt>
                <c:pt idx="6">
                  <c:v>69729</c:v>
                </c:pt>
                <c:pt idx="7">
                  <c:v>95950</c:v>
                </c:pt>
                <c:pt idx="8">
                  <c:v>301906</c:v>
                </c:pt>
                <c:pt idx="9">
                  <c:v>100936</c:v>
                </c:pt>
                <c:pt idx="10">
                  <c:v>133978</c:v>
                </c:pt>
                <c:pt idx="11">
                  <c:v>75765</c:v>
                </c:pt>
                <c:pt idx="12">
                  <c:v>161232</c:v>
                </c:pt>
                <c:pt idx="13">
                  <c:v>193795</c:v>
                </c:pt>
                <c:pt idx="14">
                  <c:v>160323</c:v>
                </c:pt>
                <c:pt idx="15">
                  <c:v>129570</c:v>
                </c:pt>
                <c:pt idx="16">
                  <c:v>202565</c:v>
                </c:pt>
                <c:pt idx="17">
                  <c:v>159264</c:v>
                </c:pt>
                <c:pt idx="18">
                  <c:v>125072</c:v>
                </c:pt>
                <c:pt idx="19">
                  <c:v>75450</c:v>
                </c:pt>
                <c:pt idx="20">
                  <c:v>106634</c:v>
                </c:pt>
                <c:pt idx="21">
                  <c:v>122116</c:v>
                </c:pt>
                <c:pt idx="22">
                  <c:v>120095</c:v>
                </c:pt>
                <c:pt idx="23">
                  <c:v>88709</c:v>
                </c:pt>
                <c:pt idx="24">
                  <c:v>94661</c:v>
                </c:pt>
                <c:pt idx="25">
                  <c:v>133097</c:v>
                </c:pt>
                <c:pt idx="26">
                  <c:v>97883</c:v>
                </c:pt>
                <c:pt idx="27">
                  <c:v>117026</c:v>
                </c:pt>
                <c:pt idx="28">
                  <c:v>201532</c:v>
                </c:pt>
                <c:pt idx="29">
                  <c:v>145728</c:v>
                </c:pt>
                <c:pt idx="30">
                  <c:v>257844</c:v>
                </c:pt>
                <c:pt idx="31">
                  <c:v>143287</c:v>
                </c:pt>
                <c:pt idx="32">
                  <c:v>140835</c:v>
                </c:pt>
                <c:pt idx="33">
                  <c:v>113061</c:v>
                </c:pt>
                <c:pt idx="34">
                  <c:v>110400</c:v>
                </c:pt>
                <c:pt idx="35">
                  <c:v>122931</c:v>
                </c:pt>
                <c:pt idx="36">
                  <c:v>60630</c:v>
                </c:pt>
                <c:pt idx="37">
                  <c:v>202008</c:v>
                </c:pt>
                <c:pt idx="38">
                  <c:v>114894</c:v>
                </c:pt>
                <c:pt idx="39">
                  <c:v>164027</c:v>
                </c:pt>
                <c:pt idx="40">
                  <c:v>201627</c:v>
                </c:pt>
                <c:pt idx="41">
                  <c:v>132793</c:v>
                </c:pt>
                <c:pt idx="42">
                  <c:v>136288</c:v>
                </c:pt>
                <c:pt idx="43">
                  <c:v>197999</c:v>
                </c:pt>
                <c:pt idx="44">
                  <c:v>326021</c:v>
                </c:pt>
                <c:pt idx="45">
                  <c:v>130683</c:v>
                </c:pt>
                <c:pt idx="46">
                  <c:v>163250</c:v>
                </c:pt>
                <c:pt idx="47">
                  <c:v>154911</c:v>
                </c:pt>
                <c:pt idx="48">
                  <c:v>187022</c:v>
                </c:pt>
                <c:pt idx="49">
                  <c:v>160315</c:v>
                </c:pt>
                <c:pt idx="50">
                  <c:v>98030</c:v>
                </c:pt>
                <c:pt idx="51">
                  <c:v>119223</c:v>
                </c:pt>
                <c:pt idx="52">
                  <c:v>118678</c:v>
                </c:pt>
                <c:pt idx="53">
                  <c:v>272362</c:v>
                </c:pt>
                <c:pt idx="54">
                  <c:v>253186</c:v>
                </c:pt>
                <c:pt idx="55">
                  <c:v>265522</c:v>
                </c:pt>
                <c:pt idx="56">
                  <c:v>405236</c:v>
                </c:pt>
                <c:pt idx="57">
                  <c:v>190783</c:v>
                </c:pt>
                <c:pt idx="58">
                  <c:v>135725</c:v>
                </c:pt>
                <c:pt idx="59">
                  <c:v>79300</c:v>
                </c:pt>
                <c:pt idx="60">
                  <c:v>193255</c:v>
                </c:pt>
                <c:pt idx="61">
                  <c:v>311111</c:v>
                </c:pt>
                <c:pt idx="62">
                  <c:v>150095</c:v>
                </c:pt>
                <c:pt idx="63">
                  <c:v>97575</c:v>
                </c:pt>
                <c:pt idx="64">
                  <c:v>200856</c:v>
                </c:pt>
                <c:pt idx="65">
                  <c:v>499444</c:v>
                </c:pt>
                <c:pt idx="66">
                  <c:v>354506</c:v>
                </c:pt>
                <c:pt idx="67">
                  <c:v>235129</c:v>
                </c:pt>
                <c:pt idx="68">
                  <c:v>241366</c:v>
                </c:pt>
                <c:pt idx="69">
                  <c:v>211337</c:v>
                </c:pt>
                <c:pt idx="70">
                  <c:v>244957</c:v>
                </c:pt>
                <c:pt idx="71">
                  <c:v>239632</c:v>
                </c:pt>
                <c:pt idx="72">
                  <c:v>152347</c:v>
                </c:pt>
                <c:pt idx="73">
                  <c:v>205393</c:v>
                </c:pt>
                <c:pt idx="74">
                  <c:v>243964</c:v>
                </c:pt>
                <c:pt idx="75">
                  <c:v>264347</c:v>
                </c:pt>
                <c:pt idx="76">
                  <c:v>208717</c:v>
                </c:pt>
                <c:pt idx="77">
                  <c:v>240480</c:v>
                </c:pt>
                <c:pt idx="78">
                  <c:v>486961</c:v>
                </c:pt>
                <c:pt idx="79">
                  <c:v>317155</c:v>
                </c:pt>
                <c:pt idx="80">
                  <c:v>357228</c:v>
                </c:pt>
                <c:pt idx="81">
                  <c:v>205491</c:v>
                </c:pt>
                <c:pt idx="82">
                  <c:v>411090</c:v>
                </c:pt>
                <c:pt idx="83">
                  <c:v>405360</c:v>
                </c:pt>
                <c:pt idx="84">
                  <c:v>187204</c:v>
                </c:pt>
                <c:pt idx="85">
                  <c:v>140891</c:v>
                </c:pt>
                <c:pt idx="86">
                  <c:v>280052</c:v>
                </c:pt>
                <c:pt idx="87">
                  <c:v>235569</c:v>
                </c:pt>
                <c:pt idx="88">
                  <c:v>271284</c:v>
                </c:pt>
                <c:pt idx="89">
                  <c:v>332750</c:v>
                </c:pt>
                <c:pt idx="90">
                  <c:v>261934</c:v>
                </c:pt>
                <c:pt idx="91">
                  <c:v>308579</c:v>
                </c:pt>
                <c:pt idx="92">
                  <c:v>195899</c:v>
                </c:pt>
                <c:pt idx="93">
                  <c:v>203494</c:v>
                </c:pt>
                <c:pt idx="94">
                  <c:v>220493</c:v>
                </c:pt>
                <c:pt idx="95">
                  <c:v>305784</c:v>
                </c:pt>
                <c:pt idx="96">
                  <c:v>277747</c:v>
                </c:pt>
                <c:pt idx="97">
                  <c:v>498035</c:v>
                </c:pt>
                <c:pt idx="98">
                  <c:v>167865</c:v>
                </c:pt>
                <c:pt idx="99">
                  <c:v>380185</c:v>
                </c:pt>
                <c:pt idx="100">
                  <c:v>482848</c:v>
                </c:pt>
                <c:pt idx="101">
                  <c:v>348208</c:v>
                </c:pt>
                <c:pt idx="102">
                  <c:v>346968</c:v>
                </c:pt>
                <c:pt idx="103">
                  <c:v>199531</c:v>
                </c:pt>
                <c:pt idx="104">
                  <c:v>180655</c:v>
                </c:pt>
                <c:pt idx="105">
                  <c:v>220064</c:v>
                </c:pt>
                <c:pt idx="106">
                  <c:v>300099</c:v>
                </c:pt>
                <c:pt idx="107">
                  <c:v>270437</c:v>
                </c:pt>
                <c:pt idx="108">
                  <c:v>317795</c:v>
                </c:pt>
                <c:pt idx="109">
                  <c:v>303472</c:v>
                </c:pt>
                <c:pt idx="110">
                  <c:v>263296</c:v>
                </c:pt>
                <c:pt idx="111">
                  <c:v>186146</c:v>
                </c:pt>
                <c:pt idx="112">
                  <c:v>316285</c:v>
                </c:pt>
                <c:pt idx="113">
                  <c:v>419435</c:v>
                </c:pt>
                <c:pt idx="114">
                  <c:v>236945</c:v>
                </c:pt>
                <c:pt idx="115">
                  <c:v>250342</c:v>
                </c:pt>
                <c:pt idx="116">
                  <c:v>174287</c:v>
                </c:pt>
                <c:pt idx="117">
                  <c:v>270322</c:v>
                </c:pt>
                <c:pt idx="118">
                  <c:v>335188</c:v>
                </c:pt>
                <c:pt idx="119">
                  <c:v>223987</c:v>
                </c:pt>
                <c:pt idx="120">
                  <c:v>224125</c:v>
                </c:pt>
                <c:pt idx="121">
                  <c:v>455590</c:v>
                </c:pt>
                <c:pt idx="122">
                  <c:v>391303</c:v>
                </c:pt>
                <c:pt idx="123">
                  <c:v>211832</c:v>
                </c:pt>
                <c:pt idx="124">
                  <c:v>254495</c:v>
                </c:pt>
                <c:pt idx="125">
                  <c:v>362142</c:v>
                </c:pt>
                <c:pt idx="126">
                  <c:v>281925</c:v>
                </c:pt>
                <c:pt idx="127">
                  <c:v>243524</c:v>
                </c:pt>
                <c:pt idx="128">
                  <c:v>195607</c:v>
                </c:pt>
                <c:pt idx="129">
                  <c:v>246391</c:v>
                </c:pt>
                <c:pt idx="130">
                  <c:v>459172</c:v>
                </c:pt>
                <c:pt idx="131">
                  <c:v>426155</c:v>
                </c:pt>
                <c:pt idx="132">
                  <c:v>390774</c:v>
                </c:pt>
                <c:pt idx="133">
                  <c:v>366798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1-474B-9C60-E04CE42EDDB9}"/>
            </c:ext>
          </c:extLst>
        </c:ser>
        <c:ser>
          <c:idx val="4"/>
          <c:order val="1"/>
          <c:tx>
            <c:strRef>
              <c:f>Sheet1!$A$4</c:f>
              <c:strCache>
                <c:ptCount val="1"/>
                <c:pt idx="0">
                  <c:v>10%-15%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Sheet1!$B$4:$EE$4</c:f>
              <c:numCache>
                <c:formatCode>General</c:formatCode>
                <c:ptCount val="134"/>
                <c:pt idx="0">
                  <c:v>74201</c:v>
                </c:pt>
                <c:pt idx="1">
                  <c:v>38353</c:v>
                </c:pt>
                <c:pt idx="2">
                  <c:v>36545</c:v>
                </c:pt>
                <c:pt idx="3">
                  <c:v>80012</c:v>
                </c:pt>
                <c:pt idx="4">
                  <c:v>153511</c:v>
                </c:pt>
                <c:pt idx="5">
                  <c:v>136070</c:v>
                </c:pt>
                <c:pt idx="6">
                  <c:v>50469</c:v>
                </c:pt>
                <c:pt idx="7">
                  <c:v>36184</c:v>
                </c:pt>
                <c:pt idx="8">
                  <c:v>134262</c:v>
                </c:pt>
                <c:pt idx="9">
                  <c:v>123616</c:v>
                </c:pt>
                <c:pt idx="10">
                  <c:v>33616</c:v>
                </c:pt>
                <c:pt idx="11">
                  <c:v>41200</c:v>
                </c:pt>
                <c:pt idx="12">
                  <c:v>78197</c:v>
                </c:pt>
                <c:pt idx="13">
                  <c:v>179450</c:v>
                </c:pt>
                <c:pt idx="14">
                  <c:v>150409</c:v>
                </c:pt>
                <c:pt idx="15">
                  <c:v>50624</c:v>
                </c:pt>
                <c:pt idx="16">
                  <c:v>87393</c:v>
                </c:pt>
                <c:pt idx="17">
                  <c:v>227430</c:v>
                </c:pt>
                <c:pt idx="18">
                  <c:v>76218</c:v>
                </c:pt>
                <c:pt idx="19">
                  <c:v>34995</c:v>
                </c:pt>
                <c:pt idx="20">
                  <c:v>69642</c:v>
                </c:pt>
                <c:pt idx="21">
                  <c:v>74427</c:v>
                </c:pt>
                <c:pt idx="22">
                  <c:v>88642</c:v>
                </c:pt>
                <c:pt idx="23">
                  <c:v>43081</c:v>
                </c:pt>
                <c:pt idx="24">
                  <c:v>45022</c:v>
                </c:pt>
                <c:pt idx="25">
                  <c:v>57192</c:v>
                </c:pt>
                <c:pt idx="26">
                  <c:v>47123</c:v>
                </c:pt>
                <c:pt idx="27">
                  <c:v>88071</c:v>
                </c:pt>
                <c:pt idx="28">
                  <c:v>121091</c:v>
                </c:pt>
                <c:pt idx="29">
                  <c:v>101688</c:v>
                </c:pt>
                <c:pt idx="30">
                  <c:v>106499</c:v>
                </c:pt>
                <c:pt idx="31">
                  <c:v>76453</c:v>
                </c:pt>
                <c:pt idx="32">
                  <c:v>41730</c:v>
                </c:pt>
                <c:pt idx="33">
                  <c:v>27196</c:v>
                </c:pt>
                <c:pt idx="34">
                  <c:v>56420</c:v>
                </c:pt>
                <c:pt idx="35">
                  <c:v>57226</c:v>
                </c:pt>
                <c:pt idx="36">
                  <c:v>32081</c:v>
                </c:pt>
                <c:pt idx="37">
                  <c:v>37829</c:v>
                </c:pt>
                <c:pt idx="38">
                  <c:v>77199</c:v>
                </c:pt>
                <c:pt idx="39">
                  <c:v>89457</c:v>
                </c:pt>
                <c:pt idx="40">
                  <c:v>128000</c:v>
                </c:pt>
                <c:pt idx="41">
                  <c:v>105611</c:v>
                </c:pt>
                <c:pt idx="42">
                  <c:v>182041</c:v>
                </c:pt>
                <c:pt idx="43">
                  <c:v>177166</c:v>
                </c:pt>
                <c:pt idx="44">
                  <c:v>98608</c:v>
                </c:pt>
                <c:pt idx="45">
                  <c:v>193951</c:v>
                </c:pt>
                <c:pt idx="46">
                  <c:v>110456</c:v>
                </c:pt>
                <c:pt idx="47">
                  <c:v>60352</c:v>
                </c:pt>
                <c:pt idx="48">
                  <c:v>102174</c:v>
                </c:pt>
                <c:pt idx="49">
                  <c:v>82111</c:v>
                </c:pt>
                <c:pt idx="50">
                  <c:v>73164</c:v>
                </c:pt>
                <c:pt idx="51">
                  <c:v>48969</c:v>
                </c:pt>
                <c:pt idx="52">
                  <c:v>72668</c:v>
                </c:pt>
                <c:pt idx="53">
                  <c:v>76388</c:v>
                </c:pt>
                <c:pt idx="54">
                  <c:v>81703</c:v>
                </c:pt>
                <c:pt idx="55">
                  <c:v>136238</c:v>
                </c:pt>
                <c:pt idx="56">
                  <c:v>158566</c:v>
                </c:pt>
                <c:pt idx="57">
                  <c:v>159593</c:v>
                </c:pt>
                <c:pt idx="58">
                  <c:v>93663</c:v>
                </c:pt>
                <c:pt idx="59">
                  <c:v>63250</c:v>
                </c:pt>
                <c:pt idx="60">
                  <c:v>119767</c:v>
                </c:pt>
                <c:pt idx="61">
                  <c:v>102745</c:v>
                </c:pt>
                <c:pt idx="62">
                  <c:v>66932</c:v>
                </c:pt>
                <c:pt idx="63">
                  <c:v>35708</c:v>
                </c:pt>
                <c:pt idx="64">
                  <c:v>51597</c:v>
                </c:pt>
                <c:pt idx="65">
                  <c:v>197617</c:v>
                </c:pt>
                <c:pt idx="66">
                  <c:v>101990</c:v>
                </c:pt>
                <c:pt idx="67">
                  <c:v>162802</c:v>
                </c:pt>
                <c:pt idx="68">
                  <c:v>284130</c:v>
                </c:pt>
                <c:pt idx="69">
                  <c:v>429359</c:v>
                </c:pt>
                <c:pt idx="70">
                  <c:v>214097</c:v>
                </c:pt>
                <c:pt idx="71">
                  <c:v>107282</c:v>
                </c:pt>
                <c:pt idx="72">
                  <c:v>89806</c:v>
                </c:pt>
                <c:pt idx="73">
                  <c:v>113809</c:v>
                </c:pt>
                <c:pt idx="74">
                  <c:v>179577</c:v>
                </c:pt>
                <c:pt idx="75">
                  <c:v>245576</c:v>
                </c:pt>
                <c:pt idx="76">
                  <c:v>133923</c:v>
                </c:pt>
                <c:pt idx="77">
                  <c:v>78221</c:v>
                </c:pt>
                <c:pt idx="78">
                  <c:v>72425</c:v>
                </c:pt>
                <c:pt idx="79">
                  <c:v>176773</c:v>
                </c:pt>
                <c:pt idx="80">
                  <c:v>289236</c:v>
                </c:pt>
                <c:pt idx="81">
                  <c:v>316659</c:v>
                </c:pt>
                <c:pt idx="82">
                  <c:v>192977</c:v>
                </c:pt>
                <c:pt idx="83">
                  <c:v>341222</c:v>
                </c:pt>
                <c:pt idx="84">
                  <c:v>164432</c:v>
                </c:pt>
                <c:pt idx="85">
                  <c:v>144727</c:v>
                </c:pt>
                <c:pt idx="86">
                  <c:v>145404</c:v>
                </c:pt>
                <c:pt idx="87">
                  <c:v>155173</c:v>
                </c:pt>
                <c:pt idx="88">
                  <c:v>123005</c:v>
                </c:pt>
                <c:pt idx="89">
                  <c:v>62963</c:v>
                </c:pt>
                <c:pt idx="90">
                  <c:v>156297</c:v>
                </c:pt>
                <c:pt idx="91">
                  <c:v>262458</c:v>
                </c:pt>
                <c:pt idx="92">
                  <c:v>101286</c:v>
                </c:pt>
                <c:pt idx="93">
                  <c:v>137488</c:v>
                </c:pt>
                <c:pt idx="94">
                  <c:v>192856</c:v>
                </c:pt>
                <c:pt idx="95">
                  <c:v>185326</c:v>
                </c:pt>
                <c:pt idx="96">
                  <c:v>139730</c:v>
                </c:pt>
                <c:pt idx="97">
                  <c:v>118704</c:v>
                </c:pt>
                <c:pt idx="98">
                  <c:v>134854</c:v>
                </c:pt>
                <c:pt idx="99">
                  <c:v>145354</c:v>
                </c:pt>
                <c:pt idx="100">
                  <c:v>229890</c:v>
                </c:pt>
                <c:pt idx="101">
                  <c:v>225630</c:v>
                </c:pt>
                <c:pt idx="102">
                  <c:v>231817</c:v>
                </c:pt>
                <c:pt idx="103">
                  <c:v>166946</c:v>
                </c:pt>
                <c:pt idx="104">
                  <c:v>99563</c:v>
                </c:pt>
                <c:pt idx="105">
                  <c:v>126779</c:v>
                </c:pt>
                <c:pt idx="106">
                  <c:v>113822</c:v>
                </c:pt>
                <c:pt idx="107">
                  <c:v>358740</c:v>
                </c:pt>
                <c:pt idx="108">
                  <c:v>243285</c:v>
                </c:pt>
                <c:pt idx="109">
                  <c:v>207530</c:v>
                </c:pt>
                <c:pt idx="110">
                  <c:v>71362</c:v>
                </c:pt>
                <c:pt idx="111">
                  <c:v>79242</c:v>
                </c:pt>
                <c:pt idx="112">
                  <c:v>95877</c:v>
                </c:pt>
                <c:pt idx="113">
                  <c:v>86672</c:v>
                </c:pt>
                <c:pt idx="114">
                  <c:v>131723</c:v>
                </c:pt>
                <c:pt idx="115">
                  <c:v>91665</c:v>
                </c:pt>
                <c:pt idx="116">
                  <c:v>121754</c:v>
                </c:pt>
                <c:pt idx="117">
                  <c:v>248481</c:v>
                </c:pt>
                <c:pt idx="118">
                  <c:v>190123</c:v>
                </c:pt>
                <c:pt idx="119">
                  <c:v>231983</c:v>
                </c:pt>
                <c:pt idx="120">
                  <c:v>173269</c:v>
                </c:pt>
                <c:pt idx="121">
                  <c:v>347239</c:v>
                </c:pt>
                <c:pt idx="122">
                  <c:v>350805</c:v>
                </c:pt>
                <c:pt idx="123">
                  <c:v>113141</c:v>
                </c:pt>
                <c:pt idx="124">
                  <c:v>111757</c:v>
                </c:pt>
                <c:pt idx="125">
                  <c:v>149773</c:v>
                </c:pt>
                <c:pt idx="126">
                  <c:v>233933</c:v>
                </c:pt>
                <c:pt idx="127">
                  <c:v>101744</c:v>
                </c:pt>
                <c:pt idx="128">
                  <c:v>48139</c:v>
                </c:pt>
                <c:pt idx="129">
                  <c:v>52965</c:v>
                </c:pt>
                <c:pt idx="130">
                  <c:v>145010</c:v>
                </c:pt>
                <c:pt idx="131">
                  <c:v>217315</c:v>
                </c:pt>
                <c:pt idx="132">
                  <c:v>144990</c:v>
                </c:pt>
                <c:pt idx="133">
                  <c:v>99693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1-474B-9C60-E04CE42EDDB9}"/>
            </c:ext>
          </c:extLst>
        </c:ser>
        <c:ser>
          <c:idx val="3"/>
          <c:order val="2"/>
          <c:tx>
            <c:strRef>
              <c:f>Sheet1!$A$5</c:f>
              <c:strCache>
                <c:ptCount val="1"/>
                <c:pt idx="0">
                  <c:v>15%-20%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Sheet1!$B$5:$EE$5</c:f>
              <c:numCache>
                <c:formatCode>General</c:formatCode>
                <c:ptCount val="134"/>
                <c:pt idx="0">
                  <c:v>35033</c:v>
                </c:pt>
                <c:pt idx="1">
                  <c:v>34032</c:v>
                </c:pt>
                <c:pt idx="2">
                  <c:v>27256</c:v>
                </c:pt>
                <c:pt idx="3">
                  <c:v>33356</c:v>
                </c:pt>
                <c:pt idx="4">
                  <c:v>60737</c:v>
                </c:pt>
                <c:pt idx="5">
                  <c:v>41164</c:v>
                </c:pt>
                <c:pt idx="6">
                  <c:v>109460</c:v>
                </c:pt>
                <c:pt idx="7">
                  <c:v>100080</c:v>
                </c:pt>
                <c:pt idx="8">
                  <c:v>36928</c:v>
                </c:pt>
                <c:pt idx="9">
                  <c:v>61386</c:v>
                </c:pt>
                <c:pt idx="10">
                  <c:v>15648</c:v>
                </c:pt>
                <c:pt idx="11">
                  <c:v>42903</c:v>
                </c:pt>
                <c:pt idx="12">
                  <c:v>27177</c:v>
                </c:pt>
                <c:pt idx="13">
                  <c:v>120106</c:v>
                </c:pt>
                <c:pt idx="14">
                  <c:v>74452</c:v>
                </c:pt>
                <c:pt idx="15">
                  <c:v>36461</c:v>
                </c:pt>
                <c:pt idx="16">
                  <c:v>111957</c:v>
                </c:pt>
                <c:pt idx="17">
                  <c:v>86914</c:v>
                </c:pt>
                <c:pt idx="18">
                  <c:v>67310</c:v>
                </c:pt>
                <c:pt idx="19">
                  <c:v>13178</c:v>
                </c:pt>
                <c:pt idx="20">
                  <c:v>51006</c:v>
                </c:pt>
                <c:pt idx="21">
                  <c:v>64559</c:v>
                </c:pt>
                <c:pt idx="22">
                  <c:v>93856</c:v>
                </c:pt>
                <c:pt idx="23">
                  <c:v>105677</c:v>
                </c:pt>
                <c:pt idx="24">
                  <c:v>42280</c:v>
                </c:pt>
                <c:pt idx="25">
                  <c:v>70431</c:v>
                </c:pt>
                <c:pt idx="26">
                  <c:v>38238</c:v>
                </c:pt>
                <c:pt idx="27">
                  <c:v>92406</c:v>
                </c:pt>
                <c:pt idx="28">
                  <c:v>116791</c:v>
                </c:pt>
                <c:pt idx="29">
                  <c:v>193237</c:v>
                </c:pt>
                <c:pt idx="30">
                  <c:v>71757</c:v>
                </c:pt>
                <c:pt idx="31">
                  <c:v>225386</c:v>
                </c:pt>
                <c:pt idx="32">
                  <c:v>244356</c:v>
                </c:pt>
                <c:pt idx="33">
                  <c:v>13725</c:v>
                </c:pt>
                <c:pt idx="34">
                  <c:v>19888</c:v>
                </c:pt>
                <c:pt idx="35">
                  <c:v>50461</c:v>
                </c:pt>
                <c:pt idx="36">
                  <c:v>21300</c:v>
                </c:pt>
                <c:pt idx="37">
                  <c:v>20546</c:v>
                </c:pt>
                <c:pt idx="38">
                  <c:v>46807</c:v>
                </c:pt>
                <c:pt idx="39">
                  <c:v>57164</c:v>
                </c:pt>
                <c:pt idx="40">
                  <c:v>64339</c:v>
                </c:pt>
                <c:pt idx="41">
                  <c:v>77241</c:v>
                </c:pt>
                <c:pt idx="42">
                  <c:v>155583</c:v>
                </c:pt>
                <c:pt idx="43">
                  <c:v>141064</c:v>
                </c:pt>
                <c:pt idx="44">
                  <c:v>37640</c:v>
                </c:pt>
                <c:pt idx="45">
                  <c:v>46267</c:v>
                </c:pt>
                <c:pt idx="46">
                  <c:v>175170</c:v>
                </c:pt>
                <c:pt idx="47">
                  <c:v>79640</c:v>
                </c:pt>
                <c:pt idx="48">
                  <c:v>67052</c:v>
                </c:pt>
                <c:pt idx="49">
                  <c:v>55448</c:v>
                </c:pt>
                <c:pt idx="50">
                  <c:v>80624</c:v>
                </c:pt>
                <c:pt idx="51">
                  <c:v>15136</c:v>
                </c:pt>
                <c:pt idx="52">
                  <c:v>42872</c:v>
                </c:pt>
                <c:pt idx="53">
                  <c:v>72684</c:v>
                </c:pt>
                <c:pt idx="54">
                  <c:v>39897</c:v>
                </c:pt>
                <c:pt idx="55">
                  <c:v>102548</c:v>
                </c:pt>
                <c:pt idx="56">
                  <c:v>117556</c:v>
                </c:pt>
                <c:pt idx="57">
                  <c:v>100049</c:v>
                </c:pt>
                <c:pt idx="58">
                  <c:v>86302</c:v>
                </c:pt>
                <c:pt idx="59">
                  <c:v>61279</c:v>
                </c:pt>
                <c:pt idx="60">
                  <c:v>55335</c:v>
                </c:pt>
                <c:pt idx="61">
                  <c:v>114759</c:v>
                </c:pt>
                <c:pt idx="62">
                  <c:v>35447</c:v>
                </c:pt>
                <c:pt idx="63">
                  <c:v>23768</c:v>
                </c:pt>
                <c:pt idx="64">
                  <c:v>24951</c:v>
                </c:pt>
                <c:pt idx="65">
                  <c:v>58431</c:v>
                </c:pt>
                <c:pt idx="66">
                  <c:v>36369</c:v>
                </c:pt>
                <c:pt idx="67">
                  <c:v>106036</c:v>
                </c:pt>
                <c:pt idx="68">
                  <c:v>97518</c:v>
                </c:pt>
                <c:pt idx="69">
                  <c:v>70619</c:v>
                </c:pt>
                <c:pt idx="70">
                  <c:v>120031</c:v>
                </c:pt>
                <c:pt idx="71">
                  <c:v>48789</c:v>
                </c:pt>
                <c:pt idx="72">
                  <c:v>102115</c:v>
                </c:pt>
                <c:pt idx="73">
                  <c:v>111540</c:v>
                </c:pt>
                <c:pt idx="74">
                  <c:v>95292</c:v>
                </c:pt>
                <c:pt idx="75">
                  <c:v>122889</c:v>
                </c:pt>
                <c:pt idx="76">
                  <c:v>55385</c:v>
                </c:pt>
                <c:pt idx="77">
                  <c:v>83948</c:v>
                </c:pt>
                <c:pt idx="78">
                  <c:v>22131</c:v>
                </c:pt>
                <c:pt idx="79">
                  <c:v>80012</c:v>
                </c:pt>
                <c:pt idx="80">
                  <c:v>83526</c:v>
                </c:pt>
                <c:pt idx="81">
                  <c:v>117842</c:v>
                </c:pt>
                <c:pt idx="82">
                  <c:v>155956</c:v>
                </c:pt>
                <c:pt idx="83">
                  <c:v>104035</c:v>
                </c:pt>
                <c:pt idx="84">
                  <c:v>82454</c:v>
                </c:pt>
                <c:pt idx="85">
                  <c:v>104276</c:v>
                </c:pt>
                <c:pt idx="86">
                  <c:v>108482</c:v>
                </c:pt>
                <c:pt idx="87">
                  <c:v>49324</c:v>
                </c:pt>
                <c:pt idx="88">
                  <c:v>27038</c:v>
                </c:pt>
                <c:pt idx="89">
                  <c:v>50105</c:v>
                </c:pt>
                <c:pt idx="90">
                  <c:v>170756</c:v>
                </c:pt>
                <c:pt idx="91">
                  <c:v>168064</c:v>
                </c:pt>
                <c:pt idx="92">
                  <c:v>32175</c:v>
                </c:pt>
                <c:pt idx="93">
                  <c:v>63884</c:v>
                </c:pt>
                <c:pt idx="94">
                  <c:v>153745</c:v>
                </c:pt>
                <c:pt idx="95">
                  <c:v>189469</c:v>
                </c:pt>
                <c:pt idx="96">
                  <c:v>80230</c:v>
                </c:pt>
                <c:pt idx="97">
                  <c:v>48718</c:v>
                </c:pt>
                <c:pt idx="98">
                  <c:v>88601</c:v>
                </c:pt>
                <c:pt idx="99">
                  <c:v>86854</c:v>
                </c:pt>
                <c:pt idx="100">
                  <c:v>151618</c:v>
                </c:pt>
                <c:pt idx="101">
                  <c:v>166577</c:v>
                </c:pt>
                <c:pt idx="102">
                  <c:v>123730</c:v>
                </c:pt>
                <c:pt idx="103">
                  <c:v>51851</c:v>
                </c:pt>
                <c:pt idx="104">
                  <c:v>64476</c:v>
                </c:pt>
                <c:pt idx="105">
                  <c:v>44432</c:v>
                </c:pt>
                <c:pt idx="106">
                  <c:v>81057</c:v>
                </c:pt>
                <c:pt idx="107">
                  <c:v>76875</c:v>
                </c:pt>
                <c:pt idx="108">
                  <c:v>278904</c:v>
                </c:pt>
                <c:pt idx="109">
                  <c:v>84507</c:v>
                </c:pt>
                <c:pt idx="110">
                  <c:v>89196</c:v>
                </c:pt>
                <c:pt idx="111">
                  <c:v>36429</c:v>
                </c:pt>
                <c:pt idx="112">
                  <c:v>38666</c:v>
                </c:pt>
                <c:pt idx="113">
                  <c:v>147944</c:v>
                </c:pt>
                <c:pt idx="114">
                  <c:v>42622</c:v>
                </c:pt>
                <c:pt idx="115">
                  <c:v>51622</c:v>
                </c:pt>
                <c:pt idx="116">
                  <c:v>30817</c:v>
                </c:pt>
                <c:pt idx="117">
                  <c:v>69233</c:v>
                </c:pt>
                <c:pt idx="118">
                  <c:v>45068</c:v>
                </c:pt>
                <c:pt idx="119">
                  <c:v>88551</c:v>
                </c:pt>
                <c:pt idx="120">
                  <c:v>55917</c:v>
                </c:pt>
                <c:pt idx="121">
                  <c:v>150204</c:v>
                </c:pt>
                <c:pt idx="122">
                  <c:v>98889</c:v>
                </c:pt>
                <c:pt idx="123">
                  <c:v>37374</c:v>
                </c:pt>
                <c:pt idx="124">
                  <c:v>95612</c:v>
                </c:pt>
                <c:pt idx="125">
                  <c:v>74699</c:v>
                </c:pt>
                <c:pt idx="126">
                  <c:v>45722</c:v>
                </c:pt>
                <c:pt idx="127">
                  <c:v>45054</c:v>
                </c:pt>
                <c:pt idx="128">
                  <c:v>25289</c:v>
                </c:pt>
                <c:pt idx="129">
                  <c:v>44816</c:v>
                </c:pt>
                <c:pt idx="130">
                  <c:v>49120</c:v>
                </c:pt>
                <c:pt idx="131">
                  <c:v>122184</c:v>
                </c:pt>
                <c:pt idx="132">
                  <c:v>91859</c:v>
                </c:pt>
                <c:pt idx="133">
                  <c:v>67729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E-4360-8ACD-374D3427C935}"/>
            </c:ext>
          </c:extLst>
        </c:ser>
        <c:ser>
          <c:idx val="1"/>
          <c:order val="3"/>
          <c:tx>
            <c:strRef>
              <c:f>Sheet1!$A$6</c:f>
              <c:strCache>
                <c:ptCount val="1"/>
                <c:pt idx="0">
                  <c:v>&gt;20%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Sheet1!$B$6:$EE$6</c:f>
              <c:numCache>
                <c:formatCode>General</c:formatCode>
                <c:ptCount val="134"/>
                <c:pt idx="0">
                  <c:v>20424</c:v>
                </c:pt>
                <c:pt idx="1">
                  <c:v>94617</c:v>
                </c:pt>
                <c:pt idx="2">
                  <c:v>57518</c:v>
                </c:pt>
                <c:pt idx="3">
                  <c:v>132844</c:v>
                </c:pt>
                <c:pt idx="4">
                  <c:v>150834</c:v>
                </c:pt>
                <c:pt idx="5">
                  <c:v>30924</c:v>
                </c:pt>
                <c:pt idx="6">
                  <c:v>43644</c:v>
                </c:pt>
                <c:pt idx="7">
                  <c:v>21229</c:v>
                </c:pt>
                <c:pt idx="8">
                  <c:v>68112</c:v>
                </c:pt>
                <c:pt idx="9">
                  <c:v>83166</c:v>
                </c:pt>
                <c:pt idx="10">
                  <c:v>26278</c:v>
                </c:pt>
                <c:pt idx="11">
                  <c:v>25554</c:v>
                </c:pt>
                <c:pt idx="12">
                  <c:v>21648</c:v>
                </c:pt>
                <c:pt idx="13">
                  <c:v>36957</c:v>
                </c:pt>
                <c:pt idx="14">
                  <c:v>70122</c:v>
                </c:pt>
                <c:pt idx="15">
                  <c:v>122807</c:v>
                </c:pt>
                <c:pt idx="16">
                  <c:v>132906</c:v>
                </c:pt>
                <c:pt idx="17">
                  <c:v>150634</c:v>
                </c:pt>
                <c:pt idx="18">
                  <c:v>96008</c:v>
                </c:pt>
                <c:pt idx="19">
                  <c:v>12421</c:v>
                </c:pt>
                <c:pt idx="20">
                  <c:v>14534</c:v>
                </c:pt>
                <c:pt idx="21">
                  <c:v>54448</c:v>
                </c:pt>
                <c:pt idx="22">
                  <c:v>90992</c:v>
                </c:pt>
                <c:pt idx="23">
                  <c:v>91940</c:v>
                </c:pt>
                <c:pt idx="24">
                  <c:v>119452</c:v>
                </c:pt>
                <c:pt idx="25">
                  <c:v>129803</c:v>
                </c:pt>
                <c:pt idx="26">
                  <c:v>126996</c:v>
                </c:pt>
                <c:pt idx="27">
                  <c:v>70332</c:v>
                </c:pt>
                <c:pt idx="28">
                  <c:v>183988</c:v>
                </c:pt>
                <c:pt idx="29">
                  <c:v>282233</c:v>
                </c:pt>
                <c:pt idx="30">
                  <c:v>215242</c:v>
                </c:pt>
                <c:pt idx="31">
                  <c:v>85666</c:v>
                </c:pt>
                <c:pt idx="32">
                  <c:v>38452</c:v>
                </c:pt>
                <c:pt idx="33">
                  <c:v>8234</c:v>
                </c:pt>
                <c:pt idx="34">
                  <c:v>31776</c:v>
                </c:pt>
                <c:pt idx="35">
                  <c:v>31088</c:v>
                </c:pt>
                <c:pt idx="36">
                  <c:v>11370</c:v>
                </c:pt>
                <c:pt idx="37">
                  <c:v>26616</c:v>
                </c:pt>
                <c:pt idx="38">
                  <c:v>158217</c:v>
                </c:pt>
                <c:pt idx="39">
                  <c:v>186278</c:v>
                </c:pt>
                <c:pt idx="40">
                  <c:v>141943</c:v>
                </c:pt>
                <c:pt idx="41">
                  <c:v>79422</c:v>
                </c:pt>
                <c:pt idx="42">
                  <c:v>103904</c:v>
                </c:pt>
                <c:pt idx="43">
                  <c:v>61476</c:v>
                </c:pt>
                <c:pt idx="44">
                  <c:v>63813</c:v>
                </c:pt>
                <c:pt idx="45">
                  <c:v>115229</c:v>
                </c:pt>
                <c:pt idx="46">
                  <c:v>233958</c:v>
                </c:pt>
                <c:pt idx="47">
                  <c:v>114180</c:v>
                </c:pt>
                <c:pt idx="48">
                  <c:v>121232</c:v>
                </c:pt>
                <c:pt idx="49">
                  <c:v>23112</c:v>
                </c:pt>
                <c:pt idx="50">
                  <c:v>219460</c:v>
                </c:pt>
                <c:pt idx="51">
                  <c:v>85136</c:v>
                </c:pt>
                <c:pt idx="52">
                  <c:v>54036</c:v>
                </c:pt>
                <c:pt idx="53">
                  <c:v>27332</c:v>
                </c:pt>
                <c:pt idx="54">
                  <c:v>30511</c:v>
                </c:pt>
                <c:pt idx="55">
                  <c:v>156140</c:v>
                </c:pt>
                <c:pt idx="56">
                  <c:v>404091</c:v>
                </c:pt>
                <c:pt idx="57">
                  <c:v>280821</c:v>
                </c:pt>
                <c:pt idx="58">
                  <c:v>175598</c:v>
                </c:pt>
                <c:pt idx="59">
                  <c:v>69912</c:v>
                </c:pt>
                <c:pt idx="60">
                  <c:v>60807</c:v>
                </c:pt>
                <c:pt idx="61">
                  <c:v>124686</c:v>
                </c:pt>
                <c:pt idx="62">
                  <c:v>68189</c:v>
                </c:pt>
                <c:pt idx="63">
                  <c:v>16728</c:v>
                </c:pt>
                <c:pt idx="64">
                  <c:v>39084</c:v>
                </c:pt>
                <c:pt idx="65">
                  <c:v>34208</c:v>
                </c:pt>
                <c:pt idx="66">
                  <c:v>24308</c:v>
                </c:pt>
                <c:pt idx="67">
                  <c:v>67560</c:v>
                </c:pt>
                <c:pt idx="68">
                  <c:v>63153</c:v>
                </c:pt>
                <c:pt idx="69">
                  <c:v>28947</c:v>
                </c:pt>
                <c:pt idx="70">
                  <c:v>39101</c:v>
                </c:pt>
                <c:pt idx="71">
                  <c:v>62382</c:v>
                </c:pt>
                <c:pt idx="72">
                  <c:v>59086</c:v>
                </c:pt>
                <c:pt idx="73">
                  <c:v>43888</c:v>
                </c:pt>
                <c:pt idx="74">
                  <c:v>234040</c:v>
                </c:pt>
                <c:pt idx="75">
                  <c:v>87257</c:v>
                </c:pt>
                <c:pt idx="76">
                  <c:v>43128</c:v>
                </c:pt>
                <c:pt idx="77">
                  <c:v>79108</c:v>
                </c:pt>
                <c:pt idx="78">
                  <c:v>99376</c:v>
                </c:pt>
                <c:pt idx="79">
                  <c:v>66052</c:v>
                </c:pt>
                <c:pt idx="80">
                  <c:v>172275</c:v>
                </c:pt>
                <c:pt idx="81">
                  <c:v>191993</c:v>
                </c:pt>
                <c:pt idx="82">
                  <c:v>388118</c:v>
                </c:pt>
                <c:pt idx="83">
                  <c:v>72483</c:v>
                </c:pt>
                <c:pt idx="84">
                  <c:v>215598</c:v>
                </c:pt>
                <c:pt idx="85">
                  <c:v>32362</c:v>
                </c:pt>
                <c:pt idx="86">
                  <c:v>41805</c:v>
                </c:pt>
                <c:pt idx="87">
                  <c:v>47850</c:v>
                </c:pt>
                <c:pt idx="88">
                  <c:v>44810</c:v>
                </c:pt>
                <c:pt idx="89">
                  <c:v>56264</c:v>
                </c:pt>
                <c:pt idx="90">
                  <c:v>170216</c:v>
                </c:pt>
                <c:pt idx="91">
                  <c:v>341936</c:v>
                </c:pt>
                <c:pt idx="92">
                  <c:v>34576</c:v>
                </c:pt>
                <c:pt idx="93">
                  <c:v>78268</c:v>
                </c:pt>
                <c:pt idx="94">
                  <c:v>142974</c:v>
                </c:pt>
                <c:pt idx="95">
                  <c:v>196768</c:v>
                </c:pt>
                <c:pt idx="96">
                  <c:v>111228</c:v>
                </c:pt>
                <c:pt idx="97">
                  <c:v>69248</c:v>
                </c:pt>
                <c:pt idx="98">
                  <c:v>320056</c:v>
                </c:pt>
                <c:pt idx="99">
                  <c:v>112002</c:v>
                </c:pt>
                <c:pt idx="100">
                  <c:v>82234</c:v>
                </c:pt>
                <c:pt idx="101">
                  <c:v>183019</c:v>
                </c:pt>
                <c:pt idx="102">
                  <c:v>118309</c:v>
                </c:pt>
                <c:pt idx="103">
                  <c:v>45399</c:v>
                </c:pt>
                <c:pt idx="104">
                  <c:v>78595</c:v>
                </c:pt>
                <c:pt idx="105">
                  <c:v>32728</c:v>
                </c:pt>
                <c:pt idx="106">
                  <c:v>52179</c:v>
                </c:pt>
                <c:pt idx="107">
                  <c:v>128802</c:v>
                </c:pt>
                <c:pt idx="108">
                  <c:v>110240</c:v>
                </c:pt>
                <c:pt idx="109">
                  <c:v>106190</c:v>
                </c:pt>
                <c:pt idx="110">
                  <c:v>47308</c:v>
                </c:pt>
                <c:pt idx="111">
                  <c:v>37073</c:v>
                </c:pt>
                <c:pt idx="112">
                  <c:v>30710</c:v>
                </c:pt>
                <c:pt idx="113">
                  <c:v>134355</c:v>
                </c:pt>
                <c:pt idx="114">
                  <c:v>106521</c:v>
                </c:pt>
                <c:pt idx="115">
                  <c:v>40514</c:v>
                </c:pt>
                <c:pt idx="116">
                  <c:v>54889</c:v>
                </c:pt>
                <c:pt idx="117">
                  <c:v>38709</c:v>
                </c:pt>
                <c:pt idx="118">
                  <c:v>25451</c:v>
                </c:pt>
                <c:pt idx="119">
                  <c:v>25441</c:v>
                </c:pt>
                <c:pt idx="120">
                  <c:v>23749</c:v>
                </c:pt>
                <c:pt idx="121">
                  <c:v>31570</c:v>
                </c:pt>
                <c:pt idx="122">
                  <c:v>58231</c:v>
                </c:pt>
                <c:pt idx="123">
                  <c:v>41580</c:v>
                </c:pt>
                <c:pt idx="124">
                  <c:v>46066</c:v>
                </c:pt>
                <c:pt idx="125">
                  <c:v>57752</c:v>
                </c:pt>
                <c:pt idx="126">
                  <c:v>32881</c:v>
                </c:pt>
                <c:pt idx="127">
                  <c:v>29674</c:v>
                </c:pt>
                <c:pt idx="128">
                  <c:v>32472</c:v>
                </c:pt>
                <c:pt idx="129">
                  <c:v>90703</c:v>
                </c:pt>
                <c:pt idx="130">
                  <c:v>46114</c:v>
                </c:pt>
                <c:pt idx="131">
                  <c:v>111331</c:v>
                </c:pt>
                <c:pt idx="132">
                  <c:v>163748</c:v>
                </c:pt>
                <c:pt idx="133">
                  <c:v>41251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1-474B-9C60-E04CE42ED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3297536"/>
        <c:axId val="353299072"/>
      </c:barChart>
      <c:catAx>
        <c:axId val="3532975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ln w="7302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700" b="0" i="0" u="none" strike="noStrike" cap="all" baseline="0">
                <a:solidFill>
                  <a:srgbClr val="5F5F5F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53299072"/>
        <c:crosses val="autoZero"/>
        <c:auto val="0"/>
        <c:lblAlgn val="ctr"/>
        <c:lblOffset val="100"/>
        <c:tickMarkSkip val="1"/>
        <c:noMultiLvlLbl val="0"/>
      </c:catAx>
      <c:valAx>
        <c:axId val="353299072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9525">
            <a:noFill/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chemeClr val="accent6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53297536"/>
        <c:crosses val="autoZero"/>
        <c:crossBetween val="between"/>
      </c:valAx>
      <c:spPr>
        <a:noFill/>
        <a:ln w="12034">
          <a:noFill/>
          <a:prstDash val="solid"/>
        </a:ln>
      </c:spPr>
    </c:plotArea>
    <c:legend>
      <c:legendPos val="b"/>
      <c:layout>
        <c:manualLayout>
          <c:xMode val="edge"/>
          <c:yMode val="edge"/>
          <c:x val="0.23731482126681067"/>
          <c:y val="0.92077747038376956"/>
          <c:w val="0.53553949552623936"/>
          <c:h val="7.9222572178477696E-2"/>
        </c:manualLayout>
      </c:layout>
      <c:overlay val="0"/>
      <c:txPr>
        <a:bodyPr/>
        <a:lstStyle/>
        <a:p>
          <a:pPr>
            <a:defRPr sz="1000" b="0">
              <a:latin typeface="+mn-lt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71" b="1" i="0" u="none" strike="noStrike" baseline="0">
          <a:solidFill>
            <a:srgbClr val="000000"/>
          </a:solidFill>
          <a:latin typeface="MS P????"/>
          <a:ea typeface="MS P????"/>
          <a:cs typeface="MS P????"/>
        </a:defRPr>
      </a:pPr>
      <a:endParaRPr lang="es-AR"/>
    </a:p>
  </c:tx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00"/>
            </a:pPr>
            <a:r>
              <a:rPr lang="es-CO" sz="1100" dirty="0" err="1"/>
              <a:t>Incrementality</a:t>
            </a:r>
            <a:br>
              <a:rPr lang="es-CO" sz="1100" dirty="0"/>
            </a:br>
            <a:r>
              <a:rPr lang="es-CO" sz="700" i="1" dirty="0"/>
              <a:t>(Incremental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/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Sold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Under</a:t>
            </a:r>
            <a:r>
              <a:rPr lang="es-CO" sz="700" i="1" baseline="0" dirty="0"/>
              <a:t> TPR)</a:t>
            </a:r>
            <a:endParaRPr lang="es-CO" sz="700" i="1" dirty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5.4054054054054057E-2"/>
          <c:y val="0.30674001687289087"/>
          <c:w val="0.90090090090090091"/>
          <c:h val="0.510849268841394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YTD 2018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0.28010830138423187</c:v>
                </c:pt>
                <c:pt idx="1">
                  <c:v>0.32137111982354899</c:v>
                </c:pt>
                <c:pt idx="2">
                  <c:v>0.32664884740583444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7-4035-990F-1C14D30F885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58467456"/>
        <c:axId val="358468992"/>
      </c:barChart>
      <c:catAx>
        <c:axId val="358467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58468992"/>
        <c:crosses val="autoZero"/>
        <c:auto val="1"/>
        <c:lblAlgn val="ctr"/>
        <c:lblOffset val="100"/>
        <c:noMultiLvlLbl val="0"/>
      </c:catAx>
      <c:valAx>
        <c:axId val="358468992"/>
        <c:scaling>
          <c:orientation val="minMax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358467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22514110514946E-2"/>
          <c:y val="0.1162372094792499"/>
          <c:w val="0.88469247206930979"/>
          <c:h val="0.538153600365171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05%-10%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Sheet1!$B$3:$EE$3</c:f>
              <c:numCache>
                <c:formatCode>General</c:formatCode>
                <c:ptCount val="134"/>
                <c:pt idx="0">
                  <c:v>1031783</c:v>
                </c:pt>
                <c:pt idx="1">
                  <c:v>819130</c:v>
                </c:pt>
                <c:pt idx="2">
                  <c:v>692360</c:v>
                </c:pt>
                <c:pt idx="3">
                  <c:v>893651</c:v>
                </c:pt>
                <c:pt idx="4">
                  <c:v>946511</c:v>
                </c:pt>
                <c:pt idx="5">
                  <c:v>591992</c:v>
                </c:pt>
                <c:pt idx="6">
                  <c:v>643932</c:v>
                </c:pt>
                <c:pt idx="7">
                  <c:v>877516</c:v>
                </c:pt>
                <c:pt idx="8">
                  <c:v>865952</c:v>
                </c:pt>
                <c:pt idx="9">
                  <c:v>887619</c:v>
                </c:pt>
                <c:pt idx="10">
                  <c:v>770171</c:v>
                </c:pt>
                <c:pt idx="11">
                  <c:v>596370</c:v>
                </c:pt>
                <c:pt idx="12">
                  <c:v>849318</c:v>
                </c:pt>
                <c:pt idx="13">
                  <c:v>916867</c:v>
                </c:pt>
                <c:pt idx="14">
                  <c:v>805003</c:v>
                </c:pt>
                <c:pt idx="15">
                  <c:v>653128</c:v>
                </c:pt>
                <c:pt idx="16">
                  <c:v>957517</c:v>
                </c:pt>
                <c:pt idx="17">
                  <c:v>1147984</c:v>
                </c:pt>
                <c:pt idx="18">
                  <c:v>1298843</c:v>
                </c:pt>
                <c:pt idx="19">
                  <c:v>807965</c:v>
                </c:pt>
                <c:pt idx="20">
                  <c:v>717536</c:v>
                </c:pt>
                <c:pt idx="21">
                  <c:v>926039</c:v>
                </c:pt>
                <c:pt idx="22">
                  <c:v>828679</c:v>
                </c:pt>
                <c:pt idx="23">
                  <c:v>730562</c:v>
                </c:pt>
                <c:pt idx="24">
                  <c:v>771498</c:v>
                </c:pt>
                <c:pt idx="25">
                  <c:v>894475</c:v>
                </c:pt>
                <c:pt idx="26">
                  <c:v>1512189</c:v>
                </c:pt>
                <c:pt idx="27">
                  <c:v>1002885</c:v>
                </c:pt>
                <c:pt idx="28">
                  <c:v>865587</c:v>
                </c:pt>
                <c:pt idx="29">
                  <c:v>759587</c:v>
                </c:pt>
                <c:pt idx="30">
                  <c:v>1000684</c:v>
                </c:pt>
                <c:pt idx="31">
                  <c:v>1090829</c:v>
                </c:pt>
                <c:pt idx="32">
                  <c:v>953968</c:v>
                </c:pt>
                <c:pt idx="33">
                  <c:v>1223191</c:v>
                </c:pt>
                <c:pt idx="34">
                  <c:v>1691150</c:v>
                </c:pt>
                <c:pt idx="35">
                  <c:v>1636686</c:v>
                </c:pt>
                <c:pt idx="36">
                  <c:v>854348</c:v>
                </c:pt>
                <c:pt idx="37">
                  <c:v>987118</c:v>
                </c:pt>
                <c:pt idx="38">
                  <c:v>1020850</c:v>
                </c:pt>
                <c:pt idx="39">
                  <c:v>891466</c:v>
                </c:pt>
                <c:pt idx="40">
                  <c:v>952710</c:v>
                </c:pt>
                <c:pt idx="41">
                  <c:v>866652</c:v>
                </c:pt>
                <c:pt idx="42">
                  <c:v>920921</c:v>
                </c:pt>
                <c:pt idx="43">
                  <c:v>907212</c:v>
                </c:pt>
                <c:pt idx="44">
                  <c:v>803226</c:v>
                </c:pt>
                <c:pt idx="45">
                  <c:v>681028</c:v>
                </c:pt>
                <c:pt idx="46">
                  <c:v>967187</c:v>
                </c:pt>
                <c:pt idx="47">
                  <c:v>964689</c:v>
                </c:pt>
                <c:pt idx="48">
                  <c:v>825440</c:v>
                </c:pt>
                <c:pt idx="49">
                  <c:v>823614</c:v>
                </c:pt>
                <c:pt idx="50">
                  <c:v>791086</c:v>
                </c:pt>
                <c:pt idx="51">
                  <c:v>767610</c:v>
                </c:pt>
                <c:pt idx="52">
                  <c:v>846974</c:v>
                </c:pt>
                <c:pt idx="53">
                  <c:v>841384</c:v>
                </c:pt>
                <c:pt idx="54">
                  <c:v>983143</c:v>
                </c:pt>
                <c:pt idx="55">
                  <c:v>1026065</c:v>
                </c:pt>
                <c:pt idx="56">
                  <c:v>1055923</c:v>
                </c:pt>
                <c:pt idx="57">
                  <c:v>1122434</c:v>
                </c:pt>
                <c:pt idx="58">
                  <c:v>939760</c:v>
                </c:pt>
                <c:pt idx="59">
                  <c:v>993830</c:v>
                </c:pt>
                <c:pt idx="60">
                  <c:v>1331928</c:v>
                </c:pt>
                <c:pt idx="61">
                  <c:v>1205717</c:v>
                </c:pt>
                <c:pt idx="62">
                  <c:v>1275615</c:v>
                </c:pt>
                <c:pt idx="63">
                  <c:v>1133173</c:v>
                </c:pt>
                <c:pt idx="64">
                  <c:v>1364803</c:v>
                </c:pt>
                <c:pt idx="65">
                  <c:v>1009136</c:v>
                </c:pt>
                <c:pt idx="66">
                  <c:v>1094445</c:v>
                </c:pt>
                <c:pt idx="67">
                  <c:v>1160401</c:v>
                </c:pt>
                <c:pt idx="68">
                  <c:v>998066</c:v>
                </c:pt>
                <c:pt idx="69">
                  <c:v>1452076</c:v>
                </c:pt>
                <c:pt idx="70">
                  <c:v>1433508</c:v>
                </c:pt>
                <c:pt idx="71">
                  <c:v>1424574</c:v>
                </c:pt>
                <c:pt idx="72">
                  <c:v>952740</c:v>
                </c:pt>
                <c:pt idx="73">
                  <c:v>1377487</c:v>
                </c:pt>
                <c:pt idx="74">
                  <c:v>1109943</c:v>
                </c:pt>
                <c:pt idx="75">
                  <c:v>921702</c:v>
                </c:pt>
                <c:pt idx="76">
                  <c:v>732341</c:v>
                </c:pt>
                <c:pt idx="77">
                  <c:v>777306</c:v>
                </c:pt>
                <c:pt idx="78">
                  <c:v>1139302</c:v>
                </c:pt>
                <c:pt idx="79">
                  <c:v>1194531</c:v>
                </c:pt>
                <c:pt idx="80">
                  <c:v>735738</c:v>
                </c:pt>
                <c:pt idx="81">
                  <c:v>925550</c:v>
                </c:pt>
                <c:pt idx="82">
                  <c:v>1225779</c:v>
                </c:pt>
                <c:pt idx="83">
                  <c:v>1031520</c:v>
                </c:pt>
                <c:pt idx="84">
                  <c:v>779926</c:v>
                </c:pt>
                <c:pt idx="85">
                  <c:v>874987</c:v>
                </c:pt>
                <c:pt idx="86">
                  <c:v>789687</c:v>
                </c:pt>
                <c:pt idx="87">
                  <c:v>1069464</c:v>
                </c:pt>
                <c:pt idx="88">
                  <c:v>798266</c:v>
                </c:pt>
                <c:pt idx="89">
                  <c:v>663095</c:v>
                </c:pt>
                <c:pt idx="90">
                  <c:v>791728</c:v>
                </c:pt>
                <c:pt idx="91">
                  <c:v>1193453</c:v>
                </c:pt>
                <c:pt idx="92">
                  <c:v>1005438</c:v>
                </c:pt>
                <c:pt idx="93">
                  <c:v>855133</c:v>
                </c:pt>
                <c:pt idx="94">
                  <c:v>862800</c:v>
                </c:pt>
                <c:pt idx="95">
                  <c:v>962315</c:v>
                </c:pt>
                <c:pt idx="96">
                  <c:v>1033965</c:v>
                </c:pt>
                <c:pt idx="97">
                  <c:v>790918</c:v>
                </c:pt>
                <c:pt idx="98">
                  <c:v>959500</c:v>
                </c:pt>
                <c:pt idx="99">
                  <c:v>1142255</c:v>
                </c:pt>
                <c:pt idx="100">
                  <c:v>1190540</c:v>
                </c:pt>
                <c:pt idx="101">
                  <c:v>1018386</c:v>
                </c:pt>
                <c:pt idx="102">
                  <c:v>990310</c:v>
                </c:pt>
                <c:pt idx="103">
                  <c:v>737485</c:v>
                </c:pt>
                <c:pt idx="104">
                  <c:v>605130</c:v>
                </c:pt>
                <c:pt idx="105">
                  <c:v>866750</c:v>
                </c:pt>
                <c:pt idx="106">
                  <c:v>795725</c:v>
                </c:pt>
                <c:pt idx="107">
                  <c:v>707665</c:v>
                </c:pt>
                <c:pt idx="108">
                  <c:v>1022775</c:v>
                </c:pt>
                <c:pt idx="109">
                  <c:v>1051615</c:v>
                </c:pt>
                <c:pt idx="110">
                  <c:v>992170</c:v>
                </c:pt>
                <c:pt idx="111">
                  <c:v>1063710</c:v>
                </c:pt>
                <c:pt idx="112">
                  <c:v>1269343</c:v>
                </c:pt>
                <c:pt idx="113">
                  <c:v>917045</c:v>
                </c:pt>
                <c:pt idx="114">
                  <c:v>1023230</c:v>
                </c:pt>
                <c:pt idx="115">
                  <c:v>732755</c:v>
                </c:pt>
                <c:pt idx="116">
                  <c:v>822575</c:v>
                </c:pt>
                <c:pt idx="117">
                  <c:v>1347590</c:v>
                </c:pt>
                <c:pt idx="118">
                  <c:v>1083368</c:v>
                </c:pt>
                <c:pt idx="119">
                  <c:v>1258047</c:v>
                </c:pt>
                <c:pt idx="120">
                  <c:v>739276</c:v>
                </c:pt>
                <c:pt idx="121">
                  <c:v>903720</c:v>
                </c:pt>
                <c:pt idx="122">
                  <c:v>647490</c:v>
                </c:pt>
                <c:pt idx="123">
                  <c:v>1097220</c:v>
                </c:pt>
                <c:pt idx="124">
                  <c:v>647812</c:v>
                </c:pt>
                <c:pt idx="125">
                  <c:v>617272</c:v>
                </c:pt>
                <c:pt idx="126">
                  <c:v>646973</c:v>
                </c:pt>
                <c:pt idx="127">
                  <c:v>683736</c:v>
                </c:pt>
                <c:pt idx="128">
                  <c:v>705274</c:v>
                </c:pt>
                <c:pt idx="129">
                  <c:v>790111</c:v>
                </c:pt>
                <c:pt idx="130">
                  <c:v>1072893</c:v>
                </c:pt>
                <c:pt idx="131">
                  <c:v>1018007</c:v>
                </c:pt>
                <c:pt idx="132">
                  <c:v>700294</c:v>
                </c:pt>
                <c:pt idx="133">
                  <c:v>843256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1-474B-9C60-E04CE42EDDB9}"/>
            </c:ext>
          </c:extLst>
        </c:ser>
        <c:ser>
          <c:idx val="4"/>
          <c:order val="1"/>
          <c:tx>
            <c:strRef>
              <c:f>Sheet1!$A$4</c:f>
              <c:strCache>
                <c:ptCount val="1"/>
                <c:pt idx="0">
                  <c:v>10%-15%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Sheet1!$B$4:$EE$4</c:f>
              <c:numCache>
                <c:formatCode>General</c:formatCode>
                <c:ptCount val="134"/>
                <c:pt idx="0">
                  <c:v>228739</c:v>
                </c:pt>
                <c:pt idx="1">
                  <c:v>248260</c:v>
                </c:pt>
                <c:pt idx="2">
                  <c:v>311218</c:v>
                </c:pt>
                <c:pt idx="3">
                  <c:v>202101</c:v>
                </c:pt>
                <c:pt idx="4">
                  <c:v>266502</c:v>
                </c:pt>
                <c:pt idx="5">
                  <c:v>243129</c:v>
                </c:pt>
                <c:pt idx="6">
                  <c:v>187928</c:v>
                </c:pt>
                <c:pt idx="7">
                  <c:v>517659</c:v>
                </c:pt>
                <c:pt idx="8">
                  <c:v>607689</c:v>
                </c:pt>
                <c:pt idx="9">
                  <c:v>396783</c:v>
                </c:pt>
                <c:pt idx="10">
                  <c:v>261135</c:v>
                </c:pt>
                <c:pt idx="11">
                  <c:v>195465</c:v>
                </c:pt>
                <c:pt idx="12">
                  <c:v>256771</c:v>
                </c:pt>
                <c:pt idx="13">
                  <c:v>418535</c:v>
                </c:pt>
                <c:pt idx="14">
                  <c:v>637810</c:v>
                </c:pt>
                <c:pt idx="15">
                  <c:v>425174</c:v>
                </c:pt>
                <c:pt idx="16">
                  <c:v>790198</c:v>
                </c:pt>
                <c:pt idx="17">
                  <c:v>644400</c:v>
                </c:pt>
                <c:pt idx="18">
                  <c:v>710408</c:v>
                </c:pt>
                <c:pt idx="19">
                  <c:v>647273</c:v>
                </c:pt>
                <c:pt idx="20">
                  <c:v>434306</c:v>
                </c:pt>
                <c:pt idx="21">
                  <c:v>561291</c:v>
                </c:pt>
                <c:pt idx="22">
                  <c:v>481695</c:v>
                </c:pt>
                <c:pt idx="23">
                  <c:v>336568</c:v>
                </c:pt>
                <c:pt idx="24">
                  <c:v>334797</c:v>
                </c:pt>
                <c:pt idx="25">
                  <c:v>813051</c:v>
                </c:pt>
                <c:pt idx="26">
                  <c:v>586511</c:v>
                </c:pt>
                <c:pt idx="27">
                  <c:v>595294</c:v>
                </c:pt>
                <c:pt idx="28">
                  <c:v>845373</c:v>
                </c:pt>
                <c:pt idx="29">
                  <c:v>401296</c:v>
                </c:pt>
                <c:pt idx="30">
                  <c:v>572322</c:v>
                </c:pt>
                <c:pt idx="31">
                  <c:v>354287</c:v>
                </c:pt>
                <c:pt idx="32">
                  <c:v>517211</c:v>
                </c:pt>
                <c:pt idx="33">
                  <c:v>566455</c:v>
                </c:pt>
                <c:pt idx="34">
                  <c:v>557249</c:v>
                </c:pt>
                <c:pt idx="35">
                  <c:v>300450</c:v>
                </c:pt>
                <c:pt idx="36">
                  <c:v>278271</c:v>
                </c:pt>
                <c:pt idx="37">
                  <c:v>228052</c:v>
                </c:pt>
                <c:pt idx="38">
                  <c:v>382082</c:v>
                </c:pt>
                <c:pt idx="39">
                  <c:v>377142</c:v>
                </c:pt>
                <c:pt idx="40">
                  <c:v>463730</c:v>
                </c:pt>
                <c:pt idx="41">
                  <c:v>691513</c:v>
                </c:pt>
                <c:pt idx="42">
                  <c:v>543127</c:v>
                </c:pt>
                <c:pt idx="43">
                  <c:v>610208</c:v>
                </c:pt>
                <c:pt idx="44">
                  <c:v>595384</c:v>
                </c:pt>
                <c:pt idx="45">
                  <c:v>374653</c:v>
                </c:pt>
                <c:pt idx="46">
                  <c:v>771425</c:v>
                </c:pt>
                <c:pt idx="47">
                  <c:v>604970</c:v>
                </c:pt>
                <c:pt idx="48">
                  <c:v>809344</c:v>
                </c:pt>
                <c:pt idx="49">
                  <c:v>603212</c:v>
                </c:pt>
                <c:pt idx="50">
                  <c:v>425702</c:v>
                </c:pt>
                <c:pt idx="51">
                  <c:v>282107</c:v>
                </c:pt>
                <c:pt idx="52">
                  <c:v>796435</c:v>
                </c:pt>
                <c:pt idx="53">
                  <c:v>366758</c:v>
                </c:pt>
                <c:pt idx="54">
                  <c:v>346867</c:v>
                </c:pt>
                <c:pt idx="55">
                  <c:v>331961</c:v>
                </c:pt>
                <c:pt idx="56">
                  <c:v>675239</c:v>
                </c:pt>
                <c:pt idx="57">
                  <c:v>490400</c:v>
                </c:pt>
                <c:pt idx="58">
                  <c:v>720795</c:v>
                </c:pt>
                <c:pt idx="59">
                  <c:v>270040</c:v>
                </c:pt>
                <c:pt idx="60">
                  <c:v>713941</c:v>
                </c:pt>
                <c:pt idx="61">
                  <c:v>976393</c:v>
                </c:pt>
                <c:pt idx="62">
                  <c:v>752657</c:v>
                </c:pt>
                <c:pt idx="63">
                  <c:v>330261</c:v>
                </c:pt>
                <c:pt idx="64">
                  <c:v>625481</c:v>
                </c:pt>
                <c:pt idx="65">
                  <c:v>822222</c:v>
                </c:pt>
                <c:pt idx="66">
                  <c:v>944316</c:v>
                </c:pt>
                <c:pt idx="67">
                  <c:v>615937</c:v>
                </c:pt>
                <c:pt idx="68">
                  <c:v>800074</c:v>
                </c:pt>
                <c:pt idx="69">
                  <c:v>1094161</c:v>
                </c:pt>
                <c:pt idx="70">
                  <c:v>708862</c:v>
                </c:pt>
                <c:pt idx="71">
                  <c:v>751767</c:v>
                </c:pt>
                <c:pt idx="72">
                  <c:v>659609</c:v>
                </c:pt>
                <c:pt idx="73">
                  <c:v>522629</c:v>
                </c:pt>
                <c:pt idx="74">
                  <c:v>680663</c:v>
                </c:pt>
                <c:pt idx="75">
                  <c:v>564451</c:v>
                </c:pt>
                <c:pt idx="76">
                  <c:v>503736</c:v>
                </c:pt>
                <c:pt idx="77">
                  <c:v>677521</c:v>
                </c:pt>
                <c:pt idx="78">
                  <c:v>476269</c:v>
                </c:pt>
                <c:pt idx="79">
                  <c:v>497347</c:v>
                </c:pt>
                <c:pt idx="80">
                  <c:v>695344</c:v>
                </c:pt>
                <c:pt idx="81">
                  <c:v>712052</c:v>
                </c:pt>
                <c:pt idx="82">
                  <c:v>953604</c:v>
                </c:pt>
                <c:pt idx="83">
                  <c:v>855518</c:v>
                </c:pt>
                <c:pt idx="84">
                  <c:v>371373</c:v>
                </c:pt>
                <c:pt idx="85">
                  <c:v>542249</c:v>
                </c:pt>
                <c:pt idx="86">
                  <c:v>629485</c:v>
                </c:pt>
                <c:pt idx="87">
                  <c:v>728789</c:v>
                </c:pt>
                <c:pt idx="88">
                  <c:v>591671</c:v>
                </c:pt>
                <c:pt idx="89">
                  <c:v>616068</c:v>
                </c:pt>
                <c:pt idx="90">
                  <c:v>516465</c:v>
                </c:pt>
                <c:pt idx="91">
                  <c:v>588970</c:v>
                </c:pt>
                <c:pt idx="92">
                  <c:v>446694</c:v>
                </c:pt>
                <c:pt idx="93">
                  <c:v>614733</c:v>
                </c:pt>
                <c:pt idx="94">
                  <c:v>589176</c:v>
                </c:pt>
                <c:pt idx="95">
                  <c:v>725310</c:v>
                </c:pt>
                <c:pt idx="96">
                  <c:v>673263</c:v>
                </c:pt>
                <c:pt idx="97">
                  <c:v>618915</c:v>
                </c:pt>
                <c:pt idx="98">
                  <c:v>622370</c:v>
                </c:pt>
                <c:pt idx="99">
                  <c:v>547881</c:v>
                </c:pt>
                <c:pt idx="100">
                  <c:v>518575</c:v>
                </c:pt>
                <c:pt idx="101">
                  <c:v>445947</c:v>
                </c:pt>
                <c:pt idx="102">
                  <c:v>397411</c:v>
                </c:pt>
                <c:pt idx="103">
                  <c:v>281739</c:v>
                </c:pt>
                <c:pt idx="104">
                  <c:v>746780</c:v>
                </c:pt>
                <c:pt idx="105">
                  <c:v>506590</c:v>
                </c:pt>
                <c:pt idx="106">
                  <c:v>570590</c:v>
                </c:pt>
                <c:pt idx="107">
                  <c:v>579820</c:v>
                </c:pt>
                <c:pt idx="108">
                  <c:v>1159870</c:v>
                </c:pt>
                <c:pt idx="109">
                  <c:v>524700</c:v>
                </c:pt>
                <c:pt idx="110">
                  <c:v>778365</c:v>
                </c:pt>
                <c:pt idx="111">
                  <c:v>456268</c:v>
                </c:pt>
                <c:pt idx="112">
                  <c:v>1145490</c:v>
                </c:pt>
                <c:pt idx="113">
                  <c:v>938485</c:v>
                </c:pt>
                <c:pt idx="114">
                  <c:v>545015</c:v>
                </c:pt>
                <c:pt idx="115">
                  <c:v>469595</c:v>
                </c:pt>
                <c:pt idx="116">
                  <c:v>365520</c:v>
                </c:pt>
                <c:pt idx="117">
                  <c:v>667145</c:v>
                </c:pt>
                <c:pt idx="118">
                  <c:v>488518</c:v>
                </c:pt>
                <c:pt idx="119">
                  <c:v>966138</c:v>
                </c:pt>
                <c:pt idx="120">
                  <c:v>397578</c:v>
                </c:pt>
                <c:pt idx="121">
                  <c:v>592006</c:v>
                </c:pt>
                <c:pt idx="122">
                  <c:v>432901</c:v>
                </c:pt>
                <c:pt idx="123">
                  <c:v>584307</c:v>
                </c:pt>
                <c:pt idx="124">
                  <c:v>258350</c:v>
                </c:pt>
                <c:pt idx="125">
                  <c:v>214144</c:v>
                </c:pt>
                <c:pt idx="126">
                  <c:v>286251</c:v>
                </c:pt>
                <c:pt idx="127">
                  <c:v>300575</c:v>
                </c:pt>
                <c:pt idx="128">
                  <c:v>318343</c:v>
                </c:pt>
                <c:pt idx="129">
                  <c:v>202856</c:v>
                </c:pt>
                <c:pt idx="130">
                  <c:v>525161</c:v>
                </c:pt>
                <c:pt idx="131">
                  <c:v>380503</c:v>
                </c:pt>
                <c:pt idx="132">
                  <c:v>574230</c:v>
                </c:pt>
                <c:pt idx="133">
                  <c:v>359371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1-474B-9C60-E04CE42EDDB9}"/>
            </c:ext>
          </c:extLst>
        </c:ser>
        <c:ser>
          <c:idx val="3"/>
          <c:order val="2"/>
          <c:tx>
            <c:strRef>
              <c:f>Sheet1!$A$5</c:f>
              <c:strCache>
                <c:ptCount val="1"/>
                <c:pt idx="0">
                  <c:v>15%-20%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Sheet1!$B$5:$EE$5</c:f>
              <c:numCache>
                <c:formatCode>General</c:formatCode>
                <c:ptCount val="134"/>
                <c:pt idx="0">
                  <c:v>90532</c:v>
                </c:pt>
                <c:pt idx="1">
                  <c:v>65276</c:v>
                </c:pt>
                <c:pt idx="2">
                  <c:v>81108</c:v>
                </c:pt>
                <c:pt idx="3">
                  <c:v>95762</c:v>
                </c:pt>
                <c:pt idx="4">
                  <c:v>135296</c:v>
                </c:pt>
                <c:pt idx="5">
                  <c:v>121518</c:v>
                </c:pt>
                <c:pt idx="6">
                  <c:v>78583</c:v>
                </c:pt>
                <c:pt idx="7">
                  <c:v>120868</c:v>
                </c:pt>
                <c:pt idx="8">
                  <c:v>250390</c:v>
                </c:pt>
                <c:pt idx="9">
                  <c:v>407115</c:v>
                </c:pt>
                <c:pt idx="10">
                  <c:v>259282</c:v>
                </c:pt>
                <c:pt idx="11">
                  <c:v>213549</c:v>
                </c:pt>
                <c:pt idx="12">
                  <c:v>171804</c:v>
                </c:pt>
                <c:pt idx="13">
                  <c:v>354571</c:v>
                </c:pt>
                <c:pt idx="14">
                  <c:v>234281</c:v>
                </c:pt>
                <c:pt idx="15">
                  <c:v>214373</c:v>
                </c:pt>
                <c:pt idx="16">
                  <c:v>232823</c:v>
                </c:pt>
                <c:pt idx="17">
                  <c:v>937271</c:v>
                </c:pt>
                <c:pt idx="18">
                  <c:v>288107</c:v>
                </c:pt>
                <c:pt idx="19">
                  <c:v>166553</c:v>
                </c:pt>
                <c:pt idx="20">
                  <c:v>95014</c:v>
                </c:pt>
                <c:pt idx="21">
                  <c:v>320779</c:v>
                </c:pt>
                <c:pt idx="22">
                  <c:v>266376</c:v>
                </c:pt>
                <c:pt idx="23">
                  <c:v>201942</c:v>
                </c:pt>
                <c:pt idx="24">
                  <c:v>220842</c:v>
                </c:pt>
                <c:pt idx="25">
                  <c:v>831600</c:v>
                </c:pt>
                <c:pt idx="26">
                  <c:v>197053</c:v>
                </c:pt>
                <c:pt idx="27">
                  <c:v>232184</c:v>
                </c:pt>
                <c:pt idx="28">
                  <c:v>258376</c:v>
                </c:pt>
                <c:pt idx="29">
                  <c:v>158185</c:v>
                </c:pt>
                <c:pt idx="30">
                  <c:v>325865</c:v>
                </c:pt>
                <c:pt idx="31">
                  <c:v>191306</c:v>
                </c:pt>
                <c:pt idx="32">
                  <c:v>188425</c:v>
                </c:pt>
                <c:pt idx="33">
                  <c:v>158158</c:v>
                </c:pt>
                <c:pt idx="34">
                  <c:v>147593</c:v>
                </c:pt>
                <c:pt idx="35">
                  <c:v>87604</c:v>
                </c:pt>
                <c:pt idx="36">
                  <c:v>70185</c:v>
                </c:pt>
                <c:pt idx="37">
                  <c:v>101237</c:v>
                </c:pt>
                <c:pt idx="38">
                  <c:v>392163</c:v>
                </c:pt>
                <c:pt idx="39">
                  <c:v>329690</c:v>
                </c:pt>
                <c:pt idx="40">
                  <c:v>415818</c:v>
                </c:pt>
                <c:pt idx="41">
                  <c:v>533236</c:v>
                </c:pt>
                <c:pt idx="42">
                  <c:v>376101</c:v>
                </c:pt>
                <c:pt idx="43">
                  <c:v>452711</c:v>
                </c:pt>
                <c:pt idx="44">
                  <c:v>383625</c:v>
                </c:pt>
                <c:pt idx="45">
                  <c:v>227701</c:v>
                </c:pt>
                <c:pt idx="46">
                  <c:v>544942</c:v>
                </c:pt>
                <c:pt idx="47">
                  <c:v>552552</c:v>
                </c:pt>
                <c:pt idx="48">
                  <c:v>610666</c:v>
                </c:pt>
                <c:pt idx="49">
                  <c:v>349750</c:v>
                </c:pt>
                <c:pt idx="50">
                  <c:v>229548</c:v>
                </c:pt>
                <c:pt idx="51">
                  <c:v>108138</c:v>
                </c:pt>
                <c:pt idx="52">
                  <c:v>220087</c:v>
                </c:pt>
                <c:pt idx="53">
                  <c:v>168125</c:v>
                </c:pt>
                <c:pt idx="54">
                  <c:v>355903</c:v>
                </c:pt>
                <c:pt idx="55">
                  <c:v>288987</c:v>
                </c:pt>
                <c:pt idx="56">
                  <c:v>791650</c:v>
                </c:pt>
                <c:pt idx="57">
                  <c:v>245967</c:v>
                </c:pt>
                <c:pt idx="58">
                  <c:v>521660</c:v>
                </c:pt>
                <c:pt idx="59">
                  <c:v>218765</c:v>
                </c:pt>
                <c:pt idx="60">
                  <c:v>452800</c:v>
                </c:pt>
                <c:pt idx="61">
                  <c:v>469594</c:v>
                </c:pt>
                <c:pt idx="62">
                  <c:v>549546</c:v>
                </c:pt>
                <c:pt idx="63">
                  <c:v>349234</c:v>
                </c:pt>
                <c:pt idx="64">
                  <c:v>383517</c:v>
                </c:pt>
                <c:pt idx="65">
                  <c:v>847930</c:v>
                </c:pt>
                <c:pt idx="66">
                  <c:v>544918</c:v>
                </c:pt>
                <c:pt idx="67">
                  <c:v>303776</c:v>
                </c:pt>
                <c:pt idx="68">
                  <c:v>946205</c:v>
                </c:pt>
                <c:pt idx="69">
                  <c:v>671277</c:v>
                </c:pt>
                <c:pt idx="70">
                  <c:v>416016</c:v>
                </c:pt>
                <c:pt idx="71">
                  <c:v>489637</c:v>
                </c:pt>
                <c:pt idx="72">
                  <c:v>261894</c:v>
                </c:pt>
                <c:pt idx="73">
                  <c:v>292870</c:v>
                </c:pt>
                <c:pt idx="74">
                  <c:v>361651</c:v>
                </c:pt>
                <c:pt idx="75">
                  <c:v>327158</c:v>
                </c:pt>
                <c:pt idx="76">
                  <c:v>177932</c:v>
                </c:pt>
                <c:pt idx="77">
                  <c:v>167822</c:v>
                </c:pt>
                <c:pt idx="78">
                  <c:v>412597</c:v>
                </c:pt>
                <c:pt idx="79">
                  <c:v>419981</c:v>
                </c:pt>
                <c:pt idx="80">
                  <c:v>369062</c:v>
                </c:pt>
                <c:pt idx="81">
                  <c:v>205599</c:v>
                </c:pt>
                <c:pt idx="82">
                  <c:v>698042</c:v>
                </c:pt>
                <c:pt idx="83">
                  <c:v>473667</c:v>
                </c:pt>
                <c:pt idx="84">
                  <c:v>393420</c:v>
                </c:pt>
                <c:pt idx="85">
                  <c:v>662668</c:v>
                </c:pt>
                <c:pt idx="86">
                  <c:v>729025</c:v>
                </c:pt>
                <c:pt idx="87">
                  <c:v>865373</c:v>
                </c:pt>
                <c:pt idx="88">
                  <c:v>704058</c:v>
                </c:pt>
                <c:pt idx="89">
                  <c:v>444080</c:v>
                </c:pt>
                <c:pt idx="90">
                  <c:v>410183</c:v>
                </c:pt>
                <c:pt idx="91">
                  <c:v>510648</c:v>
                </c:pt>
                <c:pt idx="92">
                  <c:v>412593</c:v>
                </c:pt>
                <c:pt idx="93">
                  <c:v>258395</c:v>
                </c:pt>
                <c:pt idx="94">
                  <c:v>328075</c:v>
                </c:pt>
                <c:pt idx="95">
                  <c:v>619105</c:v>
                </c:pt>
                <c:pt idx="96">
                  <c:v>422491</c:v>
                </c:pt>
                <c:pt idx="97">
                  <c:v>438156</c:v>
                </c:pt>
                <c:pt idx="98">
                  <c:v>367800</c:v>
                </c:pt>
                <c:pt idx="99">
                  <c:v>450454</c:v>
                </c:pt>
                <c:pt idx="100">
                  <c:v>354361</c:v>
                </c:pt>
                <c:pt idx="101">
                  <c:v>390211</c:v>
                </c:pt>
                <c:pt idx="102">
                  <c:v>207074</c:v>
                </c:pt>
                <c:pt idx="103">
                  <c:v>318030</c:v>
                </c:pt>
                <c:pt idx="104">
                  <c:v>458680</c:v>
                </c:pt>
                <c:pt idx="105">
                  <c:v>189530</c:v>
                </c:pt>
                <c:pt idx="106">
                  <c:v>312125</c:v>
                </c:pt>
                <c:pt idx="107">
                  <c:v>498990</c:v>
                </c:pt>
                <c:pt idx="108">
                  <c:v>875945</c:v>
                </c:pt>
                <c:pt idx="109">
                  <c:v>326990</c:v>
                </c:pt>
                <c:pt idx="110">
                  <c:v>565095</c:v>
                </c:pt>
                <c:pt idx="111">
                  <c:v>656890</c:v>
                </c:pt>
                <c:pt idx="112">
                  <c:v>1048290</c:v>
                </c:pt>
                <c:pt idx="113">
                  <c:v>1130125</c:v>
                </c:pt>
                <c:pt idx="114">
                  <c:v>445598</c:v>
                </c:pt>
                <c:pt idx="115">
                  <c:v>301035</c:v>
                </c:pt>
                <c:pt idx="116">
                  <c:v>282960</c:v>
                </c:pt>
                <c:pt idx="117">
                  <c:v>622495</c:v>
                </c:pt>
                <c:pt idx="118">
                  <c:v>478842</c:v>
                </c:pt>
                <c:pt idx="119">
                  <c:v>540686</c:v>
                </c:pt>
                <c:pt idx="120">
                  <c:v>201675</c:v>
                </c:pt>
                <c:pt idx="121">
                  <c:v>397074</c:v>
                </c:pt>
                <c:pt idx="122">
                  <c:v>423737</c:v>
                </c:pt>
                <c:pt idx="123">
                  <c:v>346061</c:v>
                </c:pt>
                <c:pt idx="124">
                  <c:v>208501</c:v>
                </c:pt>
                <c:pt idx="125">
                  <c:v>310925</c:v>
                </c:pt>
                <c:pt idx="126">
                  <c:v>277449</c:v>
                </c:pt>
                <c:pt idx="127">
                  <c:v>572420</c:v>
                </c:pt>
                <c:pt idx="128">
                  <c:v>275590</c:v>
                </c:pt>
                <c:pt idx="129">
                  <c:v>424803</c:v>
                </c:pt>
                <c:pt idx="130">
                  <c:v>576043</c:v>
                </c:pt>
                <c:pt idx="131">
                  <c:v>586945</c:v>
                </c:pt>
                <c:pt idx="132">
                  <c:v>308899</c:v>
                </c:pt>
                <c:pt idx="133">
                  <c:v>447568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0A-4803-803A-846E39478174}"/>
            </c:ext>
          </c:extLst>
        </c:ser>
        <c:ser>
          <c:idx val="1"/>
          <c:order val="3"/>
          <c:tx>
            <c:strRef>
              <c:f>Sheet1!$A$6</c:f>
              <c:strCache>
                <c:ptCount val="1"/>
                <c:pt idx="0">
                  <c:v>&gt;20%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Sheet1!$B$6:$EE$6</c:f>
              <c:numCache>
                <c:formatCode>General</c:formatCode>
                <c:ptCount val="134"/>
                <c:pt idx="0">
                  <c:v>43080</c:v>
                </c:pt>
                <c:pt idx="1">
                  <c:v>76290</c:v>
                </c:pt>
                <c:pt idx="2">
                  <c:v>68121</c:v>
                </c:pt>
                <c:pt idx="3">
                  <c:v>98702</c:v>
                </c:pt>
                <c:pt idx="4">
                  <c:v>106847</c:v>
                </c:pt>
                <c:pt idx="5">
                  <c:v>78310</c:v>
                </c:pt>
                <c:pt idx="6">
                  <c:v>185360</c:v>
                </c:pt>
                <c:pt idx="7">
                  <c:v>172752</c:v>
                </c:pt>
                <c:pt idx="8">
                  <c:v>199092</c:v>
                </c:pt>
                <c:pt idx="9">
                  <c:v>348883</c:v>
                </c:pt>
                <c:pt idx="10">
                  <c:v>417090</c:v>
                </c:pt>
                <c:pt idx="11">
                  <c:v>340961</c:v>
                </c:pt>
                <c:pt idx="12">
                  <c:v>247434</c:v>
                </c:pt>
                <c:pt idx="13">
                  <c:v>364906</c:v>
                </c:pt>
                <c:pt idx="14">
                  <c:v>524322</c:v>
                </c:pt>
                <c:pt idx="15">
                  <c:v>590961</c:v>
                </c:pt>
                <c:pt idx="16">
                  <c:v>640532</c:v>
                </c:pt>
                <c:pt idx="17">
                  <c:v>976141</c:v>
                </c:pt>
                <c:pt idx="18">
                  <c:v>368987</c:v>
                </c:pt>
                <c:pt idx="19">
                  <c:v>137000</c:v>
                </c:pt>
                <c:pt idx="20">
                  <c:v>94970</c:v>
                </c:pt>
                <c:pt idx="21">
                  <c:v>126071</c:v>
                </c:pt>
                <c:pt idx="22">
                  <c:v>159897</c:v>
                </c:pt>
                <c:pt idx="23">
                  <c:v>213085</c:v>
                </c:pt>
                <c:pt idx="24">
                  <c:v>236517</c:v>
                </c:pt>
                <c:pt idx="25">
                  <c:v>190537</c:v>
                </c:pt>
                <c:pt idx="26">
                  <c:v>113184</c:v>
                </c:pt>
                <c:pt idx="27">
                  <c:v>164108</c:v>
                </c:pt>
                <c:pt idx="28">
                  <c:v>1061067</c:v>
                </c:pt>
                <c:pt idx="29">
                  <c:v>1564708</c:v>
                </c:pt>
                <c:pt idx="30">
                  <c:v>710722</c:v>
                </c:pt>
                <c:pt idx="31">
                  <c:v>312234</c:v>
                </c:pt>
                <c:pt idx="32">
                  <c:v>127238</c:v>
                </c:pt>
                <c:pt idx="33">
                  <c:v>97590</c:v>
                </c:pt>
                <c:pt idx="34">
                  <c:v>119008</c:v>
                </c:pt>
                <c:pt idx="35">
                  <c:v>151933</c:v>
                </c:pt>
                <c:pt idx="36">
                  <c:v>106110</c:v>
                </c:pt>
                <c:pt idx="37">
                  <c:v>145030</c:v>
                </c:pt>
                <c:pt idx="38">
                  <c:v>370608</c:v>
                </c:pt>
                <c:pt idx="39">
                  <c:v>2265144</c:v>
                </c:pt>
                <c:pt idx="40">
                  <c:v>1410584</c:v>
                </c:pt>
                <c:pt idx="41">
                  <c:v>1338995</c:v>
                </c:pt>
                <c:pt idx="42">
                  <c:v>990166</c:v>
                </c:pt>
                <c:pt idx="43">
                  <c:v>340302</c:v>
                </c:pt>
                <c:pt idx="44">
                  <c:v>332120</c:v>
                </c:pt>
                <c:pt idx="45">
                  <c:v>1205891</c:v>
                </c:pt>
                <c:pt idx="46">
                  <c:v>484213</c:v>
                </c:pt>
                <c:pt idx="47">
                  <c:v>1083244</c:v>
                </c:pt>
                <c:pt idx="48">
                  <c:v>916989</c:v>
                </c:pt>
                <c:pt idx="49">
                  <c:v>498773</c:v>
                </c:pt>
                <c:pt idx="50">
                  <c:v>251754</c:v>
                </c:pt>
                <c:pt idx="51">
                  <c:v>579925</c:v>
                </c:pt>
                <c:pt idx="52">
                  <c:v>540696</c:v>
                </c:pt>
                <c:pt idx="53">
                  <c:v>780934</c:v>
                </c:pt>
                <c:pt idx="54">
                  <c:v>600254</c:v>
                </c:pt>
                <c:pt idx="55">
                  <c:v>233369</c:v>
                </c:pt>
                <c:pt idx="56">
                  <c:v>754550</c:v>
                </c:pt>
                <c:pt idx="57">
                  <c:v>1359965</c:v>
                </c:pt>
                <c:pt idx="58">
                  <c:v>566622</c:v>
                </c:pt>
                <c:pt idx="59">
                  <c:v>372693</c:v>
                </c:pt>
                <c:pt idx="60">
                  <c:v>1152678</c:v>
                </c:pt>
                <c:pt idx="61">
                  <c:v>2407854</c:v>
                </c:pt>
                <c:pt idx="62">
                  <c:v>319825</c:v>
                </c:pt>
                <c:pt idx="63">
                  <c:v>264972</c:v>
                </c:pt>
                <c:pt idx="64">
                  <c:v>277041</c:v>
                </c:pt>
                <c:pt idx="65">
                  <c:v>786651</c:v>
                </c:pt>
                <c:pt idx="66">
                  <c:v>398516</c:v>
                </c:pt>
                <c:pt idx="67">
                  <c:v>718860</c:v>
                </c:pt>
                <c:pt idx="68">
                  <c:v>692342</c:v>
                </c:pt>
                <c:pt idx="69">
                  <c:v>1584997</c:v>
                </c:pt>
                <c:pt idx="70">
                  <c:v>760924</c:v>
                </c:pt>
                <c:pt idx="71">
                  <c:v>843039</c:v>
                </c:pt>
                <c:pt idx="72">
                  <c:v>740719</c:v>
                </c:pt>
                <c:pt idx="73">
                  <c:v>1609650</c:v>
                </c:pt>
                <c:pt idx="74">
                  <c:v>1641660</c:v>
                </c:pt>
                <c:pt idx="75">
                  <c:v>469467</c:v>
                </c:pt>
                <c:pt idx="76">
                  <c:v>298264</c:v>
                </c:pt>
                <c:pt idx="77">
                  <c:v>257012</c:v>
                </c:pt>
                <c:pt idx="78">
                  <c:v>1038889</c:v>
                </c:pt>
                <c:pt idx="79">
                  <c:v>900733</c:v>
                </c:pt>
                <c:pt idx="80">
                  <c:v>1038080</c:v>
                </c:pt>
                <c:pt idx="81">
                  <c:v>1490944</c:v>
                </c:pt>
                <c:pt idx="82">
                  <c:v>959508</c:v>
                </c:pt>
                <c:pt idx="83">
                  <c:v>605282</c:v>
                </c:pt>
                <c:pt idx="84">
                  <c:v>757736</c:v>
                </c:pt>
                <c:pt idx="85">
                  <c:v>806092</c:v>
                </c:pt>
                <c:pt idx="86">
                  <c:v>2135737</c:v>
                </c:pt>
                <c:pt idx="87">
                  <c:v>1467458</c:v>
                </c:pt>
                <c:pt idx="88">
                  <c:v>495638</c:v>
                </c:pt>
                <c:pt idx="89">
                  <c:v>812957</c:v>
                </c:pt>
                <c:pt idx="90">
                  <c:v>825662</c:v>
                </c:pt>
                <c:pt idx="91">
                  <c:v>1633371</c:v>
                </c:pt>
                <c:pt idx="92">
                  <c:v>1169954</c:v>
                </c:pt>
                <c:pt idx="93">
                  <c:v>422922</c:v>
                </c:pt>
                <c:pt idx="94">
                  <c:v>1298118</c:v>
                </c:pt>
                <c:pt idx="95">
                  <c:v>1902550</c:v>
                </c:pt>
                <c:pt idx="96">
                  <c:v>481125</c:v>
                </c:pt>
                <c:pt idx="97">
                  <c:v>244905</c:v>
                </c:pt>
                <c:pt idx="98">
                  <c:v>598693</c:v>
                </c:pt>
                <c:pt idx="99">
                  <c:v>1173690</c:v>
                </c:pt>
                <c:pt idx="100">
                  <c:v>1575570</c:v>
                </c:pt>
                <c:pt idx="101">
                  <c:v>1195461</c:v>
                </c:pt>
                <c:pt idx="102">
                  <c:v>1491841</c:v>
                </c:pt>
                <c:pt idx="103">
                  <c:v>914119</c:v>
                </c:pt>
                <c:pt idx="104">
                  <c:v>873899</c:v>
                </c:pt>
                <c:pt idx="105">
                  <c:v>103879</c:v>
                </c:pt>
                <c:pt idx="106">
                  <c:v>241222</c:v>
                </c:pt>
                <c:pt idx="107">
                  <c:v>504885</c:v>
                </c:pt>
                <c:pt idx="108">
                  <c:v>685105</c:v>
                </c:pt>
                <c:pt idx="109">
                  <c:v>1386030</c:v>
                </c:pt>
                <c:pt idx="110">
                  <c:v>305650</c:v>
                </c:pt>
                <c:pt idx="111">
                  <c:v>497545</c:v>
                </c:pt>
                <c:pt idx="112">
                  <c:v>923380</c:v>
                </c:pt>
                <c:pt idx="113">
                  <c:v>2172910</c:v>
                </c:pt>
                <c:pt idx="114">
                  <c:v>803570</c:v>
                </c:pt>
                <c:pt idx="115">
                  <c:v>560185</c:v>
                </c:pt>
                <c:pt idx="116">
                  <c:v>494880</c:v>
                </c:pt>
                <c:pt idx="117">
                  <c:v>490185</c:v>
                </c:pt>
                <c:pt idx="118">
                  <c:v>1086703</c:v>
                </c:pt>
                <c:pt idx="119">
                  <c:v>551830</c:v>
                </c:pt>
                <c:pt idx="120">
                  <c:v>1392429</c:v>
                </c:pt>
                <c:pt idx="121">
                  <c:v>1766040</c:v>
                </c:pt>
                <c:pt idx="122">
                  <c:v>1946151</c:v>
                </c:pt>
                <c:pt idx="123">
                  <c:v>293073</c:v>
                </c:pt>
                <c:pt idx="124">
                  <c:v>205769</c:v>
                </c:pt>
                <c:pt idx="125">
                  <c:v>1223060</c:v>
                </c:pt>
                <c:pt idx="126">
                  <c:v>1700151</c:v>
                </c:pt>
                <c:pt idx="127">
                  <c:v>922179</c:v>
                </c:pt>
                <c:pt idx="128">
                  <c:v>516740</c:v>
                </c:pt>
                <c:pt idx="129">
                  <c:v>626620</c:v>
                </c:pt>
                <c:pt idx="130">
                  <c:v>519552</c:v>
                </c:pt>
                <c:pt idx="131">
                  <c:v>1141561</c:v>
                </c:pt>
                <c:pt idx="132">
                  <c:v>1573282</c:v>
                </c:pt>
                <c:pt idx="133">
                  <c:v>462151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1-474B-9C60-E04CE42ED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4711808"/>
        <c:axId val="334721792"/>
      </c:barChart>
      <c:catAx>
        <c:axId val="3347118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ln w="7302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700" b="0" i="0" u="none" strike="noStrike" cap="all" baseline="0">
                <a:solidFill>
                  <a:srgbClr val="5F5F5F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34721792"/>
        <c:crosses val="autoZero"/>
        <c:auto val="0"/>
        <c:lblAlgn val="ctr"/>
        <c:lblOffset val="100"/>
        <c:tickMarkSkip val="1"/>
        <c:noMultiLvlLbl val="0"/>
      </c:catAx>
      <c:valAx>
        <c:axId val="334721792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9525">
            <a:noFill/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chemeClr val="accent6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34711808"/>
        <c:crosses val="autoZero"/>
        <c:crossBetween val="between"/>
      </c:valAx>
      <c:spPr>
        <a:noFill/>
        <a:ln w="12034">
          <a:noFill/>
          <a:prstDash val="solid"/>
        </a:ln>
      </c:spPr>
    </c:plotArea>
    <c:legend>
      <c:legendPos val="b"/>
      <c:layout>
        <c:manualLayout>
          <c:xMode val="edge"/>
          <c:yMode val="edge"/>
          <c:x val="0.23731482126681067"/>
          <c:y val="0.92077747038376956"/>
          <c:w val="0.53553949552623936"/>
          <c:h val="7.9222572178477696E-2"/>
        </c:manualLayout>
      </c:layout>
      <c:overlay val="0"/>
      <c:txPr>
        <a:bodyPr/>
        <a:lstStyle/>
        <a:p>
          <a:pPr>
            <a:defRPr sz="1000" b="0">
              <a:latin typeface="+mn-lt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71" b="1" i="0" u="none" strike="noStrike" baseline="0">
          <a:solidFill>
            <a:srgbClr val="000000"/>
          </a:solidFill>
          <a:latin typeface="MS P????"/>
          <a:ea typeface="MS P????"/>
          <a:cs typeface="MS P????"/>
        </a:defRPr>
      </a:pPr>
      <a:endParaRPr lang="es-A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Sheet1!$A$2:$A$15</c:f>
              <c:strCache>
                <c:ptCount val="14"/>
                <c:pt idx="0">
                  <c:v>FY 2016</c:v>
                </c:pt>
                <c:pt idx="1">
                  <c:v>Gain due to 
higher margin</c:v>
                </c:pt>
                <c:pt idx="2">
                  <c:v>Gain due to 
total volume increase</c:v>
                </c:pt>
                <c:pt idx="3">
                  <c:v>Loss due to 
higher PTV Cost</c:v>
                </c:pt>
                <c:pt idx="4">
                  <c:v>Loss due to 
higher OTV Cost</c:v>
                </c:pt>
                <c:pt idx="5">
                  <c:v>Loss due to 
sub-optimal weekly GRPs</c:v>
                </c:pt>
                <c:pt idx="6">
                  <c:v>Loss due to 
all other (e.g.,wearout, etc.)</c:v>
                </c:pt>
                <c:pt idx="7">
                  <c:v>FY 2017</c:v>
                </c:pt>
                <c:pt idx="8">
                  <c:v>Loss due to 
higher PTV Cost</c:v>
                </c:pt>
                <c:pt idx="9">
                  <c:v>Loss due to 
total volume decline</c:v>
                </c:pt>
                <c:pt idx="10">
                  <c:v>Loss due to 
lower margin</c:v>
                </c:pt>
                <c:pt idx="11">
                  <c:v>Loss due to 
sub-optimal weekly GRPs</c:v>
                </c:pt>
                <c:pt idx="12">
                  <c:v>Loss due to 
all other (e.g.,wearout, etc.)</c:v>
                </c:pt>
                <c:pt idx="13">
                  <c:v>H1 2018</c:v>
                </c:pt>
              </c:strCache>
            </c:strRef>
          </c:cat>
          <c:val>
            <c:numRef>
              <c:f>Sheet1!$B$2:$B$15</c:f>
              <c:numCache>
                <c:formatCode>_-"$"* #,##0.00_-;\-"$"* #,##0.00_-;_-"$"* "-"??_-;_-@_-</c:formatCode>
                <c:ptCount val="14"/>
                <c:pt idx="1">
                  <c:v>0.64219371922889723</c:v>
                </c:pt>
                <c:pt idx="2">
                  <c:v>0.65798922626670131</c:v>
                </c:pt>
                <c:pt idx="3">
                  <c:v>0.47929918839791241</c:v>
                </c:pt>
                <c:pt idx="4">
                  <c:v>0.38452614617108799</c:v>
                </c:pt>
                <c:pt idx="5">
                  <c:v>0.34345782787279744</c:v>
                </c:pt>
                <c:pt idx="6">
                  <c:v>0.32628357847281586</c:v>
                </c:pt>
                <c:pt idx="8">
                  <c:v>0.234491006348508</c:v>
                </c:pt>
                <c:pt idx="9">
                  <c:v>0.21875513684148379</c:v>
                </c:pt>
                <c:pt idx="10">
                  <c:v>0.20367492856391892</c:v>
                </c:pt>
                <c:pt idx="11">
                  <c:v>0.19842879760530546</c:v>
                </c:pt>
                <c:pt idx="12">
                  <c:v>0.19515133258094747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FY 2016</c:v>
                </c:pt>
                <c:pt idx="1">
                  <c:v>Gain due to 
higher margin</c:v>
                </c:pt>
                <c:pt idx="2">
                  <c:v>Gain due to 
total volume increase</c:v>
                </c:pt>
                <c:pt idx="3">
                  <c:v>Loss due to 
higher PTV Cost</c:v>
                </c:pt>
                <c:pt idx="4">
                  <c:v>Loss due to 
higher OTV Cost</c:v>
                </c:pt>
                <c:pt idx="5">
                  <c:v>Loss due to 
sub-optimal weekly GRPs</c:v>
                </c:pt>
                <c:pt idx="6">
                  <c:v>Loss due to 
all other (e.g.,wearout, etc.)</c:v>
                </c:pt>
                <c:pt idx="7">
                  <c:v>FY 2017</c:v>
                </c:pt>
                <c:pt idx="8">
                  <c:v>Loss due to 
higher PTV Cost</c:v>
                </c:pt>
                <c:pt idx="9">
                  <c:v>Loss due to 
total volume decline</c:v>
                </c:pt>
                <c:pt idx="10">
                  <c:v>Loss due to 
lower margin</c:v>
                </c:pt>
                <c:pt idx="11">
                  <c:v>Loss due to 
sub-optimal weekly GRPs</c:v>
                </c:pt>
                <c:pt idx="12">
                  <c:v>Loss due to 
all other (e.g.,wearout, etc.)</c:v>
                </c:pt>
                <c:pt idx="13">
                  <c:v>H1 2018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 formatCode="_-&quot;$&quot;* #,##0.00_-;\-&quot;$&quot;* #,##0.00_-;_-&quot;$&quot;* &quot;-&quot;??_-;_-@_-">
                  <c:v>0.64219371922889723</c:v>
                </c:pt>
                <c:pt idx="7">
                  <c:v>0.32628357847281586</c:v>
                </c:pt>
                <c:pt idx="13" formatCode="_-&quot;$&quot;* #,##0.00_-;\-&quot;$&quot;* #,##0.00_-;_-&quot;$&quot;* &quot;-&quot;??_-;_-@_-">
                  <c:v>0.1951513325809475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dLbl>
              <c:idx val="1"/>
              <c:layout>
                <c:manualLayout>
                  <c:x val="1.5735479404921338E-3"/>
                  <c:y val="-5.715893232501227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2C-4437-876A-01BA7858F7D2}"/>
                </c:ext>
              </c:extLst>
            </c:dLbl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FY 2016</c:v>
                </c:pt>
                <c:pt idx="1">
                  <c:v>Gain due to 
higher margin</c:v>
                </c:pt>
                <c:pt idx="2">
                  <c:v>Gain due to 
total volume increase</c:v>
                </c:pt>
                <c:pt idx="3">
                  <c:v>Loss due to 
higher PTV Cost</c:v>
                </c:pt>
                <c:pt idx="4">
                  <c:v>Loss due to 
higher OTV Cost</c:v>
                </c:pt>
                <c:pt idx="5">
                  <c:v>Loss due to 
sub-optimal weekly GRPs</c:v>
                </c:pt>
                <c:pt idx="6">
                  <c:v>Loss due to 
all other (e.g.,wearout, etc.)</c:v>
                </c:pt>
                <c:pt idx="7">
                  <c:v>FY 2017</c:v>
                </c:pt>
                <c:pt idx="8">
                  <c:v>Loss due to 
higher PTV Cost</c:v>
                </c:pt>
                <c:pt idx="9">
                  <c:v>Loss due to 
total volume decline</c:v>
                </c:pt>
                <c:pt idx="10">
                  <c:v>Loss due to 
lower margin</c:v>
                </c:pt>
                <c:pt idx="11">
                  <c:v>Loss due to 
sub-optimal weekly GRPs</c:v>
                </c:pt>
                <c:pt idx="12">
                  <c:v>Loss due to 
all other (e.g.,wearout, etc.)</c:v>
                </c:pt>
                <c:pt idx="13">
                  <c:v>H1 2018</c:v>
                </c:pt>
              </c:strCache>
            </c:strRef>
          </c:cat>
          <c:val>
            <c:numRef>
              <c:f>Sheet1!$D$2:$D$15</c:f>
              <c:numCache>
                <c:formatCode>_(* #,##0.00_);_(* \(#,##0.00\);_(* "-"??_);_(@_)</c:formatCode>
                <c:ptCount val="14"/>
                <c:pt idx="0" formatCode="_(* #,##0_);_(* \(#,##0\);_(* &quot;-&quot;??_);_(@_)">
                  <c:v>0</c:v>
                </c:pt>
                <c:pt idx="1">
                  <c:v>1.5795507037804069E-2</c:v>
                </c:pt>
                <c:pt idx="2">
                  <c:v>1.0856046584859913E-2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dLbl>
              <c:idx val="1"/>
              <c:layout>
                <c:manualLayout>
                  <c:x val="-1.5735479404921338E-3"/>
                  <c:y val="-0.1184974597962752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111-4A95-BF67-0E1AA7F12517}"/>
                </c:ext>
              </c:extLst>
            </c:dLbl>
            <c:dLbl>
              <c:idx val="2"/>
              <c:layout>
                <c:manualLayout>
                  <c:x val="0"/>
                  <c:y val="-6.111708753634358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111-4A95-BF67-0E1AA7F12517}"/>
                </c:ext>
              </c:extLst>
            </c:dLbl>
            <c:dLbl>
              <c:idx val="3"/>
              <c:layout>
                <c:manualLayout>
                  <c:x val="-1.2390141263717591E-7"/>
                  <c:y val="-0.1019336188637388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986-46E3-A544-1D998B6BC125}"/>
                </c:ext>
              </c:extLst>
            </c:dLbl>
            <c:dLbl>
              <c:idx val="4"/>
              <c:layout>
                <c:manualLayout>
                  <c:x val="-4.7206438214764017E-3"/>
                  <c:y val="-6.756934955991229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986-46E3-A544-1D998B6BC125}"/>
                </c:ext>
              </c:extLst>
            </c:dLbl>
            <c:dLbl>
              <c:idx val="5"/>
              <c:layout>
                <c:manualLayout>
                  <c:x val="0"/>
                  <c:y val="-6.756934955991229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C2C-4437-876A-01BA7858F7D2}"/>
                </c:ext>
              </c:extLst>
            </c:dLbl>
            <c:dLbl>
              <c:idx val="6"/>
              <c:layout>
                <c:manualLayout>
                  <c:x val="-4.7206438214764017E-3"/>
                  <c:y val="-5.382256680753709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C2C-4437-876A-01BA7858F7D2}"/>
                </c:ext>
              </c:extLst>
            </c:dLbl>
            <c:dLbl>
              <c:idx val="7"/>
              <c:layout>
                <c:manualLayout>
                  <c:x val="-1.5735479404921338E-3"/>
                  <c:y val="-4.803827333100314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C2C-4437-876A-01BA7858F7D2}"/>
                </c:ext>
              </c:extLst>
            </c:dLbl>
            <c:dLbl>
              <c:idx val="8"/>
              <c:layout>
                <c:manualLayout>
                  <c:x val="1.5735479404921338E-3"/>
                  <c:y val="-5.308299704489848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C2C-4437-876A-01BA7858F7D2}"/>
                </c:ext>
              </c:extLst>
            </c:dLbl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FY 2016</c:v>
                </c:pt>
                <c:pt idx="1">
                  <c:v>Gain due to 
higher margin</c:v>
                </c:pt>
                <c:pt idx="2">
                  <c:v>Gain due to 
total volume increase</c:v>
                </c:pt>
                <c:pt idx="3">
                  <c:v>Loss due to 
higher PTV Cost</c:v>
                </c:pt>
                <c:pt idx="4">
                  <c:v>Loss due to 
higher OTV Cost</c:v>
                </c:pt>
                <c:pt idx="5">
                  <c:v>Loss due to 
sub-optimal weekly GRPs</c:v>
                </c:pt>
                <c:pt idx="6">
                  <c:v>Loss due to 
all other (e.g.,wearout, etc.)</c:v>
                </c:pt>
                <c:pt idx="7">
                  <c:v>FY 2017</c:v>
                </c:pt>
                <c:pt idx="8">
                  <c:v>Loss due to 
higher PTV Cost</c:v>
                </c:pt>
                <c:pt idx="9">
                  <c:v>Loss due to 
total volume decline</c:v>
                </c:pt>
                <c:pt idx="10">
                  <c:v>Loss due to 
lower margin</c:v>
                </c:pt>
                <c:pt idx="11">
                  <c:v>Loss due to 
sub-optimal weekly GRPs</c:v>
                </c:pt>
                <c:pt idx="12">
                  <c:v>Loss due to 
all other (e.g.,wearout, etc.)</c:v>
                </c:pt>
                <c:pt idx="13">
                  <c:v>H1 2018</c:v>
                </c:pt>
              </c:strCache>
            </c:strRef>
          </c:cat>
          <c:val>
            <c:numRef>
              <c:f>Sheet1!$E$2:$E$15</c:f>
              <c:numCache>
                <c:formatCode>General</c:formatCode>
                <c:ptCount val="14"/>
                <c:pt idx="3" formatCode="_(* #,##0.00_);_(* \(#,##0.00\);_(* &quot;-&quot;??_);_(@_)">
                  <c:v>0.18954608445364882</c:v>
                </c:pt>
                <c:pt idx="4" formatCode="_(* #,##0.00_);_(* \(#,##0.00\);_(* &quot;-&quot;??_);_(@_)">
                  <c:v>9.4773042226824408E-2</c:v>
                </c:pt>
                <c:pt idx="5" formatCode="_(* #,##0.00_);_(* \(#,##0.00\);_(* &quot;-&quot;??_);_(@_)">
                  <c:v>4.1068318298290579E-2</c:v>
                </c:pt>
                <c:pt idx="6" formatCode="_(* #,##0.00_);_(* \(#,##0.00\);_(* &quot;-&quot;??_);_(@_)">
                  <c:v>1.7174249399981582E-2</c:v>
                </c:pt>
                <c:pt idx="8" formatCode="_(* #,##0.00_);_(* \(#,##0.00\);_(* &quot;-&quot;??_);_(@_)">
                  <c:v>9.1792572124307859E-2</c:v>
                </c:pt>
                <c:pt idx="9" formatCode="_(* #,##0.00_);_(* \(#,##0.00\);_(* &quot;-&quot;??_);_(@_)">
                  <c:v>1.5735869507024203E-2</c:v>
                </c:pt>
                <c:pt idx="10" formatCode="_(* #,##0.00_);_(* \(#,##0.00\);_(* &quot;-&quot;??_);_(@_)">
                  <c:v>1.5080208277564865E-2</c:v>
                </c:pt>
                <c:pt idx="11" formatCode="_(* #,##0.00_);_(* \(#,##0.00\);_(* &quot;-&quot;??_);_(@_)">
                  <c:v>5.2461309586134576E-3</c:v>
                </c:pt>
                <c:pt idx="12" formatCode="_(* #,##0.00_);_(* \(#,##0.00\);_(* &quot;-&quot;??_);_(@_)">
                  <c:v>3.2774650243579877E-3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08267648"/>
        <c:axId val="308266112"/>
      </c:barChart>
      <c:valAx>
        <c:axId val="308266112"/>
        <c:scaling>
          <c:orientation val="minMax"/>
        </c:scaling>
        <c:delete val="1"/>
        <c:axPos val="l"/>
        <c:numFmt formatCode="_-&quot;$&quot;* #,##0.00_-;\-&quot;$&quot;* #,##0.00_-;_-&quot;$&quot;* &quot;-&quot;??_-;_-@_-" sourceLinked="1"/>
        <c:majorTickMark val="out"/>
        <c:minorTickMark val="none"/>
        <c:tickLblPos val="nextTo"/>
        <c:crossAx val="308267648"/>
        <c:crosses val="autoZero"/>
        <c:crossBetween val="between"/>
      </c:valAx>
      <c:catAx>
        <c:axId val="308267648"/>
        <c:scaling>
          <c:orientation val="minMax"/>
        </c:scaling>
        <c:delete val="0"/>
        <c:axPos val="b"/>
        <c:numFmt formatCode="@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ctr" anchorCtr="0"/>
          <a:lstStyle/>
          <a:p>
            <a:pPr>
              <a:defRPr sz="8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08266112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00"/>
            </a:pPr>
            <a:r>
              <a:rPr lang="es-CO" sz="1100" dirty="0" err="1"/>
              <a:t>Incrementality</a:t>
            </a:r>
            <a:br>
              <a:rPr lang="es-CO" sz="1100" dirty="0"/>
            </a:br>
            <a:r>
              <a:rPr lang="es-CO" sz="700" i="1" dirty="0"/>
              <a:t>(Incremental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/</a:t>
            </a:r>
            <a:r>
              <a:rPr lang="es-CO" sz="700" i="1" baseline="0" dirty="0" err="1"/>
              <a:t>Volume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Sold</a:t>
            </a:r>
            <a:r>
              <a:rPr lang="es-CO" sz="700" i="1" baseline="0" dirty="0"/>
              <a:t> </a:t>
            </a:r>
            <a:r>
              <a:rPr lang="es-CO" sz="700" i="1" baseline="0" dirty="0" err="1"/>
              <a:t>Under</a:t>
            </a:r>
            <a:r>
              <a:rPr lang="es-CO" sz="700" i="1" baseline="0" dirty="0"/>
              <a:t> TPR)</a:t>
            </a:r>
            <a:endParaRPr lang="es-CO" sz="700" i="1" dirty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5.4054054054054057E-2"/>
          <c:y val="0.30674001687289087"/>
          <c:w val="0.90090090090090091"/>
          <c:h val="0.510849268841394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YTD 2018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0.21190849951536905</c:v>
                </c:pt>
                <c:pt idx="1">
                  <c:v>0.22086975541627957</c:v>
                </c:pt>
                <c:pt idx="2">
                  <c:v>0.18113088108432215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7-4035-990F-1C14D30F885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52776192"/>
        <c:axId val="352777728"/>
      </c:barChart>
      <c:catAx>
        <c:axId val="352776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52777728"/>
        <c:crosses val="autoZero"/>
        <c:auto val="1"/>
        <c:lblAlgn val="ctr"/>
        <c:lblOffset val="100"/>
        <c:noMultiLvlLbl val="0"/>
      </c:catAx>
      <c:valAx>
        <c:axId val="352777728"/>
        <c:scaling>
          <c:orientation val="minMax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352776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22514110514946E-2"/>
          <c:y val="0.1162372094792499"/>
          <c:w val="0.88469247206930979"/>
          <c:h val="0.538153600365171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05%-10%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Sheet1!$B$3:$EE$3</c:f>
              <c:numCache>
                <c:formatCode>General</c:formatCode>
                <c:ptCount val="134"/>
                <c:pt idx="0">
                  <c:v>52200</c:v>
                </c:pt>
                <c:pt idx="1">
                  <c:v>39814</c:v>
                </c:pt>
                <c:pt idx="2">
                  <c:v>62440</c:v>
                </c:pt>
                <c:pt idx="3">
                  <c:v>71304</c:v>
                </c:pt>
                <c:pt idx="4">
                  <c:v>64038</c:v>
                </c:pt>
                <c:pt idx="5">
                  <c:v>75558</c:v>
                </c:pt>
                <c:pt idx="6">
                  <c:v>90106</c:v>
                </c:pt>
                <c:pt idx="7">
                  <c:v>138032</c:v>
                </c:pt>
                <c:pt idx="8">
                  <c:v>83792</c:v>
                </c:pt>
                <c:pt idx="9">
                  <c:v>45144</c:v>
                </c:pt>
                <c:pt idx="10">
                  <c:v>60462</c:v>
                </c:pt>
                <c:pt idx="11">
                  <c:v>94900</c:v>
                </c:pt>
                <c:pt idx="12">
                  <c:v>92524</c:v>
                </c:pt>
                <c:pt idx="13">
                  <c:v>55550</c:v>
                </c:pt>
                <c:pt idx="14">
                  <c:v>33410</c:v>
                </c:pt>
                <c:pt idx="15">
                  <c:v>42918</c:v>
                </c:pt>
                <c:pt idx="16">
                  <c:v>32080</c:v>
                </c:pt>
                <c:pt idx="17">
                  <c:v>55990</c:v>
                </c:pt>
                <c:pt idx="18">
                  <c:v>67972</c:v>
                </c:pt>
                <c:pt idx="19">
                  <c:v>62722</c:v>
                </c:pt>
                <c:pt idx="20">
                  <c:v>87222</c:v>
                </c:pt>
                <c:pt idx="21">
                  <c:v>64956</c:v>
                </c:pt>
                <c:pt idx="22">
                  <c:v>66268</c:v>
                </c:pt>
                <c:pt idx="23">
                  <c:v>48272</c:v>
                </c:pt>
                <c:pt idx="24">
                  <c:v>52210</c:v>
                </c:pt>
                <c:pt idx="25">
                  <c:v>56096</c:v>
                </c:pt>
                <c:pt idx="26">
                  <c:v>44948</c:v>
                </c:pt>
                <c:pt idx="27">
                  <c:v>54658</c:v>
                </c:pt>
                <c:pt idx="28">
                  <c:v>51658</c:v>
                </c:pt>
                <c:pt idx="29">
                  <c:v>68652</c:v>
                </c:pt>
                <c:pt idx="30">
                  <c:v>59396</c:v>
                </c:pt>
                <c:pt idx="31">
                  <c:v>58602</c:v>
                </c:pt>
                <c:pt idx="32">
                  <c:v>53990</c:v>
                </c:pt>
                <c:pt idx="33">
                  <c:v>45458</c:v>
                </c:pt>
                <c:pt idx="34">
                  <c:v>59292</c:v>
                </c:pt>
                <c:pt idx="35">
                  <c:v>57330</c:v>
                </c:pt>
                <c:pt idx="36">
                  <c:v>51806</c:v>
                </c:pt>
                <c:pt idx="37">
                  <c:v>63988</c:v>
                </c:pt>
                <c:pt idx="38">
                  <c:v>49294</c:v>
                </c:pt>
                <c:pt idx="39">
                  <c:v>39444</c:v>
                </c:pt>
                <c:pt idx="40">
                  <c:v>34178</c:v>
                </c:pt>
                <c:pt idx="41">
                  <c:v>43400</c:v>
                </c:pt>
                <c:pt idx="42">
                  <c:v>33670</c:v>
                </c:pt>
                <c:pt idx="43">
                  <c:v>29748</c:v>
                </c:pt>
                <c:pt idx="44">
                  <c:v>27402</c:v>
                </c:pt>
                <c:pt idx="45">
                  <c:v>53852</c:v>
                </c:pt>
                <c:pt idx="46">
                  <c:v>57312</c:v>
                </c:pt>
                <c:pt idx="47">
                  <c:v>48566</c:v>
                </c:pt>
                <c:pt idx="48">
                  <c:v>48740</c:v>
                </c:pt>
                <c:pt idx="49">
                  <c:v>71902</c:v>
                </c:pt>
                <c:pt idx="50">
                  <c:v>109294</c:v>
                </c:pt>
                <c:pt idx="51">
                  <c:v>143160</c:v>
                </c:pt>
                <c:pt idx="52">
                  <c:v>132532</c:v>
                </c:pt>
                <c:pt idx="53">
                  <c:v>124750</c:v>
                </c:pt>
                <c:pt idx="54">
                  <c:v>73284</c:v>
                </c:pt>
                <c:pt idx="55">
                  <c:v>56458</c:v>
                </c:pt>
                <c:pt idx="56">
                  <c:v>70238</c:v>
                </c:pt>
                <c:pt idx="57">
                  <c:v>90454</c:v>
                </c:pt>
                <c:pt idx="58">
                  <c:v>78828</c:v>
                </c:pt>
                <c:pt idx="59">
                  <c:v>59230</c:v>
                </c:pt>
                <c:pt idx="60">
                  <c:v>71330</c:v>
                </c:pt>
                <c:pt idx="61">
                  <c:v>62332</c:v>
                </c:pt>
                <c:pt idx="62">
                  <c:v>65852</c:v>
                </c:pt>
                <c:pt idx="63">
                  <c:v>72244</c:v>
                </c:pt>
                <c:pt idx="64">
                  <c:v>34076</c:v>
                </c:pt>
                <c:pt idx="65">
                  <c:v>39204</c:v>
                </c:pt>
                <c:pt idx="66">
                  <c:v>55848</c:v>
                </c:pt>
                <c:pt idx="67">
                  <c:v>51268</c:v>
                </c:pt>
                <c:pt idx="68">
                  <c:v>28912</c:v>
                </c:pt>
                <c:pt idx="69">
                  <c:v>22460</c:v>
                </c:pt>
                <c:pt idx="70">
                  <c:v>35872</c:v>
                </c:pt>
                <c:pt idx="71">
                  <c:v>38932</c:v>
                </c:pt>
                <c:pt idx="72">
                  <c:v>64478</c:v>
                </c:pt>
                <c:pt idx="73">
                  <c:v>33158</c:v>
                </c:pt>
                <c:pt idx="74">
                  <c:v>59634</c:v>
                </c:pt>
                <c:pt idx="75">
                  <c:v>50008</c:v>
                </c:pt>
                <c:pt idx="76">
                  <c:v>40528</c:v>
                </c:pt>
                <c:pt idx="77">
                  <c:v>40974</c:v>
                </c:pt>
                <c:pt idx="78">
                  <c:v>39104</c:v>
                </c:pt>
                <c:pt idx="79">
                  <c:v>32808</c:v>
                </c:pt>
                <c:pt idx="80">
                  <c:v>48518</c:v>
                </c:pt>
                <c:pt idx="81">
                  <c:v>33820</c:v>
                </c:pt>
                <c:pt idx="82">
                  <c:v>28424</c:v>
                </c:pt>
                <c:pt idx="83">
                  <c:v>26228</c:v>
                </c:pt>
                <c:pt idx="84">
                  <c:v>40270</c:v>
                </c:pt>
                <c:pt idx="85">
                  <c:v>36822</c:v>
                </c:pt>
                <c:pt idx="86">
                  <c:v>40950</c:v>
                </c:pt>
                <c:pt idx="87">
                  <c:v>27822</c:v>
                </c:pt>
                <c:pt idx="88">
                  <c:v>21608</c:v>
                </c:pt>
                <c:pt idx="89">
                  <c:v>43220</c:v>
                </c:pt>
                <c:pt idx="90">
                  <c:v>26874</c:v>
                </c:pt>
                <c:pt idx="91">
                  <c:v>28188</c:v>
                </c:pt>
                <c:pt idx="92">
                  <c:v>24592</c:v>
                </c:pt>
                <c:pt idx="93">
                  <c:v>57558</c:v>
                </c:pt>
                <c:pt idx="94">
                  <c:v>43988</c:v>
                </c:pt>
                <c:pt idx="95">
                  <c:v>27372</c:v>
                </c:pt>
                <c:pt idx="96">
                  <c:v>41068</c:v>
                </c:pt>
                <c:pt idx="97">
                  <c:v>33324</c:v>
                </c:pt>
                <c:pt idx="98">
                  <c:v>51862</c:v>
                </c:pt>
                <c:pt idx="99">
                  <c:v>46202</c:v>
                </c:pt>
                <c:pt idx="100">
                  <c:v>54822</c:v>
                </c:pt>
                <c:pt idx="101">
                  <c:v>65656</c:v>
                </c:pt>
                <c:pt idx="102">
                  <c:v>101720</c:v>
                </c:pt>
                <c:pt idx="103">
                  <c:v>110200</c:v>
                </c:pt>
                <c:pt idx="104">
                  <c:v>105934</c:v>
                </c:pt>
                <c:pt idx="105">
                  <c:v>88998</c:v>
                </c:pt>
                <c:pt idx="106">
                  <c:v>89894</c:v>
                </c:pt>
                <c:pt idx="107">
                  <c:v>113508</c:v>
                </c:pt>
                <c:pt idx="108">
                  <c:v>121514</c:v>
                </c:pt>
                <c:pt idx="109">
                  <c:v>101366</c:v>
                </c:pt>
                <c:pt idx="110">
                  <c:v>63216</c:v>
                </c:pt>
                <c:pt idx="111">
                  <c:v>121976</c:v>
                </c:pt>
                <c:pt idx="112">
                  <c:v>141454</c:v>
                </c:pt>
                <c:pt idx="113">
                  <c:v>92184</c:v>
                </c:pt>
                <c:pt idx="114">
                  <c:v>81960</c:v>
                </c:pt>
                <c:pt idx="115">
                  <c:v>93616</c:v>
                </c:pt>
                <c:pt idx="116">
                  <c:v>95832</c:v>
                </c:pt>
                <c:pt idx="117">
                  <c:v>62408</c:v>
                </c:pt>
                <c:pt idx="118">
                  <c:v>71302</c:v>
                </c:pt>
                <c:pt idx="119">
                  <c:v>109168</c:v>
                </c:pt>
                <c:pt idx="120">
                  <c:v>125688</c:v>
                </c:pt>
                <c:pt idx="121">
                  <c:v>122174</c:v>
                </c:pt>
                <c:pt idx="122">
                  <c:v>83448</c:v>
                </c:pt>
                <c:pt idx="123">
                  <c:v>64488</c:v>
                </c:pt>
                <c:pt idx="124">
                  <c:v>53184</c:v>
                </c:pt>
                <c:pt idx="125">
                  <c:v>49304</c:v>
                </c:pt>
                <c:pt idx="126">
                  <c:v>35016</c:v>
                </c:pt>
                <c:pt idx="127">
                  <c:v>44712</c:v>
                </c:pt>
                <c:pt idx="128">
                  <c:v>42904</c:v>
                </c:pt>
                <c:pt idx="129">
                  <c:v>48008</c:v>
                </c:pt>
                <c:pt idx="130">
                  <c:v>37032</c:v>
                </c:pt>
                <c:pt idx="131">
                  <c:v>36040</c:v>
                </c:pt>
                <c:pt idx="132">
                  <c:v>40552</c:v>
                </c:pt>
                <c:pt idx="133">
                  <c:v>51232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1-474B-9C60-E04CE42EDDB9}"/>
            </c:ext>
          </c:extLst>
        </c:ser>
        <c:ser>
          <c:idx val="4"/>
          <c:order val="1"/>
          <c:tx>
            <c:strRef>
              <c:f>Sheet1!$A$4</c:f>
              <c:strCache>
                <c:ptCount val="1"/>
                <c:pt idx="0">
                  <c:v>10%-15%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Sheet1!$B$4:$EE$4</c:f>
              <c:numCache>
                <c:formatCode>General</c:formatCode>
                <c:ptCount val="134"/>
                <c:pt idx="0">
                  <c:v>8448</c:v>
                </c:pt>
                <c:pt idx="1">
                  <c:v>16040</c:v>
                </c:pt>
                <c:pt idx="2">
                  <c:v>4776</c:v>
                </c:pt>
                <c:pt idx="3">
                  <c:v>37806</c:v>
                </c:pt>
                <c:pt idx="4">
                  <c:v>30042</c:v>
                </c:pt>
                <c:pt idx="5">
                  <c:v>16046</c:v>
                </c:pt>
                <c:pt idx="6">
                  <c:v>16650</c:v>
                </c:pt>
                <c:pt idx="7">
                  <c:v>57534</c:v>
                </c:pt>
                <c:pt idx="8">
                  <c:v>58528</c:v>
                </c:pt>
                <c:pt idx="9">
                  <c:v>37898</c:v>
                </c:pt>
                <c:pt idx="10">
                  <c:v>40932</c:v>
                </c:pt>
                <c:pt idx="11">
                  <c:v>51508</c:v>
                </c:pt>
                <c:pt idx="12">
                  <c:v>49500</c:v>
                </c:pt>
                <c:pt idx="13">
                  <c:v>26338</c:v>
                </c:pt>
                <c:pt idx="14">
                  <c:v>13252</c:v>
                </c:pt>
                <c:pt idx="15">
                  <c:v>12708</c:v>
                </c:pt>
                <c:pt idx="16">
                  <c:v>12686</c:v>
                </c:pt>
                <c:pt idx="17">
                  <c:v>21504</c:v>
                </c:pt>
                <c:pt idx="18">
                  <c:v>27264</c:v>
                </c:pt>
                <c:pt idx="19">
                  <c:v>54532</c:v>
                </c:pt>
                <c:pt idx="20">
                  <c:v>22336</c:v>
                </c:pt>
                <c:pt idx="21">
                  <c:v>16400</c:v>
                </c:pt>
                <c:pt idx="22">
                  <c:v>17322</c:v>
                </c:pt>
                <c:pt idx="23">
                  <c:v>13778</c:v>
                </c:pt>
                <c:pt idx="24">
                  <c:v>16576</c:v>
                </c:pt>
                <c:pt idx="25">
                  <c:v>15830</c:v>
                </c:pt>
                <c:pt idx="26">
                  <c:v>12006</c:v>
                </c:pt>
                <c:pt idx="27">
                  <c:v>13570</c:v>
                </c:pt>
                <c:pt idx="28">
                  <c:v>11246</c:v>
                </c:pt>
                <c:pt idx="29">
                  <c:v>9310</c:v>
                </c:pt>
                <c:pt idx="30">
                  <c:v>16372</c:v>
                </c:pt>
                <c:pt idx="31">
                  <c:v>13688</c:v>
                </c:pt>
                <c:pt idx="32">
                  <c:v>15566</c:v>
                </c:pt>
                <c:pt idx="33">
                  <c:v>29634</c:v>
                </c:pt>
                <c:pt idx="34">
                  <c:v>14666</c:v>
                </c:pt>
                <c:pt idx="35">
                  <c:v>16826</c:v>
                </c:pt>
                <c:pt idx="36">
                  <c:v>32486</c:v>
                </c:pt>
                <c:pt idx="37">
                  <c:v>35064</c:v>
                </c:pt>
                <c:pt idx="38">
                  <c:v>20440</c:v>
                </c:pt>
                <c:pt idx="39">
                  <c:v>14684</c:v>
                </c:pt>
                <c:pt idx="40">
                  <c:v>11794</c:v>
                </c:pt>
                <c:pt idx="41">
                  <c:v>16544</c:v>
                </c:pt>
                <c:pt idx="42">
                  <c:v>22844</c:v>
                </c:pt>
                <c:pt idx="43">
                  <c:v>31044</c:v>
                </c:pt>
                <c:pt idx="44">
                  <c:v>17850</c:v>
                </c:pt>
                <c:pt idx="45">
                  <c:v>17790</c:v>
                </c:pt>
                <c:pt idx="46">
                  <c:v>12832</c:v>
                </c:pt>
                <c:pt idx="47">
                  <c:v>17592</c:v>
                </c:pt>
                <c:pt idx="48">
                  <c:v>8682</c:v>
                </c:pt>
                <c:pt idx="49">
                  <c:v>25680</c:v>
                </c:pt>
                <c:pt idx="50">
                  <c:v>28522</c:v>
                </c:pt>
                <c:pt idx="51">
                  <c:v>57430</c:v>
                </c:pt>
                <c:pt idx="52">
                  <c:v>73412</c:v>
                </c:pt>
                <c:pt idx="53">
                  <c:v>67138</c:v>
                </c:pt>
                <c:pt idx="54">
                  <c:v>147608</c:v>
                </c:pt>
                <c:pt idx="55">
                  <c:v>57808</c:v>
                </c:pt>
                <c:pt idx="56">
                  <c:v>28344</c:v>
                </c:pt>
                <c:pt idx="57">
                  <c:v>50856</c:v>
                </c:pt>
                <c:pt idx="58">
                  <c:v>66172</c:v>
                </c:pt>
                <c:pt idx="59">
                  <c:v>87552</c:v>
                </c:pt>
                <c:pt idx="60">
                  <c:v>62882</c:v>
                </c:pt>
                <c:pt idx="61">
                  <c:v>81662</c:v>
                </c:pt>
                <c:pt idx="62">
                  <c:v>55494</c:v>
                </c:pt>
                <c:pt idx="63">
                  <c:v>53662</c:v>
                </c:pt>
                <c:pt idx="64">
                  <c:v>59516</c:v>
                </c:pt>
                <c:pt idx="65">
                  <c:v>28916</c:v>
                </c:pt>
                <c:pt idx="66">
                  <c:v>25286</c:v>
                </c:pt>
                <c:pt idx="67">
                  <c:v>15056</c:v>
                </c:pt>
                <c:pt idx="68">
                  <c:v>31966</c:v>
                </c:pt>
                <c:pt idx="69">
                  <c:v>26156</c:v>
                </c:pt>
                <c:pt idx="70">
                  <c:v>27072</c:v>
                </c:pt>
                <c:pt idx="71">
                  <c:v>26886</c:v>
                </c:pt>
                <c:pt idx="72">
                  <c:v>27238</c:v>
                </c:pt>
                <c:pt idx="73">
                  <c:v>26004</c:v>
                </c:pt>
                <c:pt idx="74">
                  <c:v>24490</c:v>
                </c:pt>
                <c:pt idx="75">
                  <c:v>25460</c:v>
                </c:pt>
                <c:pt idx="76">
                  <c:v>21676</c:v>
                </c:pt>
                <c:pt idx="77">
                  <c:v>40430</c:v>
                </c:pt>
                <c:pt idx="78">
                  <c:v>31800</c:v>
                </c:pt>
                <c:pt idx="79">
                  <c:v>15080</c:v>
                </c:pt>
                <c:pt idx="80">
                  <c:v>22452</c:v>
                </c:pt>
                <c:pt idx="81">
                  <c:v>25290</c:v>
                </c:pt>
                <c:pt idx="82">
                  <c:v>17048</c:v>
                </c:pt>
                <c:pt idx="83">
                  <c:v>20404</c:v>
                </c:pt>
                <c:pt idx="84">
                  <c:v>27752</c:v>
                </c:pt>
                <c:pt idx="85">
                  <c:v>34192</c:v>
                </c:pt>
                <c:pt idx="86">
                  <c:v>15832</c:v>
                </c:pt>
                <c:pt idx="87">
                  <c:v>7592</c:v>
                </c:pt>
                <c:pt idx="88">
                  <c:v>6062</c:v>
                </c:pt>
                <c:pt idx="89">
                  <c:v>17634</c:v>
                </c:pt>
                <c:pt idx="90">
                  <c:v>27010</c:v>
                </c:pt>
                <c:pt idx="91">
                  <c:v>17624</c:v>
                </c:pt>
                <c:pt idx="92">
                  <c:v>18972</c:v>
                </c:pt>
                <c:pt idx="93">
                  <c:v>19000</c:v>
                </c:pt>
                <c:pt idx="94">
                  <c:v>32770</c:v>
                </c:pt>
                <c:pt idx="95">
                  <c:v>41090</c:v>
                </c:pt>
                <c:pt idx="96">
                  <c:v>31752</c:v>
                </c:pt>
                <c:pt idx="97">
                  <c:v>31698</c:v>
                </c:pt>
                <c:pt idx="98">
                  <c:v>37814</c:v>
                </c:pt>
                <c:pt idx="99">
                  <c:v>45570</c:v>
                </c:pt>
                <c:pt idx="100">
                  <c:v>36430</c:v>
                </c:pt>
                <c:pt idx="101">
                  <c:v>35412</c:v>
                </c:pt>
                <c:pt idx="102">
                  <c:v>32624</c:v>
                </c:pt>
                <c:pt idx="103">
                  <c:v>57584</c:v>
                </c:pt>
                <c:pt idx="104">
                  <c:v>58088</c:v>
                </c:pt>
                <c:pt idx="105">
                  <c:v>53536</c:v>
                </c:pt>
                <c:pt idx="106">
                  <c:v>96676</c:v>
                </c:pt>
                <c:pt idx="107">
                  <c:v>89296</c:v>
                </c:pt>
                <c:pt idx="108">
                  <c:v>43848</c:v>
                </c:pt>
                <c:pt idx="109">
                  <c:v>37104</c:v>
                </c:pt>
                <c:pt idx="110">
                  <c:v>44200</c:v>
                </c:pt>
                <c:pt idx="111">
                  <c:v>92568</c:v>
                </c:pt>
                <c:pt idx="112">
                  <c:v>70600</c:v>
                </c:pt>
                <c:pt idx="113">
                  <c:v>66592</c:v>
                </c:pt>
                <c:pt idx="114">
                  <c:v>56936</c:v>
                </c:pt>
                <c:pt idx="115">
                  <c:v>37312</c:v>
                </c:pt>
                <c:pt idx="116">
                  <c:v>54134</c:v>
                </c:pt>
                <c:pt idx="117">
                  <c:v>45520</c:v>
                </c:pt>
                <c:pt idx="118">
                  <c:v>83728</c:v>
                </c:pt>
                <c:pt idx="119">
                  <c:v>70576</c:v>
                </c:pt>
                <c:pt idx="120">
                  <c:v>57832</c:v>
                </c:pt>
                <c:pt idx="121">
                  <c:v>64000</c:v>
                </c:pt>
                <c:pt idx="122">
                  <c:v>33648</c:v>
                </c:pt>
                <c:pt idx="123">
                  <c:v>14208</c:v>
                </c:pt>
                <c:pt idx="124">
                  <c:v>14440</c:v>
                </c:pt>
                <c:pt idx="125">
                  <c:v>24608</c:v>
                </c:pt>
                <c:pt idx="126">
                  <c:v>11480</c:v>
                </c:pt>
                <c:pt idx="127">
                  <c:v>13832</c:v>
                </c:pt>
                <c:pt idx="128">
                  <c:v>28230</c:v>
                </c:pt>
                <c:pt idx="129">
                  <c:v>40776</c:v>
                </c:pt>
                <c:pt idx="130">
                  <c:v>35896</c:v>
                </c:pt>
                <c:pt idx="131">
                  <c:v>31792</c:v>
                </c:pt>
                <c:pt idx="132">
                  <c:v>21848</c:v>
                </c:pt>
                <c:pt idx="133">
                  <c:v>27712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1-474B-9C60-E04CE42EDDB9}"/>
            </c:ext>
          </c:extLst>
        </c:ser>
        <c:ser>
          <c:idx val="3"/>
          <c:order val="2"/>
          <c:tx>
            <c:strRef>
              <c:f>Sheet1!$A$5</c:f>
              <c:strCache>
                <c:ptCount val="1"/>
                <c:pt idx="0">
                  <c:v>15%-20%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Sheet1!$B$5:$EE$5</c:f>
              <c:numCache>
                <c:formatCode>General</c:formatCode>
                <c:ptCount val="134"/>
                <c:pt idx="0">
                  <c:v>19272</c:v>
                </c:pt>
                <c:pt idx="1">
                  <c:v>11960</c:v>
                </c:pt>
                <c:pt idx="2">
                  <c:v>3414</c:v>
                </c:pt>
                <c:pt idx="3">
                  <c:v>19836</c:v>
                </c:pt>
                <c:pt idx="4">
                  <c:v>16280</c:v>
                </c:pt>
                <c:pt idx="5">
                  <c:v>3594</c:v>
                </c:pt>
                <c:pt idx="6">
                  <c:v>5812</c:v>
                </c:pt>
                <c:pt idx="7">
                  <c:v>12594</c:v>
                </c:pt>
                <c:pt idx="8">
                  <c:v>33850</c:v>
                </c:pt>
                <c:pt idx="9">
                  <c:v>29472</c:v>
                </c:pt>
                <c:pt idx="10">
                  <c:v>32800</c:v>
                </c:pt>
                <c:pt idx="11">
                  <c:v>20042</c:v>
                </c:pt>
                <c:pt idx="12">
                  <c:v>16416</c:v>
                </c:pt>
                <c:pt idx="13">
                  <c:v>18110</c:v>
                </c:pt>
                <c:pt idx="14">
                  <c:v>3048</c:v>
                </c:pt>
                <c:pt idx="15">
                  <c:v>6108</c:v>
                </c:pt>
                <c:pt idx="16">
                  <c:v>15582</c:v>
                </c:pt>
                <c:pt idx="17">
                  <c:v>44092</c:v>
                </c:pt>
                <c:pt idx="18">
                  <c:v>29110</c:v>
                </c:pt>
                <c:pt idx="19">
                  <c:v>33858</c:v>
                </c:pt>
                <c:pt idx="20">
                  <c:v>28838</c:v>
                </c:pt>
                <c:pt idx="21">
                  <c:v>5068</c:v>
                </c:pt>
                <c:pt idx="22">
                  <c:v>7558</c:v>
                </c:pt>
                <c:pt idx="23">
                  <c:v>12150</c:v>
                </c:pt>
                <c:pt idx="24">
                  <c:v>6430</c:v>
                </c:pt>
                <c:pt idx="25">
                  <c:v>3228</c:v>
                </c:pt>
                <c:pt idx="26">
                  <c:v>2726</c:v>
                </c:pt>
                <c:pt idx="27">
                  <c:v>4756</c:v>
                </c:pt>
                <c:pt idx="28">
                  <c:v>7118</c:v>
                </c:pt>
                <c:pt idx="29">
                  <c:v>5106</c:v>
                </c:pt>
                <c:pt idx="30">
                  <c:v>12536</c:v>
                </c:pt>
                <c:pt idx="31">
                  <c:v>16002</c:v>
                </c:pt>
                <c:pt idx="32">
                  <c:v>8456</c:v>
                </c:pt>
                <c:pt idx="33">
                  <c:v>14014</c:v>
                </c:pt>
                <c:pt idx="34">
                  <c:v>5006</c:v>
                </c:pt>
                <c:pt idx="35">
                  <c:v>5484</c:v>
                </c:pt>
                <c:pt idx="36">
                  <c:v>5540</c:v>
                </c:pt>
                <c:pt idx="37">
                  <c:v>4614</c:v>
                </c:pt>
                <c:pt idx="38">
                  <c:v>3124</c:v>
                </c:pt>
                <c:pt idx="39">
                  <c:v>6488</c:v>
                </c:pt>
                <c:pt idx="40">
                  <c:v>4542</c:v>
                </c:pt>
                <c:pt idx="41">
                  <c:v>20242</c:v>
                </c:pt>
                <c:pt idx="42">
                  <c:v>12856</c:v>
                </c:pt>
                <c:pt idx="43">
                  <c:v>24086</c:v>
                </c:pt>
                <c:pt idx="44">
                  <c:v>12386</c:v>
                </c:pt>
                <c:pt idx="45">
                  <c:v>17810</c:v>
                </c:pt>
                <c:pt idx="46">
                  <c:v>16262</c:v>
                </c:pt>
                <c:pt idx="47">
                  <c:v>10214</c:v>
                </c:pt>
                <c:pt idx="48">
                  <c:v>8644</c:v>
                </c:pt>
                <c:pt idx="49">
                  <c:v>9228</c:v>
                </c:pt>
                <c:pt idx="50">
                  <c:v>18186</c:v>
                </c:pt>
                <c:pt idx="51">
                  <c:v>29596</c:v>
                </c:pt>
                <c:pt idx="52">
                  <c:v>28858</c:v>
                </c:pt>
                <c:pt idx="53">
                  <c:v>26360</c:v>
                </c:pt>
                <c:pt idx="54">
                  <c:v>68714</c:v>
                </c:pt>
                <c:pt idx="55">
                  <c:v>52788</c:v>
                </c:pt>
                <c:pt idx="56">
                  <c:v>27978</c:v>
                </c:pt>
                <c:pt idx="57">
                  <c:v>38782</c:v>
                </c:pt>
                <c:pt idx="58">
                  <c:v>30848</c:v>
                </c:pt>
                <c:pt idx="59">
                  <c:v>52340</c:v>
                </c:pt>
                <c:pt idx="60">
                  <c:v>21756</c:v>
                </c:pt>
                <c:pt idx="61">
                  <c:v>55180</c:v>
                </c:pt>
                <c:pt idx="62">
                  <c:v>36166</c:v>
                </c:pt>
                <c:pt idx="63">
                  <c:v>73434</c:v>
                </c:pt>
                <c:pt idx="64">
                  <c:v>83316</c:v>
                </c:pt>
                <c:pt idx="65">
                  <c:v>81854</c:v>
                </c:pt>
                <c:pt idx="66">
                  <c:v>34074</c:v>
                </c:pt>
                <c:pt idx="67">
                  <c:v>6220</c:v>
                </c:pt>
                <c:pt idx="68">
                  <c:v>12998</c:v>
                </c:pt>
                <c:pt idx="69">
                  <c:v>6442</c:v>
                </c:pt>
                <c:pt idx="70">
                  <c:v>5522</c:v>
                </c:pt>
                <c:pt idx="71">
                  <c:v>9114</c:v>
                </c:pt>
                <c:pt idx="72">
                  <c:v>4818</c:v>
                </c:pt>
                <c:pt idx="73">
                  <c:v>15262</c:v>
                </c:pt>
                <c:pt idx="74">
                  <c:v>25586</c:v>
                </c:pt>
                <c:pt idx="75">
                  <c:v>14956</c:v>
                </c:pt>
                <c:pt idx="76">
                  <c:v>22764</c:v>
                </c:pt>
                <c:pt idx="77">
                  <c:v>24012</c:v>
                </c:pt>
                <c:pt idx="78">
                  <c:v>18880</c:v>
                </c:pt>
                <c:pt idx="79">
                  <c:v>5528</c:v>
                </c:pt>
                <c:pt idx="80">
                  <c:v>16870</c:v>
                </c:pt>
                <c:pt idx="81">
                  <c:v>45668</c:v>
                </c:pt>
                <c:pt idx="82">
                  <c:v>42028</c:v>
                </c:pt>
                <c:pt idx="83">
                  <c:v>41784</c:v>
                </c:pt>
                <c:pt idx="84">
                  <c:v>22656</c:v>
                </c:pt>
                <c:pt idx="85">
                  <c:v>12208</c:v>
                </c:pt>
                <c:pt idx="86">
                  <c:v>4166</c:v>
                </c:pt>
                <c:pt idx="87">
                  <c:v>3330</c:v>
                </c:pt>
                <c:pt idx="88">
                  <c:v>1508</c:v>
                </c:pt>
                <c:pt idx="89">
                  <c:v>14710</c:v>
                </c:pt>
                <c:pt idx="90">
                  <c:v>18320</c:v>
                </c:pt>
                <c:pt idx="91">
                  <c:v>13320</c:v>
                </c:pt>
                <c:pt idx="92">
                  <c:v>10686</c:v>
                </c:pt>
                <c:pt idx="93">
                  <c:v>9430</c:v>
                </c:pt>
                <c:pt idx="94">
                  <c:v>18758</c:v>
                </c:pt>
                <c:pt idx="95">
                  <c:v>15304</c:v>
                </c:pt>
                <c:pt idx="96">
                  <c:v>15748</c:v>
                </c:pt>
                <c:pt idx="97">
                  <c:v>15846</c:v>
                </c:pt>
                <c:pt idx="98">
                  <c:v>18566</c:v>
                </c:pt>
                <c:pt idx="99">
                  <c:v>21350</c:v>
                </c:pt>
                <c:pt idx="100">
                  <c:v>7448</c:v>
                </c:pt>
                <c:pt idx="101">
                  <c:v>13584</c:v>
                </c:pt>
                <c:pt idx="102">
                  <c:v>10168</c:v>
                </c:pt>
                <c:pt idx="103">
                  <c:v>46408</c:v>
                </c:pt>
                <c:pt idx="104">
                  <c:v>32600</c:v>
                </c:pt>
                <c:pt idx="105">
                  <c:v>30576</c:v>
                </c:pt>
                <c:pt idx="106">
                  <c:v>47272</c:v>
                </c:pt>
                <c:pt idx="107">
                  <c:v>23472</c:v>
                </c:pt>
                <c:pt idx="108">
                  <c:v>20608</c:v>
                </c:pt>
                <c:pt idx="109">
                  <c:v>23456</c:v>
                </c:pt>
                <c:pt idx="110">
                  <c:v>30520</c:v>
                </c:pt>
                <c:pt idx="111">
                  <c:v>52768</c:v>
                </c:pt>
                <c:pt idx="112">
                  <c:v>51600</c:v>
                </c:pt>
                <c:pt idx="113">
                  <c:v>38352</c:v>
                </c:pt>
                <c:pt idx="114">
                  <c:v>15920</c:v>
                </c:pt>
                <c:pt idx="115">
                  <c:v>16504</c:v>
                </c:pt>
                <c:pt idx="116">
                  <c:v>37520</c:v>
                </c:pt>
                <c:pt idx="117">
                  <c:v>22648</c:v>
                </c:pt>
                <c:pt idx="118">
                  <c:v>33728</c:v>
                </c:pt>
                <c:pt idx="119">
                  <c:v>85080</c:v>
                </c:pt>
                <c:pt idx="120">
                  <c:v>74888</c:v>
                </c:pt>
                <c:pt idx="121">
                  <c:v>24920</c:v>
                </c:pt>
                <c:pt idx="122">
                  <c:v>12608</c:v>
                </c:pt>
                <c:pt idx="123">
                  <c:v>5384</c:v>
                </c:pt>
                <c:pt idx="124">
                  <c:v>5280</c:v>
                </c:pt>
                <c:pt idx="125">
                  <c:v>17288</c:v>
                </c:pt>
                <c:pt idx="126">
                  <c:v>5072</c:v>
                </c:pt>
                <c:pt idx="127">
                  <c:v>7424</c:v>
                </c:pt>
                <c:pt idx="128">
                  <c:v>4928</c:v>
                </c:pt>
                <c:pt idx="129">
                  <c:v>5456</c:v>
                </c:pt>
                <c:pt idx="130">
                  <c:v>2440</c:v>
                </c:pt>
                <c:pt idx="131">
                  <c:v>4944</c:v>
                </c:pt>
                <c:pt idx="132">
                  <c:v>8648</c:v>
                </c:pt>
                <c:pt idx="133">
                  <c:v>5712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4-47AD-A2A0-E6FFFFF7BE0F}"/>
            </c:ext>
          </c:extLst>
        </c:ser>
        <c:ser>
          <c:idx val="1"/>
          <c:order val="3"/>
          <c:tx>
            <c:strRef>
              <c:f>Sheet1!$A$6</c:f>
              <c:strCache>
                <c:ptCount val="1"/>
                <c:pt idx="0">
                  <c:v>&gt;20%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/>
              </a:solidFill>
            </a:ln>
          </c:spPr>
          <c:invertIfNegative val="0"/>
          <c:cat>
            <c:numRef>
              <c:f>Sheet1!$B$1:$EE$2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Sheet1!$B$6:$EE$6</c:f>
              <c:numCache>
                <c:formatCode>General</c:formatCode>
                <c:ptCount val="134"/>
                <c:pt idx="0">
                  <c:v>32944</c:v>
                </c:pt>
                <c:pt idx="1">
                  <c:v>6616</c:v>
                </c:pt>
                <c:pt idx="2">
                  <c:v>3556</c:v>
                </c:pt>
                <c:pt idx="3">
                  <c:v>15358</c:v>
                </c:pt>
                <c:pt idx="4">
                  <c:v>18044</c:v>
                </c:pt>
                <c:pt idx="5">
                  <c:v>10078</c:v>
                </c:pt>
                <c:pt idx="6">
                  <c:v>7876</c:v>
                </c:pt>
                <c:pt idx="7">
                  <c:v>19764</c:v>
                </c:pt>
                <c:pt idx="8">
                  <c:v>17442</c:v>
                </c:pt>
                <c:pt idx="9">
                  <c:v>6178</c:v>
                </c:pt>
                <c:pt idx="10">
                  <c:v>2270</c:v>
                </c:pt>
                <c:pt idx="11">
                  <c:v>8856</c:v>
                </c:pt>
                <c:pt idx="12">
                  <c:v>35586</c:v>
                </c:pt>
                <c:pt idx="13">
                  <c:v>32672</c:v>
                </c:pt>
                <c:pt idx="14">
                  <c:v>56628</c:v>
                </c:pt>
                <c:pt idx="15">
                  <c:v>37882</c:v>
                </c:pt>
                <c:pt idx="16">
                  <c:v>41028</c:v>
                </c:pt>
                <c:pt idx="17">
                  <c:v>37994</c:v>
                </c:pt>
                <c:pt idx="18">
                  <c:v>57502</c:v>
                </c:pt>
                <c:pt idx="19">
                  <c:v>16580</c:v>
                </c:pt>
                <c:pt idx="20">
                  <c:v>6198</c:v>
                </c:pt>
                <c:pt idx="21">
                  <c:v>2628</c:v>
                </c:pt>
                <c:pt idx="22">
                  <c:v>5024</c:v>
                </c:pt>
                <c:pt idx="23">
                  <c:v>2874</c:v>
                </c:pt>
                <c:pt idx="24">
                  <c:v>8368</c:v>
                </c:pt>
                <c:pt idx="25">
                  <c:v>11208</c:v>
                </c:pt>
                <c:pt idx="26">
                  <c:v>15006</c:v>
                </c:pt>
                <c:pt idx="27">
                  <c:v>20260</c:v>
                </c:pt>
                <c:pt idx="28">
                  <c:v>16566</c:v>
                </c:pt>
                <c:pt idx="29">
                  <c:v>18328</c:v>
                </c:pt>
                <c:pt idx="30">
                  <c:v>20406</c:v>
                </c:pt>
                <c:pt idx="31">
                  <c:v>31608</c:v>
                </c:pt>
                <c:pt idx="32">
                  <c:v>18674</c:v>
                </c:pt>
                <c:pt idx="33">
                  <c:v>23708</c:v>
                </c:pt>
                <c:pt idx="34">
                  <c:v>16150</c:v>
                </c:pt>
                <c:pt idx="35">
                  <c:v>10986</c:v>
                </c:pt>
                <c:pt idx="36">
                  <c:v>10866</c:v>
                </c:pt>
                <c:pt idx="37">
                  <c:v>7730</c:v>
                </c:pt>
                <c:pt idx="38">
                  <c:v>8076</c:v>
                </c:pt>
                <c:pt idx="39">
                  <c:v>2986</c:v>
                </c:pt>
                <c:pt idx="40">
                  <c:v>2726</c:v>
                </c:pt>
                <c:pt idx="41">
                  <c:v>28498</c:v>
                </c:pt>
                <c:pt idx="42">
                  <c:v>49972</c:v>
                </c:pt>
                <c:pt idx="43">
                  <c:v>24072</c:v>
                </c:pt>
                <c:pt idx="44">
                  <c:v>9528</c:v>
                </c:pt>
                <c:pt idx="45">
                  <c:v>21780</c:v>
                </c:pt>
                <c:pt idx="46">
                  <c:v>30424</c:v>
                </c:pt>
                <c:pt idx="47">
                  <c:v>6568</c:v>
                </c:pt>
                <c:pt idx="48">
                  <c:v>8358</c:v>
                </c:pt>
                <c:pt idx="49">
                  <c:v>10360</c:v>
                </c:pt>
                <c:pt idx="50">
                  <c:v>14682</c:v>
                </c:pt>
                <c:pt idx="51">
                  <c:v>30528</c:v>
                </c:pt>
                <c:pt idx="52">
                  <c:v>24868</c:v>
                </c:pt>
                <c:pt idx="53">
                  <c:v>76358</c:v>
                </c:pt>
                <c:pt idx="54">
                  <c:v>59056</c:v>
                </c:pt>
                <c:pt idx="55">
                  <c:v>78546</c:v>
                </c:pt>
                <c:pt idx="56">
                  <c:v>58198</c:v>
                </c:pt>
                <c:pt idx="57">
                  <c:v>103956</c:v>
                </c:pt>
                <c:pt idx="58">
                  <c:v>50640</c:v>
                </c:pt>
                <c:pt idx="59">
                  <c:v>79172</c:v>
                </c:pt>
                <c:pt idx="60">
                  <c:v>117848</c:v>
                </c:pt>
                <c:pt idx="61">
                  <c:v>82474</c:v>
                </c:pt>
                <c:pt idx="62">
                  <c:v>100586</c:v>
                </c:pt>
                <c:pt idx="63">
                  <c:v>56750</c:v>
                </c:pt>
                <c:pt idx="64">
                  <c:v>94724</c:v>
                </c:pt>
                <c:pt idx="65">
                  <c:v>47078</c:v>
                </c:pt>
                <c:pt idx="66">
                  <c:v>21334</c:v>
                </c:pt>
                <c:pt idx="67">
                  <c:v>16524</c:v>
                </c:pt>
                <c:pt idx="68">
                  <c:v>38924</c:v>
                </c:pt>
                <c:pt idx="69">
                  <c:v>39354</c:v>
                </c:pt>
                <c:pt idx="70">
                  <c:v>23276</c:v>
                </c:pt>
                <c:pt idx="71">
                  <c:v>5686</c:v>
                </c:pt>
                <c:pt idx="72">
                  <c:v>3260</c:v>
                </c:pt>
                <c:pt idx="73">
                  <c:v>8404</c:v>
                </c:pt>
                <c:pt idx="74">
                  <c:v>15026</c:v>
                </c:pt>
                <c:pt idx="75">
                  <c:v>14334</c:v>
                </c:pt>
                <c:pt idx="76">
                  <c:v>25286</c:v>
                </c:pt>
                <c:pt idx="77">
                  <c:v>24760</c:v>
                </c:pt>
                <c:pt idx="78">
                  <c:v>28896</c:v>
                </c:pt>
                <c:pt idx="79">
                  <c:v>13508</c:v>
                </c:pt>
                <c:pt idx="80">
                  <c:v>16760</c:v>
                </c:pt>
                <c:pt idx="81">
                  <c:v>26096</c:v>
                </c:pt>
                <c:pt idx="82">
                  <c:v>23262</c:v>
                </c:pt>
                <c:pt idx="83">
                  <c:v>15702</c:v>
                </c:pt>
                <c:pt idx="84">
                  <c:v>8768</c:v>
                </c:pt>
                <c:pt idx="85">
                  <c:v>29608</c:v>
                </c:pt>
                <c:pt idx="86">
                  <c:v>15432</c:v>
                </c:pt>
                <c:pt idx="87">
                  <c:v>9600</c:v>
                </c:pt>
                <c:pt idx="88">
                  <c:v>6870</c:v>
                </c:pt>
                <c:pt idx="89">
                  <c:v>5392</c:v>
                </c:pt>
                <c:pt idx="90">
                  <c:v>29246</c:v>
                </c:pt>
                <c:pt idx="91">
                  <c:v>11820</c:v>
                </c:pt>
                <c:pt idx="92">
                  <c:v>5104</c:v>
                </c:pt>
                <c:pt idx="93">
                  <c:v>2944</c:v>
                </c:pt>
                <c:pt idx="94">
                  <c:v>61840</c:v>
                </c:pt>
                <c:pt idx="95">
                  <c:v>11136</c:v>
                </c:pt>
                <c:pt idx="96">
                  <c:v>8014</c:v>
                </c:pt>
                <c:pt idx="97">
                  <c:v>16838</c:v>
                </c:pt>
                <c:pt idx="98">
                  <c:v>10784</c:v>
                </c:pt>
                <c:pt idx="99">
                  <c:v>9774</c:v>
                </c:pt>
                <c:pt idx="100">
                  <c:v>6208</c:v>
                </c:pt>
                <c:pt idx="101">
                  <c:v>22064</c:v>
                </c:pt>
                <c:pt idx="102">
                  <c:v>25968</c:v>
                </c:pt>
                <c:pt idx="103">
                  <c:v>41112</c:v>
                </c:pt>
                <c:pt idx="104">
                  <c:v>62456</c:v>
                </c:pt>
                <c:pt idx="105">
                  <c:v>90948</c:v>
                </c:pt>
                <c:pt idx="106">
                  <c:v>40854</c:v>
                </c:pt>
                <c:pt idx="107">
                  <c:v>47576</c:v>
                </c:pt>
                <c:pt idx="108">
                  <c:v>23804</c:v>
                </c:pt>
                <c:pt idx="109">
                  <c:v>8888</c:v>
                </c:pt>
                <c:pt idx="110">
                  <c:v>24704</c:v>
                </c:pt>
                <c:pt idx="111">
                  <c:v>86302</c:v>
                </c:pt>
                <c:pt idx="112">
                  <c:v>104350</c:v>
                </c:pt>
                <c:pt idx="113">
                  <c:v>54248</c:v>
                </c:pt>
                <c:pt idx="114">
                  <c:v>35402</c:v>
                </c:pt>
                <c:pt idx="115">
                  <c:v>23126</c:v>
                </c:pt>
                <c:pt idx="116">
                  <c:v>48456</c:v>
                </c:pt>
                <c:pt idx="117">
                  <c:v>25328</c:v>
                </c:pt>
                <c:pt idx="118">
                  <c:v>26728</c:v>
                </c:pt>
                <c:pt idx="119">
                  <c:v>25144</c:v>
                </c:pt>
                <c:pt idx="120">
                  <c:v>10608</c:v>
                </c:pt>
                <c:pt idx="121">
                  <c:v>18400</c:v>
                </c:pt>
                <c:pt idx="122">
                  <c:v>22520</c:v>
                </c:pt>
                <c:pt idx="123">
                  <c:v>11440</c:v>
                </c:pt>
                <c:pt idx="124">
                  <c:v>6026</c:v>
                </c:pt>
                <c:pt idx="125">
                  <c:v>22362</c:v>
                </c:pt>
                <c:pt idx="126">
                  <c:v>18210</c:v>
                </c:pt>
                <c:pt idx="127">
                  <c:v>9870</c:v>
                </c:pt>
                <c:pt idx="128">
                  <c:v>11472</c:v>
                </c:pt>
                <c:pt idx="129">
                  <c:v>11008</c:v>
                </c:pt>
                <c:pt idx="130">
                  <c:v>8528</c:v>
                </c:pt>
                <c:pt idx="131">
                  <c:v>18440</c:v>
                </c:pt>
                <c:pt idx="132">
                  <c:v>26600</c:v>
                </c:pt>
                <c:pt idx="133">
                  <c:v>15328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1-474B-9C60-E04CE42ED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8167680"/>
        <c:axId val="358169216"/>
      </c:barChart>
      <c:catAx>
        <c:axId val="3581676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ln w="7302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700" b="0" i="0" u="none" strike="noStrike" cap="all" baseline="0">
                <a:solidFill>
                  <a:srgbClr val="5F5F5F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58169216"/>
        <c:crosses val="autoZero"/>
        <c:auto val="0"/>
        <c:lblAlgn val="ctr"/>
        <c:lblOffset val="100"/>
        <c:tickMarkSkip val="1"/>
        <c:noMultiLvlLbl val="0"/>
      </c:catAx>
      <c:valAx>
        <c:axId val="358169216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9525">
            <a:noFill/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chemeClr val="accent6"/>
                </a:solidFill>
                <a:latin typeface="Calibri"/>
                <a:ea typeface="MS P????"/>
                <a:cs typeface="Calibri"/>
              </a:defRPr>
            </a:pPr>
            <a:endParaRPr lang="es-AR"/>
          </a:p>
        </c:txPr>
        <c:crossAx val="358167680"/>
        <c:crosses val="autoZero"/>
        <c:crossBetween val="between"/>
      </c:valAx>
      <c:spPr>
        <a:noFill/>
        <a:ln w="12034">
          <a:noFill/>
          <a:prstDash val="solid"/>
        </a:ln>
      </c:spPr>
    </c:plotArea>
    <c:legend>
      <c:legendPos val="b"/>
      <c:layout>
        <c:manualLayout>
          <c:xMode val="edge"/>
          <c:yMode val="edge"/>
          <c:x val="0.23731482126681067"/>
          <c:y val="0.92077747038376956"/>
          <c:w val="0.53553949552623936"/>
          <c:h val="7.9222572178477696E-2"/>
        </c:manualLayout>
      </c:layout>
      <c:overlay val="0"/>
      <c:txPr>
        <a:bodyPr/>
        <a:lstStyle/>
        <a:p>
          <a:pPr>
            <a:defRPr sz="1000" b="0">
              <a:latin typeface="+mn-lt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71" b="1" i="0" u="none" strike="noStrike" baseline="0">
          <a:solidFill>
            <a:srgbClr val="000000"/>
          </a:solidFill>
          <a:latin typeface="MS P????"/>
          <a:ea typeface="MS P????"/>
          <a:cs typeface="MS P????"/>
        </a:defRPr>
      </a:pPr>
      <a:endParaRPr lang="es-AR"/>
    </a:p>
  </c:tx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Tripla LV9PG8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cat>
            <c:numRef>
              <c:f>Hoja1!$A$2:$A$32</c:f>
              <c:numCache>
                <c:formatCode>[$-409]mmm\-yy;@</c:formatCode>
                <c:ptCount val="31"/>
                <c:pt idx="0">
                  <c:v>42370</c:v>
                </c:pt>
                <c:pt idx="1">
                  <c:v>42401</c:v>
                </c:pt>
                <c:pt idx="2">
                  <c:v>42430</c:v>
                </c:pt>
                <c:pt idx="3">
                  <c:v>42461</c:v>
                </c:pt>
                <c:pt idx="4">
                  <c:v>42491</c:v>
                </c:pt>
                <c:pt idx="5">
                  <c:v>42522</c:v>
                </c:pt>
                <c:pt idx="6">
                  <c:v>42552</c:v>
                </c:pt>
                <c:pt idx="7">
                  <c:v>42583</c:v>
                </c:pt>
                <c:pt idx="8">
                  <c:v>42614</c:v>
                </c:pt>
                <c:pt idx="9">
                  <c:v>42644</c:v>
                </c:pt>
                <c:pt idx="10">
                  <c:v>42675</c:v>
                </c:pt>
                <c:pt idx="11">
                  <c:v>42705</c:v>
                </c:pt>
                <c:pt idx="12">
                  <c:v>42736</c:v>
                </c:pt>
                <c:pt idx="13">
                  <c:v>42767</c:v>
                </c:pt>
                <c:pt idx="14">
                  <c:v>42795</c:v>
                </c:pt>
                <c:pt idx="15">
                  <c:v>42826</c:v>
                </c:pt>
                <c:pt idx="16">
                  <c:v>42856</c:v>
                </c:pt>
                <c:pt idx="17">
                  <c:v>42887</c:v>
                </c:pt>
                <c:pt idx="18">
                  <c:v>42917</c:v>
                </c:pt>
                <c:pt idx="19">
                  <c:v>42948</c:v>
                </c:pt>
                <c:pt idx="20">
                  <c:v>42979</c:v>
                </c:pt>
                <c:pt idx="21">
                  <c:v>43009</c:v>
                </c:pt>
                <c:pt idx="22">
                  <c:v>43040</c:v>
                </c:pt>
                <c:pt idx="23">
                  <c:v>43070</c:v>
                </c:pt>
                <c:pt idx="24">
                  <c:v>43101</c:v>
                </c:pt>
                <c:pt idx="25">
                  <c:v>43132</c:v>
                </c:pt>
                <c:pt idx="26">
                  <c:v>43160</c:v>
                </c:pt>
                <c:pt idx="27">
                  <c:v>43191</c:v>
                </c:pt>
                <c:pt idx="28">
                  <c:v>43221</c:v>
                </c:pt>
                <c:pt idx="29">
                  <c:v>43252</c:v>
                </c:pt>
                <c:pt idx="30">
                  <c:v>43282</c:v>
                </c:pt>
              </c:numCache>
            </c:numRef>
          </c:cat>
          <c:val>
            <c:numRef>
              <c:f>Hoja1!$B$2:$B$32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40414.928039999999</c:v>
                </c:pt>
                <c:pt idx="19">
                  <c:v>62817.786360000006</c:v>
                </c:pt>
                <c:pt idx="20">
                  <c:v>102021.12054</c:v>
                </c:pt>
                <c:pt idx="21">
                  <c:v>52845.099569999998</c:v>
                </c:pt>
                <c:pt idx="22">
                  <c:v>134878.56561000002</c:v>
                </c:pt>
                <c:pt idx="23">
                  <c:v>279508.27058999997</c:v>
                </c:pt>
                <c:pt idx="24">
                  <c:v>382853.22628499998</c:v>
                </c:pt>
                <c:pt idx="25">
                  <c:v>326708.3394900001</c:v>
                </c:pt>
                <c:pt idx="26">
                  <c:v>396019.81016999995</c:v>
                </c:pt>
                <c:pt idx="27">
                  <c:v>390003.70338900003</c:v>
                </c:pt>
                <c:pt idx="28">
                  <c:v>314288.50308299996</c:v>
                </c:pt>
                <c:pt idx="29">
                  <c:v>3516012.5141250012</c:v>
                </c:pt>
                <c:pt idx="30">
                  <c:v>5951516.5254149949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89-4903-943F-A87E9B077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58585856"/>
        <c:axId val="358587392"/>
      </c:barChart>
      <c:catAx>
        <c:axId val="358585856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s-AR"/>
          </a:p>
        </c:txPr>
        <c:crossAx val="358587392"/>
        <c:crosses val="autoZero"/>
        <c:auto val="0"/>
        <c:lblAlgn val="ctr"/>
        <c:lblOffset val="100"/>
        <c:tickMarkSkip val="4"/>
        <c:noMultiLvlLbl val="0"/>
      </c:catAx>
      <c:valAx>
        <c:axId val="358587392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s-AR"/>
          </a:p>
        </c:txPr>
        <c:crossAx val="358585856"/>
        <c:crosses val="autoZero"/>
        <c:crossBetween val="between"/>
        <c:dispUnits>
          <c:builtInUnit val="thousands"/>
          <c:dispUnitsLbl>
            <c:tx>
              <c:rich>
                <a:bodyPr/>
                <a:lstStyle/>
                <a:p>
                  <a:pPr>
                    <a:defRPr sz="900"/>
                  </a:pPr>
                  <a:r>
                    <a:rPr lang="pt-BR" sz="900" dirty="0"/>
                    <a:t>000 Units</a:t>
                  </a:r>
                </a:p>
              </c:rich>
            </c:tx>
          </c:dispUnitsLbl>
        </c:dispUnits>
      </c:valAx>
    </c:plotArea>
    <c:legend>
      <c:legendPos val="b"/>
      <c:layout>
        <c:manualLayout>
          <c:xMode val="edge"/>
          <c:yMode val="edge"/>
          <c:x val="0.43502949951768849"/>
          <c:y val="0.82914919096583151"/>
          <c:w val="0.13279000381362585"/>
          <c:h val="0.11307168099855275"/>
        </c:manualLayout>
      </c:layout>
      <c:overlay val="0"/>
      <c:txPr>
        <a:bodyPr/>
        <a:lstStyle/>
        <a:p>
          <a:pPr>
            <a:defRPr sz="105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% Incrementality</a:t>
            </a:r>
          </a:p>
        </c:rich>
      </c:tx>
      <c:layout>
        <c:manualLayout>
          <c:xMode val="edge"/>
          <c:yMode val="edge"/>
          <c:x val="0.10415606703008277"/>
          <c:y val="4.0093973539029798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explosion val="16"/>
            <c:spPr>
              <a:solidFill>
                <a:srgbClr val="DB29AC"/>
              </a:solidFill>
            </c:spPr>
            <c:extLst>
              <c:ext xmlns:c16="http://schemas.microsoft.com/office/drawing/2014/chart" uri="{C3380CC4-5D6E-409C-BE32-E72D297353CC}">
                <c16:uniqueId val="{00000000-9852-4488-B963-6EC7F143314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2-9852-4488-B963-6EC7F1433149}"/>
              </c:ext>
            </c:extLst>
          </c:dPt>
          <c:dLbls>
            <c:dLbl>
              <c:idx val="1"/>
              <c:layout>
                <c:manualLayout>
                  <c:x val="0.18125210310249681"/>
                  <c:y val="-0.21582607002765011"/>
                </c:manualLayout>
              </c:layout>
              <c:numFmt formatCode="0%" sourceLinked="0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52-4488-B963-6EC7F1433149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Incremental</c:v>
                </c:pt>
                <c:pt idx="1">
                  <c:v>Non-Incremental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0.21039586723303069</c:v>
                </c:pt>
                <c:pt idx="1">
                  <c:v>0.78960413276696928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52-4488-B963-6EC7F1433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14775884802477"/>
          <c:y val="0.38856953436795427"/>
          <c:w val="0.3421464701018333"/>
          <c:h val="0.39058686106806767"/>
        </c:manualLayout>
      </c:layout>
      <c:overlay val="0"/>
      <c:txPr>
        <a:bodyPr/>
        <a:lstStyle/>
        <a:p>
          <a:pPr>
            <a:defRPr sz="105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10745615129144"/>
          <c:y val="2.2222222222222223E-2"/>
          <c:w val="0.83075108404041975"/>
          <c:h val="0.488531072131977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% Incrementality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E78-4F41-BD3D-DC5E20EA135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0DE9-4A1C-B4FE-8D4B7B3A7FC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DE9-4A1C-B4FE-8D4B7B3A7FC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0DE9-4A1C-B4FE-8D4B7B3A7FC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FE78-4F41-BD3D-DC5E20EA135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FE78-4F41-BD3D-DC5E20EA135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FE78-4F41-BD3D-DC5E20EA1353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FE78-4F41-BD3D-DC5E20EA1353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FE78-4F41-BD3D-DC5E20EA1353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FE78-4F41-BD3D-DC5E20EA1353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FE78-4F41-BD3D-DC5E20EA1353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FE78-4F41-BD3D-DC5E20EA1353}"/>
              </c:ext>
            </c:extLst>
          </c:dPt>
          <c:dLbls>
            <c:dLbl>
              <c:idx val="10"/>
              <c:layout>
                <c:manualLayout>
                  <c:x val="0"/>
                  <c:y val="-8.70229812355050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E78-4F41-BD3D-DC5E20EA1353}"/>
                </c:ext>
              </c:extLst>
            </c:dLbl>
            <c:dLbl>
              <c:idx val="11"/>
              <c:layout>
                <c:manualLayout>
                  <c:x val="0"/>
                  <c:y val="-9.37170567151591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E78-4F41-BD3D-DC5E20EA13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NL Overnight 32u</c:v>
                </c:pt>
                <c:pt idx="1">
                  <c:v>NL Overnight 8u</c:v>
                </c:pt>
                <c:pt idx="2">
                  <c:v>NL Sports 32u</c:v>
                </c:pt>
                <c:pt idx="3">
                  <c:v>NL Sports 8u</c:v>
                </c:pt>
              </c:strCache>
            </c:strRef>
          </c:cat>
          <c:val>
            <c:numRef>
              <c:f>Sheet1!$B$2:$E$2</c:f>
              <c:numCache>
                <c:formatCode>0%</c:formatCode>
                <c:ptCount val="4"/>
                <c:pt idx="0">
                  <c:v>0.17702206732399464</c:v>
                </c:pt>
                <c:pt idx="1">
                  <c:v>0.26166265629795515</c:v>
                </c:pt>
                <c:pt idx="2">
                  <c:v>0.23237348986321268</c:v>
                </c:pt>
                <c:pt idx="3">
                  <c:v>0.32430015657958761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E9-4A1C-B4FE-8D4B7B3A7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334798208"/>
        <c:axId val="334808192"/>
      </c:barChart>
      <c:catAx>
        <c:axId val="3347982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47625">
            <a:solidFill>
              <a:srgbClr val="000000"/>
            </a:solidFill>
          </a:ln>
        </c:spPr>
        <c:txPr>
          <a:bodyPr rot="0" vert="horz"/>
          <a:lstStyle/>
          <a:p>
            <a:pPr>
              <a:defRPr sz="1000" cap="all" baseline="0"/>
            </a:pPr>
            <a:endParaRPr lang="es-AR"/>
          </a:p>
        </c:txPr>
        <c:crossAx val="334808192"/>
        <c:crosses val="autoZero"/>
        <c:auto val="1"/>
        <c:lblAlgn val="ctr"/>
        <c:lblOffset val="100"/>
        <c:noMultiLvlLbl val="0"/>
      </c:catAx>
      <c:valAx>
        <c:axId val="334808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34798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72783547470944E-2"/>
          <c:y val="8.8220537627204127E-3"/>
          <c:w val="0.94499787220557208"/>
          <c:h val="0.754981627296587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% Incrementality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811-4963-8EA7-B061FF6803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766D-4B1C-A90E-49D760F3081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766D-4B1C-A90E-49D760F3081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766D-4B1C-A90E-49D760F3081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8-0811-4963-8EA7-B061FF6803DA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0811-4963-8EA7-B061FF6803DA}"/>
              </c:ext>
            </c:extLst>
          </c:dPt>
          <c:dLbls>
            <c:dLbl>
              <c:idx val="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6D-4B1C-A90E-49D760F30817}"/>
                </c:ext>
              </c:extLst>
            </c:dLbl>
            <c:dLbl>
              <c:idx val="4"/>
              <c:layout>
                <c:manualLayout>
                  <c:x val="0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11-4963-8EA7-B061FF6803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Intimus Tripla LV9PG8</c:v>
                </c:pt>
                <c:pt idx="1">
                  <c:v>NL Overnight 32u</c:v>
                </c:pt>
                <c:pt idx="2">
                  <c:v>NL Overnight 8u</c:v>
                </c:pt>
                <c:pt idx="3">
                  <c:v>NL Sports 32u</c:v>
                </c:pt>
                <c:pt idx="4">
                  <c:v>NL Sports 8u</c:v>
                </c:pt>
              </c:strCache>
            </c:strRef>
          </c:cat>
          <c:val>
            <c:numRef>
              <c:f>Sheet1!$B$2:$F$2</c:f>
              <c:numCache>
                <c:formatCode>0%</c:formatCode>
                <c:ptCount val="5"/>
                <c:pt idx="0">
                  <c:v>0.21039586723303069</c:v>
                </c:pt>
                <c:pt idx="1">
                  <c:v>0.29664871901174328</c:v>
                </c:pt>
                <c:pt idx="2">
                  <c:v>0.35687063640593175</c:v>
                </c:pt>
                <c:pt idx="3">
                  <c:v>0.34397857515840102</c:v>
                </c:pt>
                <c:pt idx="4">
                  <c:v>0.4422143108420602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6D-4B1C-A90E-49D760F30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355643776"/>
        <c:axId val="355645312"/>
      </c:barChart>
      <c:catAx>
        <c:axId val="355643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47625">
            <a:solidFill>
              <a:srgbClr val="000000"/>
            </a:solidFill>
          </a:ln>
        </c:spPr>
        <c:txPr>
          <a:bodyPr/>
          <a:lstStyle/>
          <a:p>
            <a:pPr>
              <a:defRPr sz="1000" cap="all" baseline="0"/>
            </a:pPr>
            <a:endParaRPr lang="es-AR"/>
          </a:p>
        </c:txPr>
        <c:crossAx val="355645312"/>
        <c:crosses val="autoZero"/>
        <c:auto val="1"/>
        <c:lblAlgn val="ctr"/>
        <c:lblOffset val="100"/>
        <c:noMultiLvlLbl val="0"/>
      </c:catAx>
      <c:valAx>
        <c:axId val="35564531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55643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025750159608427E-2"/>
          <c:y val="0.38328763687869055"/>
          <c:w val="0.9569574891272985"/>
          <c:h val="0.229498449107048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Store/Week % Lifts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5CE-4907-BE72-9192DC654BD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5CE-4907-BE72-9192DC654BD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5CE-4907-BE72-9192DC654BD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5CE-4907-BE72-9192DC654BD6}"/>
              </c:ext>
            </c:extLst>
          </c:dPt>
          <c:dLbls>
            <c:dLbl>
              <c:idx val="0"/>
              <c:layout>
                <c:manualLayout>
                  <c:x val="9.0090090090090089E-3"/>
                  <c:y val="5.780204585804212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CE-4907-BE72-9192DC654BD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Compre e Ganhe 2016</c:v>
                </c:pt>
                <c:pt idx="1">
                  <c:v>Brindes 2017/18</c:v>
                </c:pt>
                <c:pt idx="2">
                  <c:v>MPDV 2018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3.3895516948545173E-2</c:v>
                </c:pt>
                <c:pt idx="1">
                  <c:v>7.6859984978098497E-2</c:v>
                </c:pt>
                <c:pt idx="2">
                  <c:v>4.685283871199512E-3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CE-4907-BE72-9192DC654B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axId val="361390080"/>
        <c:axId val="361391616"/>
      </c:barChart>
      <c:catAx>
        <c:axId val="361390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s-AR"/>
          </a:p>
        </c:txPr>
        <c:crossAx val="361391616"/>
        <c:crosses val="autoZero"/>
        <c:auto val="1"/>
        <c:lblAlgn val="ctr"/>
        <c:lblOffset val="100"/>
        <c:noMultiLvlLbl val="0"/>
      </c:catAx>
      <c:valAx>
        <c:axId val="361391616"/>
        <c:scaling>
          <c:orientation val="minMax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3613900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s-AR"/>
    </a:p>
  </c:tx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</c:v>
                </c:pt>
                <c:pt idx="2">
                  <c:v>Gain due to increase in Competitors' Regular Price</c:v>
                </c:pt>
                <c:pt idx="3">
                  <c:v>Gain due to Heavier Trade Activity</c:v>
                </c:pt>
                <c:pt idx="4">
                  <c:v>Gain due to Paycheck Importance</c:v>
                </c:pt>
                <c:pt idx="5">
                  <c:v>Loss due to Seasonal Impacts</c:v>
                </c:pt>
                <c:pt idx="6">
                  <c:v>Loss due to increase in Own Regular Price</c:v>
                </c:pt>
                <c:pt idx="7">
                  <c:v>Loss due to Decreased TV Presence</c:v>
                </c:pt>
                <c:pt idx="8">
                  <c:v>Loss due to Competitive New Launch and Other Executions</c:v>
                </c:pt>
                <c:pt idx="9">
                  <c:v>Loss due to Other Factors</c:v>
                </c:pt>
                <c:pt idx="10">
                  <c:v>YTD 2018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1">
                  <c:v>742.16956400000004</c:v>
                </c:pt>
                <c:pt idx="2">
                  <c:v>761.96545278057204</c:v>
                </c:pt>
                <c:pt idx="3">
                  <c:v>765.23025669260801</c:v>
                </c:pt>
                <c:pt idx="4">
                  <c:v>767.093844467812</c:v>
                </c:pt>
                <c:pt idx="5">
                  <c:v>764.98237205823204</c:v>
                </c:pt>
                <c:pt idx="6">
                  <c:v>752.78258876519999</c:v>
                </c:pt>
                <c:pt idx="7">
                  <c:v>740.46480051149194</c:v>
                </c:pt>
                <c:pt idx="8">
                  <c:v>726.45634999099195</c:v>
                </c:pt>
                <c:pt idx="9">
                  <c:v>710.28224868273992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</c:v>
                </c:pt>
                <c:pt idx="2">
                  <c:v>Gain due to increase in Competitors' Regular Price</c:v>
                </c:pt>
                <c:pt idx="3">
                  <c:v>Gain due to Heavier Trade Activity</c:v>
                </c:pt>
                <c:pt idx="4">
                  <c:v>Gain due to Paycheck Importance</c:v>
                </c:pt>
                <c:pt idx="5">
                  <c:v>Loss due to Seasonal Impacts</c:v>
                </c:pt>
                <c:pt idx="6">
                  <c:v>Loss due to increase in Own Regular Price</c:v>
                </c:pt>
                <c:pt idx="7">
                  <c:v>Loss due to Decreased TV Presence</c:v>
                </c:pt>
                <c:pt idx="8">
                  <c:v>Loss due to Competitive New Launch and Other Executions</c:v>
                </c:pt>
                <c:pt idx="9">
                  <c:v>Loss due to Other Factors</c:v>
                </c:pt>
                <c:pt idx="10">
                  <c:v>YTD 2018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_(* #,##0_);_(* \(#,##0\);_(* &quot;-&quot;??_);_(@_)">
                  <c:v>742.16956400000004</c:v>
                </c:pt>
                <c:pt idx="1">
                  <c:v>0</c:v>
                </c:pt>
                <c:pt idx="10" formatCode="_(* #,##0_);_(* \(#,##0\);_(* &quot;-&quot;??_);_(@_)">
                  <c:v>710.28247899999997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</c:v>
                </c:pt>
                <c:pt idx="2">
                  <c:v>Gain due to increase in Competitors' Regular Price</c:v>
                </c:pt>
                <c:pt idx="3">
                  <c:v>Gain due to Heavier Trade Activity</c:v>
                </c:pt>
                <c:pt idx="4">
                  <c:v>Gain due to Paycheck Importance</c:v>
                </c:pt>
                <c:pt idx="5">
                  <c:v>Loss due to Seasonal Impacts</c:v>
                </c:pt>
                <c:pt idx="6">
                  <c:v>Loss due to increase in Own Regular Price</c:v>
                </c:pt>
                <c:pt idx="7">
                  <c:v>Loss due to Decreased TV Presence</c:v>
                </c:pt>
                <c:pt idx="8">
                  <c:v>Loss due to Competitive New Launch and Other Executions</c:v>
                </c:pt>
                <c:pt idx="9">
                  <c:v>Loss due to Other Factors</c:v>
                </c:pt>
                <c:pt idx="10">
                  <c:v>YTD 2018</c:v>
                </c:pt>
              </c:strCache>
            </c:strRef>
          </c:cat>
          <c:val>
            <c:numRef>
              <c:f>Sheet1!$D$2:$D$12</c:f>
              <c:numCache>
                <c:formatCode>_(* #,##0_);_(* \(#,##0\);_(* "-"??_);_(@_)</c:formatCode>
                <c:ptCount val="11"/>
                <c:pt idx="0">
                  <c:v>0</c:v>
                </c:pt>
                <c:pt idx="1">
                  <c:v>19.795888780572</c:v>
                </c:pt>
                <c:pt idx="2">
                  <c:v>3.2648039120360002</c:v>
                </c:pt>
                <c:pt idx="3">
                  <c:v>1.8635877752040002</c:v>
                </c:pt>
                <c:pt idx="4">
                  <c:v>0.26569670391200001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</c:v>
                </c:pt>
                <c:pt idx="2">
                  <c:v>Gain due to increase in Competitors' Regular Price</c:v>
                </c:pt>
                <c:pt idx="3">
                  <c:v>Gain due to Heavier Trade Activity</c:v>
                </c:pt>
                <c:pt idx="4">
                  <c:v>Gain due to Paycheck Importance</c:v>
                </c:pt>
                <c:pt idx="5">
                  <c:v>Loss due to Seasonal Impacts</c:v>
                </c:pt>
                <c:pt idx="6">
                  <c:v>Loss due to increase in Own Regular Price</c:v>
                </c:pt>
                <c:pt idx="7">
                  <c:v>Loss due to Decreased TV Presence</c:v>
                </c:pt>
                <c:pt idx="8">
                  <c:v>Loss due to Competitive New Launch and Other Executions</c:v>
                </c:pt>
                <c:pt idx="9">
                  <c:v>Loss due to Other Factors</c:v>
                </c:pt>
                <c:pt idx="10">
                  <c:v>YTD 2018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5" formatCode="_(* #,##0_);_(* \(#,##0\);_(* &quot;-&quot;??_);_(@_)">
                  <c:v>2.3771691134920001</c:v>
                </c:pt>
                <c:pt idx="6" formatCode="_(* #,##0_);_(* \(#,##0\);_(* &quot;-&quot;??_);_(@_)">
                  <c:v>12.199783293032002</c:v>
                </c:pt>
                <c:pt idx="7" formatCode="_(* #,##0_);_(* \(#,##0\);_(* &quot;-&quot;??_);_(@_)">
                  <c:v>12.317788253708001</c:v>
                </c:pt>
                <c:pt idx="8" formatCode="_(* #,##0_);_(* \(#,##0\);_(* &quot;-&quot;??_);_(@_)">
                  <c:v>14.0084505205</c:v>
                </c:pt>
                <c:pt idx="9" formatCode="_(* #,##0_);_(* \(#,##0\);_(* &quot;-&quot;??_);_(@_)">
                  <c:v>16.174101308252002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47295104"/>
        <c:axId val="347293568"/>
      </c:barChart>
      <c:valAx>
        <c:axId val="347293568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47295104"/>
        <c:crosses val="autoZero"/>
        <c:crossBetween val="between"/>
      </c:valAx>
      <c:catAx>
        <c:axId val="34729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ctr" anchorCtr="0"/>
          <a:lstStyle/>
          <a:p>
            <a:pPr>
              <a:defRPr sz="7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47293568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UPCs and New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Paycheck Importance</c:v>
                </c:pt>
                <c:pt idx="5">
                  <c:v>Gain due to Competitive Executions</c:v>
                </c:pt>
                <c:pt idx="6">
                  <c:v>Loss due to Trade Activity</c:v>
                </c:pt>
                <c:pt idx="7">
                  <c:v>Loss due to Seasonal Impacts</c:v>
                </c:pt>
                <c:pt idx="8">
                  <c:v>Loss due to increase in Own Regular Price</c:v>
                </c:pt>
                <c:pt idx="9">
                  <c:v>Loss due to Decreased TV Presence</c:v>
                </c:pt>
                <c:pt idx="10">
                  <c:v>YTD 2018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1">
                  <c:v>248.24234300000001</c:v>
                </c:pt>
                <c:pt idx="2">
                  <c:v>258.27679498874602</c:v>
                </c:pt>
                <c:pt idx="3">
                  <c:v>265.02799374897404</c:v>
                </c:pt>
                <c:pt idx="4">
                  <c:v>267.17752419701105</c:v>
                </c:pt>
                <c:pt idx="5">
                  <c:v>267.77876715175705</c:v>
                </c:pt>
                <c:pt idx="6">
                  <c:v>267.71149347680409</c:v>
                </c:pt>
                <c:pt idx="7">
                  <c:v>266.93672912430111</c:v>
                </c:pt>
                <c:pt idx="8">
                  <c:v>264.24652685321013</c:v>
                </c:pt>
                <c:pt idx="9">
                  <c:v>261.4945122387121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UPCs and New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Paycheck Importance</c:v>
                </c:pt>
                <c:pt idx="5">
                  <c:v>Gain due to Competitive Executions</c:v>
                </c:pt>
                <c:pt idx="6">
                  <c:v>Loss due to Trade Activity</c:v>
                </c:pt>
                <c:pt idx="7">
                  <c:v>Loss due to Seasonal Impacts</c:v>
                </c:pt>
                <c:pt idx="8">
                  <c:v>Loss due to increase in Own Regular Price</c:v>
                </c:pt>
                <c:pt idx="9">
                  <c:v>Loss due to Decreased TV Presence</c:v>
                </c:pt>
                <c:pt idx="10">
                  <c:v>YTD 2018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_(* #,##0_);_(* \(#,##0\);_(* &quot;-&quot;??_);_(@_)">
                  <c:v>248.24234300000001</c:v>
                </c:pt>
                <c:pt idx="1">
                  <c:v>0</c:v>
                </c:pt>
                <c:pt idx="10" formatCode="_(* #,##0_);_(* \(#,##0\);_(* &quot;-&quot;??_);_(@_)">
                  <c:v>261.49461200000002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UPCs and New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Paycheck Importance</c:v>
                </c:pt>
                <c:pt idx="5">
                  <c:v>Gain due to Competitive Executions</c:v>
                </c:pt>
                <c:pt idx="6">
                  <c:v>Loss due to Trade Activity</c:v>
                </c:pt>
                <c:pt idx="7">
                  <c:v>Loss due to Seasonal Impacts</c:v>
                </c:pt>
                <c:pt idx="8">
                  <c:v>Loss due to increase in Own Regular Price</c:v>
                </c:pt>
                <c:pt idx="9">
                  <c:v>Loss due to Decreased TV Presence</c:v>
                </c:pt>
                <c:pt idx="10">
                  <c:v>YTD 2018</c:v>
                </c:pt>
              </c:strCache>
            </c:strRef>
          </c:cat>
          <c:val>
            <c:numRef>
              <c:f>Sheet1!$D$2:$D$12</c:f>
              <c:numCache>
                <c:formatCode>_(* #,##0_);_(* \(#,##0\);_(* "-"??_);_(@_)</c:formatCode>
                <c:ptCount val="11"/>
                <c:pt idx="0">
                  <c:v>0</c:v>
                </c:pt>
                <c:pt idx="1">
                  <c:v>10.034451988746</c:v>
                </c:pt>
                <c:pt idx="2">
                  <c:v>6.7511987602280001</c:v>
                </c:pt>
                <c:pt idx="3">
                  <c:v>2.1495304480369999</c:v>
                </c:pt>
                <c:pt idx="4">
                  <c:v>0.60124295474600009</c:v>
                </c:pt>
                <c:pt idx="5">
                  <c:v>0.22590053213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UPCs and New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Paycheck Importance</c:v>
                </c:pt>
                <c:pt idx="5">
                  <c:v>Gain due to Competitive Executions</c:v>
                </c:pt>
                <c:pt idx="6">
                  <c:v>Loss due to Trade Activity</c:v>
                </c:pt>
                <c:pt idx="7">
                  <c:v>Loss due to Seasonal Impacts</c:v>
                </c:pt>
                <c:pt idx="8">
                  <c:v>Loss due to increase in Own Regular Price</c:v>
                </c:pt>
                <c:pt idx="9">
                  <c:v>Loss due to Decreased TV Presence</c:v>
                </c:pt>
                <c:pt idx="10">
                  <c:v>YTD 2018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6" formatCode="_(* #,##0_);_(* \(#,##0\);_(* &quot;-&quot;??_);_(@_)">
                  <c:v>0.29317420708300002</c:v>
                </c:pt>
                <c:pt idx="7" formatCode="_(* #,##0_);_(* \(#,##0\);_(* &quot;-&quot;??_);_(@_)">
                  <c:v>0.77476435250300002</c:v>
                </c:pt>
                <c:pt idx="8" formatCode="_(* #,##0_);_(* \(#,##0\);_(* &quot;-&quot;??_);_(@_)">
                  <c:v>2.6902022710910001</c:v>
                </c:pt>
                <c:pt idx="9" formatCode="_(* #,##0_);_(* \(#,##0\);_(* &quot;-&quot;??_);_(@_)">
                  <c:v>2.752014614498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38290560"/>
        <c:axId val="338289024"/>
      </c:barChart>
      <c:valAx>
        <c:axId val="338289024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38290560"/>
        <c:crosses val="autoZero"/>
        <c:crossBetween val="between"/>
      </c:valAx>
      <c:catAx>
        <c:axId val="33829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ctr" anchorCtr="0"/>
          <a:lstStyle/>
          <a:p>
            <a:pPr>
              <a:defRPr sz="7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38289024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Switch from Evolution to Sport</c:v>
                </c:pt>
                <c:pt idx="2">
                  <c:v>Gain due to increase in Own Regular Price</c:v>
                </c:pt>
                <c:pt idx="3">
                  <c:v>Gain due to Heavier Trade Activity</c:v>
                </c:pt>
                <c:pt idx="4">
                  <c:v>Loss due to Seasonal Impacts</c:v>
                </c:pt>
                <c:pt idx="5">
                  <c:v>Loss due to Paycheck Importance</c:v>
                </c:pt>
                <c:pt idx="6">
                  <c:v>Loss due to Decreased TV Presence</c:v>
                </c:pt>
                <c:pt idx="7">
                  <c:v>Loss due to increase in Competitors' Regular Price</c:v>
                </c:pt>
                <c:pt idx="8">
                  <c:v>Loss due to Other Factors</c:v>
                </c:pt>
                <c:pt idx="9">
                  <c:v>Loss due to Competitive New Launch and Other Executions</c:v>
                </c:pt>
                <c:pt idx="10">
                  <c:v>YTD 2018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1">
                  <c:v>12.749188999999999</c:v>
                </c:pt>
                <c:pt idx="2">
                  <c:v>16.166188388213001</c:v>
                </c:pt>
                <c:pt idx="3">
                  <c:v>16.976820072400002</c:v>
                </c:pt>
                <c:pt idx="4">
                  <c:v>17.010592674061002</c:v>
                </c:pt>
                <c:pt idx="5">
                  <c:v>16.967768148210002</c:v>
                </c:pt>
                <c:pt idx="6">
                  <c:v>16.882004353807002</c:v>
                </c:pt>
                <c:pt idx="7">
                  <c:v>16.704318906714001</c:v>
                </c:pt>
                <c:pt idx="8">
                  <c:v>15.885540490756</c:v>
                </c:pt>
                <c:pt idx="9">
                  <c:v>15.022305652755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Switch from Evolution to Sport</c:v>
                </c:pt>
                <c:pt idx="2">
                  <c:v>Gain due to increase in Own Regular Price</c:v>
                </c:pt>
                <c:pt idx="3">
                  <c:v>Gain due to Heavier Trade Activity</c:v>
                </c:pt>
                <c:pt idx="4">
                  <c:v>Loss due to Seasonal Impacts</c:v>
                </c:pt>
                <c:pt idx="5">
                  <c:v>Loss due to Paycheck Importance</c:v>
                </c:pt>
                <c:pt idx="6">
                  <c:v>Loss due to Decreased TV Presence</c:v>
                </c:pt>
                <c:pt idx="7">
                  <c:v>Loss due to increase in Competitors' Regular Price</c:v>
                </c:pt>
                <c:pt idx="8">
                  <c:v>Loss due to Other Factors</c:v>
                </c:pt>
                <c:pt idx="9">
                  <c:v>Loss due to Competitive New Launch and Other Executions</c:v>
                </c:pt>
                <c:pt idx="10">
                  <c:v>YTD 2018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_(* #,##0_);_(* \(#,##0\);_(* &quot;-&quot;??_);_(@_)">
                  <c:v>12.749188999999999</c:v>
                </c:pt>
                <c:pt idx="1">
                  <c:v>0</c:v>
                </c:pt>
                <c:pt idx="10" formatCode="_(* #,##0_);_(* \(#,##0\);_(* &quot;-&quot;??_);_(@_)">
                  <c:v>15.022316999999999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Switch from Evolution to Sport</c:v>
                </c:pt>
                <c:pt idx="2">
                  <c:v>Gain due to increase in Own Regular Price</c:v>
                </c:pt>
                <c:pt idx="3">
                  <c:v>Gain due to Heavier Trade Activity</c:v>
                </c:pt>
                <c:pt idx="4">
                  <c:v>Loss due to Seasonal Impacts</c:v>
                </c:pt>
                <c:pt idx="5">
                  <c:v>Loss due to Paycheck Importance</c:v>
                </c:pt>
                <c:pt idx="6">
                  <c:v>Loss due to Decreased TV Presence</c:v>
                </c:pt>
                <c:pt idx="7">
                  <c:v>Loss due to increase in Competitors' Regular Price</c:v>
                </c:pt>
                <c:pt idx="8">
                  <c:v>Loss due to Other Factors</c:v>
                </c:pt>
                <c:pt idx="9">
                  <c:v>Loss due to Competitive New Launch and Other Executions</c:v>
                </c:pt>
                <c:pt idx="10">
                  <c:v>YTD 2018</c:v>
                </c:pt>
              </c:strCache>
            </c:strRef>
          </c:cat>
          <c:val>
            <c:numRef>
              <c:f>Sheet1!$D$2:$D$12</c:f>
              <c:numCache>
                <c:formatCode>_(* #,##0_);_(* \(#,##0\);_(* "-"??_);_(@_)</c:formatCode>
                <c:ptCount val="11"/>
                <c:pt idx="0">
                  <c:v>0</c:v>
                </c:pt>
                <c:pt idx="1">
                  <c:v>3.4169993882130001</c:v>
                </c:pt>
                <c:pt idx="2">
                  <c:v>0.81063168418699993</c:v>
                </c:pt>
                <c:pt idx="3">
                  <c:v>4.8370423066E-2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Switch from Evolution to Sport</c:v>
                </c:pt>
                <c:pt idx="2">
                  <c:v>Gain due to increase in Own Regular Price</c:v>
                </c:pt>
                <c:pt idx="3">
                  <c:v>Gain due to Heavier Trade Activity</c:v>
                </c:pt>
                <c:pt idx="4">
                  <c:v>Loss due to Seasonal Impacts</c:v>
                </c:pt>
                <c:pt idx="5">
                  <c:v>Loss due to Paycheck Importance</c:v>
                </c:pt>
                <c:pt idx="6">
                  <c:v>Loss due to Decreased TV Presence</c:v>
                </c:pt>
                <c:pt idx="7">
                  <c:v>Loss due to increase in Competitors' Regular Price</c:v>
                </c:pt>
                <c:pt idx="8">
                  <c:v>Loss due to Other Factors</c:v>
                </c:pt>
                <c:pt idx="9">
                  <c:v>Loss due to Competitive New Launch and Other Executions</c:v>
                </c:pt>
                <c:pt idx="10">
                  <c:v>YTD 2018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4" formatCode="_(* #,##0_);_(* \(#,##0\);_(* &quot;-&quot;??_);_(@_)">
                  <c:v>1.4597821404999999E-2</c:v>
                </c:pt>
                <c:pt idx="5" formatCode="_(* #,##0_);_(* \(#,##0\);_(* &quot;-&quot;??_);_(@_)">
                  <c:v>4.2824525850999995E-2</c:v>
                </c:pt>
                <c:pt idx="6" formatCode="_(* #,##0_);_(* \(#,##0\);_(* &quot;-&quot;??_);_(@_)">
                  <c:v>8.5763794402999999E-2</c:v>
                </c:pt>
                <c:pt idx="7" formatCode="_(* #,##0_);_(* \(#,##0\);_(* &quot;-&quot;??_);_(@_)">
                  <c:v>0.17768544709299999</c:v>
                </c:pt>
                <c:pt idx="8" formatCode="_(* #,##0_);_(* \(#,##0\);_(* &quot;-&quot;??_);_(@_)">
                  <c:v>0.81877841595799994</c:v>
                </c:pt>
                <c:pt idx="9" formatCode="_(* #,##0_);_(* \(#,##0\);_(* &quot;-&quot;??_);_(@_)">
                  <c:v>0.86323483800099998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47693440"/>
        <c:axId val="347683456"/>
      </c:barChart>
      <c:valAx>
        <c:axId val="347683456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47693440"/>
        <c:crosses val="autoZero"/>
        <c:crossBetween val="between"/>
      </c:valAx>
      <c:catAx>
        <c:axId val="34769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ctr" anchorCtr="0"/>
          <a:lstStyle/>
          <a:p>
            <a:pPr>
              <a:defRPr sz="7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47683456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Bath Tissue ROI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7B-4DEC-A187-009461D591C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3-40AE-A6EF-6E10154965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YTD Jul '18</c:v>
                </c:pt>
                <c:pt idx="1">
                  <c:v>MAT Jul '16</c:v>
                </c:pt>
                <c:pt idx="2">
                  <c:v>MAT Nov '17</c:v>
                </c:pt>
                <c:pt idx="3">
                  <c:v>MAT Jun '17</c:v>
                </c:pt>
                <c:pt idx="4">
                  <c:v>MAT Sep '17 @ VCM</c:v>
                </c:pt>
                <c:pt idx="5">
                  <c:v>MAT Oct '16</c:v>
                </c:pt>
                <c:pt idx="6">
                  <c:v>MAT Sep '15</c:v>
                </c:pt>
              </c:strCache>
            </c:strRef>
          </c:cat>
          <c:val>
            <c:numRef>
              <c:f>Sheet1!$B$2:$B$8</c:f>
              <c:numCache>
                <c:formatCode>0.00</c:formatCode>
                <c:ptCount val="7"/>
                <c:pt idx="0">
                  <c:v>0.2</c:v>
                </c:pt>
                <c:pt idx="1">
                  <c:v>0.3</c:v>
                </c:pt>
                <c:pt idx="2">
                  <c:v>0.1</c:v>
                </c:pt>
                <c:pt idx="3">
                  <c:v>0.25</c:v>
                </c:pt>
                <c:pt idx="4">
                  <c:v>0.56999999999999995</c:v>
                </c:pt>
                <c:pt idx="5">
                  <c:v>0.96</c:v>
                </c:pt>
                <c:pt idx="6">
                  <c:v>1.02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7B-4DEC-A187-009461D59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05408256"/>
        <c:axId val="305414144"/>
      </c:barChart>
      <c:catAx>
        <c:axId val="30540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05414144"/>
        <c:crosses val="autoZero"/>
        <c:auto val="1"/>
        <c:lblAlgn val="ctr"/>
        <c:lblOffset val="100"/>
        <c:noMultiLvlLbl val="0"/>
      </c:catAx>
      <c:valAx>
        <c:axId val="305414144"/>
        <c:scaling>
          <c:orientation val="minMax"/>
          <c:min val="0"/>
        </c:scaling>
        <c:delete val="1"/>
        <c:axPos val="l"/>
        <c:numFmt formatCode="0.00" sourceLinked="1"/>
        <c:majorTickMark val="none"/>
        <c:minorTickMark val="none"/>
        <c:tickLblPos val="none"/>
        <c:crossAx val="30540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Other Factors</c:v>
                </c:pt>
                <c:pt idx="2">
                  <c:v>Loss due to Paycheck Importance</c:v>
                </c:pt>
                <c:pt idx="3">
                  <c:v>Loss due to UPCs</c:v>
                </c:pt>
                <c:pt idx="4">
                  <c:v>Loss due to Seasonal Impacts</c:v>
                </c:pt>
                <c:pt idx="5">
                  <c:v>Loss due to increase in Competitors' Regular Price</c:v>
                </c:pt>
                <c:pt idx="6">
                  <c:v>Loss due to Heavier Trade Activity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1">
                  <c:v>426.31224300000002</c:v>
                </c:pt>
                <c:pt idx="2">
                  <c:v>428.670602328276</c:v>
                </c:pt>
                <c:pt idx="3">
                  <c:v>428.670602328276</c:v>
                </c:pt>
                <c:pt idx="4">
                  <c:v>428.25494789135098</c:v>
                </c:pt>
                <c:pt idx="5">
                  <c:v>427.23094588366496</c:v>
                </c:pt>
                <c:pt idx="6">
                  <c:v>426.04665047261096</c:v>
                </c:pt>
                <c:pt idx="7">
                  <c:v>421.80612259148995</c:v>
                </c:pt>
                <c:pt idx="8">
                  <c:v>417.34305971952296</c:v>
                </c:pt>
                <c:pt idx="9">
                  <c:v>400.67680889168093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Other Factors</c:v>
                </c:pt>
                <c:pt idx="2">
                  <c:v>Loss due to Paycheck Importance</c:v>
                </c:pt>
                <c:pt idx="3">
                  <c:v>Loss due to UPCs</c:v>
                </c:pt>
                <c:pt idx="4">
                  <c:v>Loss due to Seasonal Impacts</c:v>
                </c:pt>
                <c:pt idx="5">
                  <c:v>Loss due to increase in Competitors' Regular Price</c:v>
                </c:pt>
                <c:pt idx="6">
                  <c:v>Loss due to Heavier Trade Activity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_(* #,##0_);_(* \(#,##0\);_(* &quot;-&quot;??_);_(@_)">
                  <c:v>426.31224300000002</c:v>
                </c:pt>
                <c:pt idx="1">
                  <c:v>0</c:v>
                </c:pt>
                <c:pt idx="10" formatCode="_(* #,##0_);_(* \(#,##0\);_(* &quot;-&quot;??_);_(@_)">
                  <c:v>400.22798399999999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Other Factors</c:v>
                </c:pt>
                <c:pt idx="2">
                  <c:v>Loss due to Paycheck Importance</c:v>
                </c:pt>
                <c:pt idx="3">
                  <c:v>Loss due to UPCs</c:v>
                </c:pt>
                <c:pt idx="4">
                  <c:v>Loss due to Seasonal Impacts</c:v>
                </c:pt>
                <c:pt idx="5">
                  <c:v>Loss due to increase in Competitors' Regular Price</c:v>
                </c:pt>
                <c:pt idx="6">
                  <c:v>Loss due to Heavier Trade Activity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Sheet1!$D$2:$D$12</c:f>
              <c:numCache>
                <c:formatCode>_(* #,##0_);_(* \(#,##0\);_(* "-"??_);_(@_)</c:formatCode>
                <c:ptCount val="11"/>
                <c:pt idx="0">
                  <c:v>0</c:v>
                </c:pt>
                <c:pt idx="1">
                  <c:v>2.3583593282759998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Other Factors</c:v>
                </c:pt>
                <c:pt idx="2">
                  <c:v>Loss due to Paycheck Importance</c:v>
                </c:pt>
                <c:pt idx="3">
                  <c:v>Loss due to UPCs</c:v>
                </c:pt>
                <c:pt idx="4">
                  <c:v>Loss due to Seasonal Impacts</c:v>
                </c:pt>
                <c:pt idx="5">
                  <c:v>Loss due to increase in Competitors' Regular Price</c:v>
                </c:pt>
                <c:pt idx="6">
                  <c:v>Loss due to Heavier Trade Activity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2" formatCode="_(* #,##0_);_(* \(#,##0\);_(* &quot;-&quot;??_);_(@_)">
                  <c:v>0.154325031966</c:v>
                </c:pt>
                <c:pt idx="3" formatCode="_(* #,##0_);_(* \(#,##0\);_(* &quot;-&quot;??_);_(@_)">
                  <c:v>0.29458175991300001</c:v>
                </c:pt>
                <c:pt idx="4" formatCode="_(* #,##0_);_(* \(#,##0\);_(* &quot;-&quot;??_);_(@_)">
                  <c:v>0.41565443692499998</c:v>
                </c:pt>
                <c:pt idx="5" formatCode="_(* #,##0_);_(* \(#,##0\);_(* &quot;-&quot;??_);_(@_)">
                  <c:v>1.0240020076860001</c:v>
                </c:pt>
                <c:pt idx="6" formatCode="_(* #,##0_);_(* \(#,##0\);_(* &quot;-&quot;??_);_(@_)">
                  <c:v>1.184295411054</c:v>
                </c:pt>
                <c:pt idx="7" formatCode="_(* #,##0_);_(* \(#,##0\);_(* &quot;-&quot;??_);_(@_)">
                  <c:v>4.2405278811210003</c:v>
                </c:pt>
                <c:pt idx="8" formatCode="_(* #,##0_);_(* \(#,##0\);_(* &quot;-&quot;??_);_(@_)">
                  <c:v>4.4630628719669998</c:v>
                </c:pt>
                <c:pt idx="9" formatCode="_(* #,##0_);_(* \(#,##0\);_(* &quot;-&quot;??_);_(@_)">
                  <c:v>16.666250827841999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47126400"/>
        <c:axId val="347124864"/>
      </c:barChart>
      <c:valAx>
        <c:axId val="347124864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47126400"/>
        <c:crosses val="autoZero"/>
        <c:crossBetween val="between"/>
      </c:valAx>
      <c:catAx>
        <c:axId val="34712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ctr" anchorCtr="0"/>
          <a:lstStyle/>
          <a:p>
            <a:pPr>
              <a:defRPr sz="7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47124864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 &amp; Sport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Seasonal and Category Growth</c:v>
                </c:pt>
                <c:pt idx="5">
                  <c:v>Loss due to Paycheck Importance</c:v>
                </c:pt>
                <c:pt idx="6">
                  <c:v>Loss due to Less Trade Effectiveness</c:v>
                </c:pt>
                <c:pt idx="7">
                  <c:v>Loss due to Competitive TPR and Media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1">
                  <c:v>85.757302999999993</c:v>
                </c:pt>
                <c:pt idx="2">
                  <c:v>90.708397979941395</c:v>
                </c:pt>
                <c:pt idx="3">
                  <c:v>95.540502129251209</c:v>
                </c:pt>
                <c:pt idx="4">
                  <c:v>96.379584169578351</c:v>
                </c:pt>
                <c:pt idx="5">
                  <c:v>97.025027077304514</c:v>
                </c:pt>
                <c:pt idx="6">
                  <c:v>96.782685514756821</c:v>
                </c:pt>
                <c:pt idx="7">
                  <c:v>96.172603773349664</c:v>
                </c:pt>
                <c:pt idx="8">
                  <c:v>95.229578736348344</c:v>
                </c:pt>
                <c:pt idx="9">
                  <c:v>91.777628609475698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 &amp; Sport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Seasonal and Category Growth</c:v>
                </c:pt>
                <c:pt idx="5">
                  <c:v>Loss due to Paycheck Importance</c:v>
                </c:pt>
                <c:pt idx="6">
                  <c:v>Loss due to Less Trade Effectiveness</c:v>
                </c:pt>
                <c:pt idx="7">
                  <c:v>Loss due to Competitive TPR and Media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_(* #,##0_);_(* \(#,##0\);_(* &quot;-&quot;??_);_(@_)">
                  <c:v>85.757302999999993</c:v>
                </c:pt>
                <c:pt idx="1">
                  <c:v>0</c:v>
                </c:pt>
                <c:pt idx="10" formatCode="_(* #,##0_);_(* \(#,##0\);_(* &quot;-&quot;??_);_(@_)">
                  <c:v>91.777629000000005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 &amp; Sport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Seasonal and Category Growth</c:v>
                </c:pt>
                <c:pt idx="5">
                  <c:v>Loss due to Paycheck Importance</c:v>
                </c:pt>
                <c:pt idx="6">
                  <c:v>Loss due to Less Trade Effectiveness</c:v>
                </c:pt>
                <c:pt idx="7">
                  <c:v>Loss due to Competitive TPR and Media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Sheet1!$D$2:$D$12</c:f>
              <c:numCache>
                <c:formatCode>_(* #,##0_);_(* \(#,##0\);_(* "-"??_);_(@_)</c:formatCode>
                <c:ptCount val="11"/>
                <c:pt idx="0">
                  <c:v>0</c:v>
                </c:pt>
                <c:pt idx="1">
                  <c:v>4.9510949799413995</c:v>
                </c:pt>
                <c:pt idx="2">
                  <c:v>4.8321041493098091</c:v>
                </c:pt>
                <c:pt idx="3">
                  <c:v>0.83908204032713996</c:v>
                </c:pt>
                <c:pt idx="4">
                  <c:v>0.64820858074791998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2017</c:v>
                </c:pt>
                <c:pt idx="1">
                  <c:v>Gain due to Distribution in C&amp;C &amp; Sport Launch</c:v>
                </c:pt>
                <c:pt idx="2">
                  <c:v>Gain due to Other Factors</c:v>
                </c:pt>
                <c:pt idx="3">
                  <c:v>Gain due to increase in Competitors' Regular Price</c:v>
                </c:pt>
                <c:pt idx="4">
                  <c:v>Gain due to Seasonal and Category Growth</c:v>
                </c:pt>
                <c:pt idx="5">
                  <c:v>Loss due to Paycheck Importance</c:v>
                </c:pt>
                <c:pt idx="6">
                  <c:v>Loss due to Less Trade Effectiveness</c:v>
                </c:pt>
                <c:pt idx="7">
                  <c:v>Loss due to Competitive TPR and Media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2018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5" formatCode="_(* #,##0_);_(* \(#,##0\);_(* &quot;-&quot;??_);_(@_)">
                  <c:v>2.7656730217499995E-3</c:v>
                </c:pt>
                <c:pt idx="6" formatCode="_(* #,##0_);_(* \(#,##0\);_(* &quot;-&quot;??_);_(@_)">
                  <c:v>0.24234156254769998</c:v>
                </c:pt>
                <c:pt idx="7" formatCode="_(* #,##0_);_(* \(#,##0\);_(* &quot;-&quot;??_);_(@_)">
                  <c:v>0.61008174140714999</c:v>
                </c:pt>
                <c:pt idx="8" formatCode="_(* #,##0_);_(* \(#,##0\);_(* &quot;-&quot;??_);_(@_)">
                  <c:v>0.9430250370013199</c:v>
                </c:pt>
                <c:pt idx="9" formatCode="_(* #,##0_);_(* \(#,##0\);_(* &quot;-&quot;??_);_(@_)">
                  <c:v>3.4519501268726493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47832704"/>
        <c:axId val="347802240"/>
      </c:barChart>
      <c:valAx>
        <c:axId val="347802240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47832704"/>
        <c:crosses val="autoZero"/>
        <c:crossBetween val="between"/>
      </c:valAx>
      <c:catAx>
        <c:axId val="34783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ctr" anchorCtr="0"/>
          <a:lstStyle/>
          <a:p>
            <a:pPr>
              <a:defRPr sz="7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47802240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000" dirty="0"/>
              <a:t>FY16</a:t>
            </a:r>
          </a:p>
        </c:rich>
      </c:tx>
      <c:layout>
        <c:manualLayout>
          <c:xMode val="edge"/>
          <c:yMode val="edge"/>
          <c:x val="0.44194910445401892"/>
          <c:y val="0.4745368547681540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6846310877806941"/>
          <c:y val="0.10863298337707784"/>
          <c:w val="0.78023556973261299"/>
          <c:h val="0.8420844269466316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88F-4B37-AFC5-7DCE36DA2F8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C88F-4B37-AFC5-7DCE36DA2F87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C88F-4B37-AFC5-7DCE36DA2F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MAINLINE PADS</c:v>
                </c:pt>
                <c:pt idx="1">
                  <c:v>OVERNIGHT PADS</c:v>
                </c:pt>
                <c:pt idx="2">
                  <c:v>PREMIUM PADS</c:v>
                </c:pt>
                <c:pt idx="3">
                  <c:v>LINERS</c:v>
                </c:pt>
                <c:pt idx="4">
                  <c:v>TAMPONS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0.52107490746517815</c:v>
                </c:pt>
                <c:pt idx="1">
                  <c:v>0.16186940622426926</c:v>
                </c:pt>
                <c:pt idx="2">
                  <c:v>1.0151140816378908E-2</c:v>
                </c:pt>
                <c:pt idx="3">
                  <c:v>0.25397144828667834</c:v>
                </c:pt>
                <c:pt idx="4">
                  <c:v>5.2933097207495131E-2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A-474B-A80A-DE44D04F3C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8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000" dirty="0"/>
              <a:t>FY17</a:t>
            </a:r>
          </a:p>
        </c:rich>
      </c:tx>
      <c:layout>
        <c:manualLayout>
          <c:xMode val="edge"/>
          <c:yMode val="edge"/>
          <c:x val="0.46101890583989502"/>
          <c:y val="0.3970030857557593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34217560695538057"/>
          <c:y val="7.873300476222117E-2"/>
          <c:w val="0.32141937335958004"/>
          <c:h val="0.72834151198779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62E-4DC7-908C-0600FB7D08F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D62E-4DC7-908C-0600FB7D08F3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D62E-4DC7-908C-0600FB7D08F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MAINLINE PADS</c:v>
                </c:pt>
                <c:pt idx="1">
                  <c:v>OVERNIGHT PADS</c:v>
                </c:pt>
                <c:pt idx="2">
                  <c:v>PREMIUM PADS</c:v>
                </c:pt>
                <c:pt idx="3">
                  <c:v>LINERS</c:v>
                </c:pt>
                <c:pt idx="4">
                  <c:v>TAMPONS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0.4895156737131493</c:v>
                </c:pt>
                <c:pt idx="1">
                  <c:v>0.16784293354324872</c:v>
                </c:pt>
                <c:pt idx="2">
                  <c:v>8.0044497645712157E-3</c:v>
                </c:pt>
                <c:pt idx="3">
                  <c:v>0.27798416641993401</c:v>
                </c:pt>
                <c:pt idx="4">
                  <c:v>5.6652776559096778E-2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A-474B-A80A-DE44D04F3C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8"/>
        <c:holeSize val="50"/>
      </c:doughnutChart>
    </c:plotArea>
    <c:legend>
      <c:legendPos val="b"/>
      <c:layout>
        <c:manualLayout>
          <c:xMode val="edge"/>
          <c:yMode val="edge"/>
          <c:x val="7.604166666666666E-2"/>
          <c:y val="0.88879058911868014"/>
          <c:w val="0.9"/>
          <c:h val="8.7605075303870975E-2"/>
        </c:manualLayout>
      </c:layout>
      <c:overlay val="0"/>
      <c:txPr>
        <a:bodyPr/>
        <a:lstStyle/>
        <a:p>
          <a:pPr rtl="0">
            <a:defRPr sz="80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000" dirty="0"/>
              <a:t>YTD18</a:t>
            </a:r>
          </a:p>
        </c:rich>
      </c:tx>
      <c:layout>
        <c:manualLayout>
          <c:xMode val="edge"/>
          <c:yMode val="edge"/>
          <c:x val="0.32596023958065989"/>
          <c:y val="0.5162035214348206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2.0916836445325982E-2"/>
          <c:y val="0.12034995625546807"/>
          <c:w val="0.84952910845872665"/>
          <c:h val="0.879650043744531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FA4-4CC7-8282-18A635759BA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1FA4-4CC7-8282-18A635759BA0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1FA4-4CC7-8282-18A635759B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MAINLINE PADS</c:v>
                </c:pt>
                <c:pt idx="1">
                  <c:v>OVERNIGHT PADS</c:v>
                </c:pt>
                <c:pt idx="2">
                  <c:v>PREMIUM PADS</c:v>
                </c:pt>
                <c:pt idx="3">
                  <c:v>LINERS</c:v>
                </c:pt>
                <c:pt idx="4">
                  <c:v>TAMPONS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0.48030840373545908</c:v>
                </c:pt>
                <c:pt idx="1">
                  <c:v>0.1768283227693685</c:v>
                </c:pt>
                <c:pt idx="2">
                  <c:v>1.0158416487177125E-2</c:v>
                </c:pt>
                <c:pt idx="3">
                  <c:v>0.27064283554682522</c:v>
                </c:pt>
                <c:pt idx="4">
                  <c:v>6.2062021461169972E-2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A-474B-A80A-DE44D04F3C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8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000" dirty="0"/>
              <a:t>YTD17</a:t>
            </a:r>
          </a:p>
        </c:rich>
      </c:tx>
      <c:layout>
        <c:manualLayout>
          <c:xMode val="edge"/>
          <c:yMode val="edge"/>
          <c:x val="0.35282333762546619"/>
          <c:y val="0.41898129921259841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7.1520545703581392E-2"/>
          <c:y val="2.2629593175853016E-2"/>
          <c:w val="0.76688136872442547"/>
          <c:h val="0.8789627077865266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3AF-436D-A770-27F03AFDB79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3AF-436D-A770-27F03AFDB797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A3AF-436D-A770-27F03AFDB7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MAINLINE PADS</c:v>
                </c:pt>
                <c:pt idx="1">
                  <c:v>OVERNIGHT PADS</c:v>
                </c:pt>
                <c:pt idx="2">
                  <c:v>PREMIUM PADS</c:v>
                </c:pt>
                <c:pt idx="3">
                  <c:v>LINERS</c:v>
                </c:pt>
                <c:pt idx="4">
                  <c:v>TAMPONS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0.48980633284341035</c:v>
                </c:pt>
                <c:pt idx="1">
                  <c:v>0.16383139041601072</c:v>
                </c:pt>
                <c:pt idx="2">
                  <c:v>8.41402506794473E-3</c:v>
                </c:pt>
                <c:pt idx="3">
                  <c:v>0.28135138750125127</c:v>
                </c:pt>
                <c:pt idx="4">
                  <c:v>5.6596864171382759E-2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A-474B-A80A-DE44D04F3C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8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000" dirty="0"/>
              <a:t>YTD18</a:t>
            </a:r>
          </a:p>
        </c:rich>
      </c:tx>
      <c:layout>
        <c:manualLayout>
          <c:xMode val="edge"/>
          <c:yMode val="edge"/>
          <c:x val="0.32596023958065989"/>
          <c:y val="0.5162035214348206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2.0916836445325982E-2"/>
          <c:y val="0.12034995625546807"/>
          <c:w val="0.84952910845872665"/>
          <c:h val="0.879650043744531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134-402E-AD95-2FEF986F33A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134-402E-AD95-2FEF986F33A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A134-402E-AD95-2FEF986F33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MAINLINE PADS</c:v>
                </c:pt>
                <c:pt idx="1">
                  <c:v>OVERNIGHT PADS</c:v>
                </c:pt>
                <c:pt idx="2">
                  <c:v>PREMIUM PADS</c:v>
                </c:pt>
                <c:pt idx="3">
                  <c:v>LINERS</c:v>
                </c:pt>
                <c:pt idx="4">
                  <c:v>TAMPONS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0.48030840373545908</c:v>
                </c:pt>
                <c:pt idx="1">
                  <c:v>0.1768283227693685</c:v>
                </c:pt>
                <c:pt idx="2">
                  <c:v>1.0158416487177125E-2</c:v>
                </c:pt>
                <c:pt idx="3">
                  <c:v>0.27064283554682522</c:v>
                </c:pt>
                <c:pt idx="4">
                  <c:v>6.2062021461169972E-2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A-474B-A80A-DE44D04F3C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8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666916046965997E-2"/>
          <c:y val="0.1031299030454198"/>
          <c:w val="0.92684826115485563"/>
          <c:h val="0.613617818449834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0.94315761981678758</c:v>
                </c:pt>
                <c:pt idx="1">
                  <c:v>0.95478724935997006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9301116398723471E-3"/>
                  <c:y val="5.78402803659574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847-435A-87D6-31676B996854}"/>
                </c:ext>
              </c:extLst>
            </c:dLbl>
            <c:dLbl>
              <c:idx val="1"/>
              <c:layout>
                <c:manualLayout>
                  <c:x val="0"/>
                  <c:y val="5.78402803659574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47-435A-87D6-31676B996854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4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3.7434288230952739E-2</c:v>
                </c:pt>
                <c:pt idx="1">
                  <c:v>3.9230837974923681E-2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220742815784836E-3"/>
                  <c:y val="-5.784028036595742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FF930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47-435A-87D6-31676B996854}"/>
                </c:ext>
              </c:extLst>
            </c:dLbl>
            <c:dLbl>
              <c:idx val="1"/>
              <c:layout>
                <c:manualLayout>
                  <c:x val="2.9766257532972576E-3"/>
                  <c:y val="-5.784028036595742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FF930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47-435A-87D6-31676B99685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1.9408091952259534E-2</c:v>
                </c:pt>
                <c:pt idx="1">
                  <c:v>5.9819126651064385E-3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9075328"/>
        <c:axId val="349076864"/>
      </c:barChart>
      <c:catAx>
        <c:axId val="34907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9076864"/>
        <c:crosses val="autoZero"/>
        <c:auto val="1"/>
        <c:lblAlgn val="ctr"/>
        <c:lblOffset val="100"/>
        <c:noMultiLvlLbl val="0"/>
      </c:catAx>
      <c:valAx>
        <c:axId val="34907686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907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666916046965997E-2"/>
          <c:y val="0.1031299030454198"/>
          <c:w val="0.92684826115485563"/>
          <c:h val="0.613617818449834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Sheet1!$B$2:$D$2</c:f>
              <c:numCache>
                <c:formatCode>0.0%</c:formatCode>
                <c:ptCount val="3"/>
                <c:pt idx="0">
                  <c:v>0.95575276975635615</c:v>
                </c:pt>
                <c:pt idx="1">
                  <c:v>0.94219636434765286</c:v>
                </c:pt>
                <c:pt idx="2">
                  <c:v>0.95478724935997006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9763913733166828E-3"/>
                  <c:y val="5.78402803659574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E61-4834-9EA9-19D7E8EFE006}"/>
                </c:ext>
              </c:extLst>
            </c:dLbl>
            <c:dLbl>
              <c:idx val="1"/>
              <c:layout>
                <c:manualLayout>
                  <c:x val="0"/>
                  <c:y val="5.78402803659574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61-4834-9EA9-19D7E8EFE006}"/>
                </c:ext>
              </c:extLst>
            </c:dLbl>
            <c:dLbl>
              <c:idx val="2"/>
              <c:layout>
                <c:manualLayout>
                  <c:x val="5.9532515065945152E-3"/>
                  <c:y val="6.266030372978721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E61-4834-9EA9-19D7E8EFE0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4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Sheet1!$B$3:$D$3</c:f>
              <c:numCache>
                <c:formatCode>0.0%</c:formatCode>
                <c:ptCount val="3"/>
                <c:pt idx="0">
                  <c:v>3.0605984042546684E-2</c:v>
                </c:pt>
                <c:pt idx="1">
                  <c:v>3.9657108395088125E-2</c:v>
                </c:pt>
                <c:pt idx="2">
                  <c:v>3.9230837974923681E-2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220742815784836E-3"/>
                  <c:y val="-5.784028036595742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FF930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61-4834-9EA9-19D7E8EFE006}"/>
                </c:ext>
              </c:extLst>
            </c:dLbl>
            <c:dLbl>
              <c:idx val="1"/>
              <c:layout>
                <c:manualLayout>
                  <c:x val="2.9766257532972576E-3"/>
                  <c:y val="-5.784028036595742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FF930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E61-4834-9EA9-19D7E8EFE006}"/>
                </c:ext>
              </c:extLst>
            </c:dLbl>
            <c:dLbl>
              <c:idx val="2"/>
              <c:layout>
                <c:manualLayout>
                  <c:x val="5.9532515065945152E-3"/>
                  <c:y val="-5.3020257002127646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srgbClr val="FF930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E61-4834-9EA9-19D7E8EFE00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Sheet1!$B$4:$D$4</c:f>
              <c:numCache>
                <c:formatCode>0.0%</c:formatCode>
                <c:ptCount val="3"/>
                <c:pt idx="0">
                  <c:v>1.3641246201096996E-2</c:v>
                </c:pt>
                <c:pt idx="1">
                  <c:v>1.8146527257258946E-2</c:v>
                </c:pt>
                <c:pt idx="2">
                  <c:v>5.9819126651064385E-3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8823552"/>
        <c:axId val="348825088"/>
      </c:barChart>
      <c:catAx>
        <c:axId val="34882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8825088"/>
        <c:crosses val="autoZero"/>
        <c:auto val="1"/>
        <c:lblAlgn val="ctr"/>
        <c:lblOffset val="100"/>
        <c:noMultiLvlLbl val="0"/>
      </c:catAx>
      <c:valAx>
        <c:axId val="348825088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882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59678477690289E-2"/>
          <c:y val="6.4569716134781519E-2"/>
          <c:w val="0.92684826115485563"/>
          <c:h val="0.5798776549030264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 algn="ctr" rtl="0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0.94636917160663236</c:v>
                </c:pt>
                <c:pt idx="1">
                  <c:v>0.95793288237625196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46007009148935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FCB-4EEA-B2F8-9C0043BC3FA4}"/>
                </c:ext>
              </c:extLst>
            </c:dLbl>
            <c:dLbl>
              <c:idx val="1"/>
              <c:layout>
                <c:manualLayout>
                  <c:x val="6.0501168815887321E-3"/>
                  <c:y val="2.410011681914892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CB-4EEA-B2F8-9C0043BC3F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3.1365327025086702E-2</c:v>
                </c:pt>
                <c:pt idx="1">
                  <c:v>3.6144217656166149E-2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330863862045618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CB-4EEA-B2F8-9C0043BC3FA4}"/>
                </c:ext>
              </c:extLst>
            </c:dLbl>
            <c:dLbl>
              <c:idx val="1"/>
              <c:layout>
                <c:manualLayout>
                  <c:x val="6.0501168815887321E-3"/>
                  <c:y val="-2.857021407735264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CB-4EEA-B2F8-9C0043BC3F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 rtl="0">
                  <a:defRPr lang="pt-BR" sz="1100" b="1" i="0" u="none" strike="noStrike" kern="1200" baseline="0">
                    <a:solidFill>
                      <a:srgbClr val="FF9305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2.2265501368280826E-2</c:v>
                </c:pt>
                <c:pt idx="1">
                  <c:v>5.922899967581774E-3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8923008"/>
        <c:axId val="348924544"/>
      </c:barChart>
      <c:catAx>
        <c:axId val="34892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8924544"/>
        <c:crosses val="autoZero"/>
        <c:auto val="1"/>
        <c:lblAlgn val="ctr"/>
        <c:lblOffset val="100"/>
        <c:noMultiLvlLbl val="0"/>
      </c:catAx>
      <c:valAx>
        <c:axId val="34892454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892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8507017008647697E-3"/>
          <c:w val="1"/>
          <c:h val="0.582664910681989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D1-4B59-87A3-C2330F20122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1D1-4B59-87A3-C2330F20122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1D1-4B59-87A3-C2330F2012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tx1"/>
                    </a:solidFill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Carnaval/São João</c:v>
                </c:pt>
                <c:pt idx="1">
                  <c:v>Marias</c:v>
                </c:pt>
                <c:pt idx="2">
                  <c:v>Let's Move On</c:v>
                </c:pt>
                <c:pt idx="3">
                  <c:v>Sport</c:v>
                </c:pt>
                <c:pt idx="4">
                  <c:v>She Can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0.47138056323380184</c:v>
                </c:pt>
                <c:pt idx="1">
                  <c:v>0.67950980369293168</c:v>
                </c:pt>
                <c:pt idx="2">
                  <c:v>0.36490639887399662</c:v>
                </c:pt>
                <c:pt idx="3">
                  <c:v>0.11</c:v>
                </c:pt>
                <c:pt idx="4">
                  <c:v>0.14072543113952754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D1-4B59-87A3-C2330F2012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308745344"/>
        <c:axId val="308748288"/>
      </c:barChart>
      <c:catAx>
        <c:axId val="308745344"/>
        <c:scaling>
          <c:orientation val="minMax"/>
        </c:scaling>
        <c:delete val="0"/>
        <c:axPos val="b"/>
        <c:numFmt formatCode="@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 rot="0" vert="horz"/>
          <a:lstStyle/>
          <a:p>
            <a:pPr>
              <a:defRPr sz="800" b="1" cap="all" baseline="0">
                <a:solidFill>
                  <a:schemeClr val="tx1"/>
                </a:solidFill>
                <a:latin typeface="+mn-lt"/>
              </a:defRPr>
            </a:pPr>
            <a:endParaRPr lang="es-AR"/>
          </a:p>
        </c:txPr>
        <c:crossAx val="308748288"/>
        <c:crosses val="autoZero"/>
        <c:auto val="1"/>
        <c:lblAlgn val="ctr"/>
        <c:lblOffset val="100"/>
        <c:noMultiLvlLbl val="0"/>
      </c:catAx>
      <c:valAx>
        <c:axId val="308748288"/>
        <c:scaling>
          <c:orientation val="minMax"/>
          <c:max val="1.3"/>
          <c:min val="0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308745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59678477690289E-2"/>
          <c:y val="6.4569716134781519E-2"/>
          <c:w val="0.92684826115485563"/>
          <c:h val="0.5798776549030264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 algn="ctr" rtl="0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0.96783589113740109</c:v>
                </c:pt>
                <c:pt idx="1">
                  <c:v>0.98111087103652583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100233763177464E-2"/>
                  <c:y val="2.410011681914892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AA2-47FB-B42B-71915BF2B70A}"/>
                </c:ext>
              </c:extLst>
            </c:dLbl>
            <c:dLbl>
              <c:idx val="1"/>
              <c:layout>
                <c:manualLayout>
                  <c:x val="0"/>
                  <c:y val="2.892014018297871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A2-47FB-B42B-71915BF2B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1.4889465267446294E-2</c:v>
                </c:pt>
                <c:pt idx="1">
                  <c:v>1.301371192868102E-2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100233763177464E-2"/>
                  <c:y val="-3.374016354680849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AA2-47FB-B42B-71915BF2B70A}"/>
                </c:ext>
              </c:extLst>
            </c:dLbl>
            <c:dLbl>
              <c:idx val="1"/>
              <c:layout>
                <c:manualLayout>
                  <c:x val="0"/>
                  <c:y val="-2.855655101899848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A2-47FB-B42B-71915BF2B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9305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1.72746435951526E-2</c:v>
                </c:pt>
                <c:pt idx="1">
                  <c:v>5.8754170347930521E-3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9167616"/>
        <c:axId val="349169152"/>
      </c:barChart>
      <c:catAx>
        <c:axId val="34916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9169152"/>
        <c:crosses val="autoZero"/>
        <c:auto val="1"/>
        <c:lblAlgn val="ctr"/>
        <c:lblOffset val="100"/>
        <c:noMultiLvlLbl val="0"/>
      </c:catAx>
      <c:valAx>
        <c:axId val="349169152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9167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59678477690289E-2"/>
          <c:y val="6.4569716134781519E-2"/>
          <c:w val="0.92684826115485563"/>
          <c:h val="0.5798776549030264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 algn="ctr" rtl="0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0.9742536457863975</c:v>
                </c:pt>
                <c:pt idx="1">
                  <c:v>0.94265979711143344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0501168815887321E-3"/>
                  <c:y val="2.892014018297871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FEB-4E8B-86AC-38A298A534BE}"/>
                </c:ext>
              </c:extLst>
            </c:dLbl>
            <c:dLbl>
              <c:idx val="1"/>
              <c:layout>
                <c:manualLayout>
                  <c:x val="0"/>
                  <c:y val="2.410011681914892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EB-4E8B-86AC-38A298A534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1.1309898686071325E-2</c:v>
                </c:pt>
                <c:pt idx="1">
                  <c:v>5.0797088061090567E-2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100233763177464E-2"/>
                  <c:y val="-3.10386732866714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EB-4E8B-86AC-38A298A534BE}"/>
                </c:ext>
              </c:extLst>
            </c:dLbl>
            <c:dLbl>
              <c:idx val="1"/>
              <c:layout>
                <c:manualLayout>
                  <c:x val="0"/>
                  <c:y val="-2.410011681914892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FEB-4E8B-86AC-38A298A534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9305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1.4436455527531096E-2</c:v>
                </c:pt>
                <c:pt idx="1">
                  <c:v>6.5431148274758631E-3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9481216"/>
        <c:axId val="349499392"/>
      </c:barChart>
      <c:catAx>
        <c:axId val="34948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9499392"/>
        <c:crosses val="autoZero"/>
        <c:auto val="1"/>
        <c:lblAlgn val="ctr"/>
        <c:lblOffset val="100"/>
        <c:noMultiLvlLbl val="0"/>
      </c:catAx>
      <c:valAx>
        <c:axId val="349499392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948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59678477690289E-2"/>
          <c:y val="8.384980959010066E-2"/>
          <c:w val="0.92684826115485563"/>
          <c:h val="0.5605975614477073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0.9172336848032776</c:v>
                </c:pt>
                <c:pt idx="1">
                  <c:v>0.92595028384105493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100233763177464E-2"/>
                  <c:y val="1.446007009148935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A3B-4CE0-8B4C-B58D3BCCF188}"/>
                </c:ext>
              </c:extLst>
            </c:dLbl>
            <c:dLbl>
              <c:idx val="1"/>
              <c:layout>
                <c:manualLayout>
                  <c:x val="0"/>
                  <c:y val="2.410011681914893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3B-4CE0-8B4C-B58D3BCCF1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6.6689979689407736E-2</c:v>
                </c:pt>
                <c:pt idx="1">
                  <c:v>6.807706036036705E-2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100233763177464E-2"/>
                  <c:y val="-3.856018691063828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3B-4CE0-8B4C-B58D3BCCF188}"/>
                </c:ext>
              </c:extLst>
            </c:dLbl>
            <c:dLbl>
              <c:idx val="1"/>
              <c:layout>
                <c:manualLayout>
                  <c:x val="0"/>
                  <c:y val="-3.374016354680850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3B-4CE0-8B4C-B58D3BCCF1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9305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1.6076335507315121E-2</c:v>
                </c:pt>
                <c:pt idx="1">
                  <c:v>5.9726557985785526E-3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8225920"/>
        <c:axId val="348227456"/>
      </c:barChart>
      <c:catAx>
        <c:axId val="34822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8227456"/>
        <c:crosses val="autoZero"/>
        <c:auto val="1"/>
        <c:lblAlgn val="ctr"/>
        <c:lblOffset val="100"/>
        <c:noMultiLvlLbl val="0"/>
      </c:catAx>
      <c:valAx>
        <c:axId val="348227456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822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59678477690289E-2"/>
          <c:y val="8.384980959010066E-2"/>
          <c:w val="0.92684826115485563"/>
          <c:h val="0.5605975614477073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spAutoFit/>
                </a:bodyPr>
                <a:lstStyle/>
                <a:p>
                  <a:pPr algn="ctr">
                    <a:defRPr lang="pt-BR" sz="1100" b="1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6EB-47BD-8709-51A12E8D57A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spAutoFit/>
                </a:bodyPr>
                <a:lstStyle/>
                <a:p>
                  <a:pPr algn="ctr">
                    <a:defRPr lang="pt-BR" sz="1100" b="1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6EB-47BD-8709-51A12E8D57A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ctr" anchorCtr="1">
                <a:spAutoFit/>
              </a:bodyPr>
              <a:lstStyle/>
              <a:p>
                <a:pPr algn="ctr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0.96817629277353923</c:v>
                </c:pt>
                <c:pt idx="1">
                  <c:v>0.98317945997315326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3-4206-9274-C7F48C5EB5E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Discounts and Promotions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856018691063828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EF-45B0-8F22-1499A93AA682}"/>
                </c:ext>
              </c:extLst>
            </c:dLbl>
            <c:dLbl>
              <c:idx val="1"/>
              <c:layout>
                <c:manualLayout>
                  <c:x val="6.0501168815887321E-3"/>
                  <c:y val="4.338021027446806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EF-45B0-8F22-1499A93AA6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1.366702108435087E-2</c:v>
                </c:pt>
                <c:pt idx="1">
                  <c:v>1.012997952027701E-2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F-4C2E-BF96-346956755FA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rgbClr val="EF7D31"/>
            </a:solidFill>
            <a:ln w="1905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8560186910638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2EF-45B0-8F22-1499A93AA682}"/>
                </c:ext>
              </c:extLst>
            </c:dLbl>
            <c:dLbl>
              <c:idx val="1"/>
              <c:layout>
                <c:manualLayout>
                  <c:x val="1.2100233763177464E-2"/>
                  <c:y val="-3.374016354680850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EF-45B0-8F22-1499A93AA6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pt-BR" sz="1100" b="1" i="0" u="none" strike="noStrike" kern="1200" baseline="0">
                    <a:solidFill>
                      <a:srgbClr val="FF9305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YTD17</c:v>
                </c:pt>
                <c:pt idx="1">
                  <c:v>YTD18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1.8156686142109989E-2</c:v>
                </c:pt>
                <c:pt idx="1">
                  <c:v>6.6905605065698138E-3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2-449E-B897-296731C56A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348319744"/>
        <c:axId val="348321280"/>
      </c:barChart>
      <c:catAx>
        <c:axId val="34831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48321280"/>
        <c:crosses val="autoZero"/>
        <c:auto val="1"/>
        <c:lblAlgn val="ctr"/>
        <c:lblOffset val="100"/>
        <c:noMultiLvlLbl val="0"/>
      </c:catAx>
      <c:valAx>
        <c:axId val="348321280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34831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48715805490141"/>
          <c:y val="0.27054300995394442"/>
          <c:w val="0.3112633230644487"/>
          <c:h val="0.461957361461892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fb ig</c:v>
                </c:pt>
                <c:pt idx="4">
                  <c:v>yt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0.87561523362896798</c:v>
                </c:pt>
                <c:pt idx="1">
                  <c:v>0</c:v>
                </c:pt>
                <c:pt idx="2">
                  <c:v>0</c:v>
                </c:pt>
                <c:pt idx="3">
                  <c:v>0.12438476637103195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1F-4E92-93CE-A73A41366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234219661820004E-2"/>
          <c:w val="1"/>
          <c:h val="0.917531966888810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FB/IG</c:v>
                </c:pt>
                <c:pt idx="4">
                  <c:v>YouTube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0.46337159120842125</c:v>
                </c:pt>
                <c:pt idx="1">
                  <c:v>0.3733781701246307</c:v>
                </c:pt>
                <c:pt idx="2">
                  <c:v>8.2748757981549348E-2</c:v>
                </c:pt>
                <c:pt idx="3">
                  <c:v>4.3905221143001084E-2</c:v>
                </c:pt>
                <c:pt idx="4">
                  <c:v>3.6596259542397439E-2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6-41DE-987C-2A1FDE02A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234219661820004E-2"/>
          <c:w val="1"/>
          <c:h val="0.917531966888810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fb ig</c:v>
                </c:pt>
                <c:pt idx="4">
                  <c:v>yt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0.21400985000555284</c:v>
                </c:pt>
                <c:pt idx="3">
                  <c:v>0.65544973530347383</c:v>
                </c:pt>
                <c:pt idx="4">
                  <c:v>0.13054041469097333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6-41DE-987C-2A1FDE02A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48725558711855"/>
          <c:y val="0.19515592170102986"/>
          <c:w val="0.3801845499281542"/>
          <c:h val="0.5186994157358092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fb ig</c:v>
                </c:pt>
                <c:pt idx="4">
                  <c:v>yt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0.74095226078999832</c:v>
                </c:pt>
                <c:pt idx="2">
                  <c:v>0</c:v>
                </c:pt>
                <c:pt idx="3">
                  <c:v>0</c:v>
                </c:pt>
                <c:pt idx="4">
                  <c:v>0.25904773921000179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1F-4E92-93CE-A73A41366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33310774702915E-2"/>
          <c:y val="1.1873320088816175E-2"/>
          <c:w val="0.96233337845059419"/>
          <c:h val="0.988126679911183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>
              <a:solidFill>
                <a:srgbClr val="3EAD17"/>
              </a:solidFill>
            </a:ln>
          </c:spPr>
          <c:marker>
            <c:spPr>
              <a:solidFill>
                <a:srgbClr val="3EAD17"/>
              </a:solidFill>
            </c:spPr>
          </c:marke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Sheet1!$B$2:$B$30</c:f>
              <c:numCache>
                <c:formatCode>"$"#,##0</c:formatCode>
                <c:ptCount val="29"/>
                <c:pt idx="0">
                  <c:v>729.98844539999993</c:v>
                </c:pt>
                <c:pt idx="1">
                  <c:v>703.98237600000004</c:v>
                </c:pt>
                <c:pt idx="2">
                  <c:v>690.41602130000001</c:v>
                </c:pt>
                <c:pt idx="3">
                  <c:v>694.77248320000001</c:v>
                </c:pt>
                <c:pt idx="4">
                  <c:v>686.72658149999995</c:v>
                </c:pt>
                <c:pt idx="5">
                  <c:v>701.43996880000009</c:v>
                </c:pt>
                <c:pt idx="6">
                  <c:v>715.48968850000006</c:v>
                </c:pt>
                <c:pt idx="7">
                  <c:v>714.16744970000002</c:v>
                </c:pt>
                <c:pt idx="8">
                  <c:v>696.54779159999998</c:v>
                </c:pt>
                <c:pt idx="9">
                  <c:v>701.28880360000005</c:v>
                </c:pt>
                <c:pt idx="10">
                  <c:v>689.99411650000002</c:v>
                </c:pt>
                <c:pt idx="11">
                  <c:v>592.79736360000004</c:v>
                </c:pt>
                <c:pt idx="12">
                  <c:v>688.79216150000002</c:v>
                </c:pt>
                <c:pt idx="13">
                  <c:v>552.10247409999999</c:v>
                </c:pt>
                <c:pt idx="14">
                  <c:v>631.81509640000002</c:v>
                </c:pt>
                <c:pt idx="15">
                  <c:v>552.10247409999999</c:v>
                </c:pt>
                <c:pt idx="16">
                  <c:v>647.74185569999997</c:v>
                </c:pt>
                <c:pt idx="17">
                  <c:v>592.79736360000004</c:v>
                </c:pt>
                <c:pt idx="18">
                  <c:v>653.33915500000001</c:v>
                </c:pt>
                <c:pt idx="19">
                  <c:v>625.61302799999999</c:v>
                </c:pt>
                <c:pt idx="20">
                  <c:v>663.6599774</c:v>
                </c:pt>
                <c:pt idx="21">
                  <c:v>642.28766210000003</c:v>
                </c:pt>
                <c:pt idx="22">
                  <c:v>662.89462489999994</c:v>
                </c:pt>
                <c:pt idx="23">
                  <c:v>622.8994897</c:v>
                </c:pt>
                <c:pt idx="24">
                  <c:v>629.27091199999995</c:v>
                </c:pt>
                <c:pt idx="25">
                  <c:v>609.51987699999995</c:v>
                </c:pt>
                <c:pt idx="26">
                  <c:v>641.31173060000003</c:v>
                </c:pt>
                <c:pt idx="27">
                  <c:v>612.30427499999996</c:v>
                </c:pt>
                <c:pt idx="28">
                  <c:v>579.30932519999999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7C-4009-9886-D03B90B11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6871424"/>
        <c:axId val="296873344"/>
      </c:lineChart>
      <c:catAx>
        <c:axId val="296871424"/>
        <c:scaling>
          <c:orientation val="minMax"/>
        </c:scaling>
        <c:delete val="1"/>
        <c:axPos val="b"/>
        <c:numFmt formatCode="General" sourceLinked="1"/>
        <c:majorTickMark val="none"/>
        <c:minorTickMark val="out"/>
        <c:tickLblPos val="nextTo"/>
        <c:crossAx val="296873344"/>
        <c:crosses val="autoZero"/>
        <c:auto val="1"/>
        <c:lblAlgn val="ctr"/>
        <c:lblOffset val="100"/>
        <c:noMultiLvlLbl val="0"/>
      </c:catAx>
      <c:valAx>
        <c:axId val="296873344"/>
        <c:scaling>
          <c:orientation val="minMax"/>
          <c:max val="800"/>
          <c:min val="500"/>
        </c:scaling>
        <c:delete val="0"/>
        <c:axPos val="l"/>
        <c:minorGridlines>
          <c:spPr>
            <a:ln w="19050">
              <a:solidFill>
                <a:srgbClr val="DDDDDD">
                  <a:alpha val="71000"/>
                </a:srgbClr>
              </a:solidFill>
              <a:prstDash val="dash"/>
            </a:ln>
          </c:spPr>
        </c:minorGridlines>
        <c:numFmt formatCode="&quot;$&quot;#,##0" sourceLinked="1"/>
        <c:majorTickMark val="out"/>
        <c:minorTickMark val="none"/>
        <c:tickLblPos val="none"/>
        <c:spPr>
          <a:ln w="6350">
            <a:solidFill>
              <a:srgbClr val="DDDDDD"/>
            </a:solidFill>
            <a:prstDash val="sysDot"/>
          </a:ln>
        </c:spPr>
        <c:crossAx val="296871424"/>
        <c:crosses val="autoZero"/>
        <c:crossBetween val="between"/>
        <c:majorUnit val="500"/>
        <c:minorUnit val="75"/>
      </c:valAx>
      <c:spPr>
        <a:ln>
          <a:solidFill>
            <a:srgbClr val="DDDDDD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234219661820004E-2"/>
          <c:w val="1"/>
          <c:h val="0.917531966888810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fb ig</c:v>
                </c:pt>
                <c:pt idx="4">
                  <c:v>yt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0.38930712978386905</c:v>
                </c:pt>
                <c:pt idx="2">
                  <c:v>0.32127684900828651</c:v>
                </c:pt>
                <c:pt idx="3">
                  <c:v>0.16804187019140032</c:v>
                </c:pt>
                <c:pt idx="4">
                  <c:v>0.12137415101644401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5-43FA-9DEA-FA4E7672C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36266211647964625"/>
          <c:w val="0.98671259396732058"/>
          <c:h val="0.367859002043728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1F15-407A-9927-715B8F878DC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11-1F15-407A-9927-715B8F878DC2}"/>
              </c:ext>
            </c:extLst>
          </c:dPt>
          <c:dLbls>
            <c:dLbl>
              <c:idx val="0"/>
              <c:layout>
                <c:manualLayout>
                  <c:x val="-1.5967128334599598E-3"/>
                  <c:y val="-0.177673274403754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3.7969076827158102E-5"/>
                  <c:y val="-0.159011579423887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1.5207746798056435E-3"/>
                  <c:y val="-0.248344839293798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-7.9076260136454832E-3"/>
                  <c:y val="-0.226696707250244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dLbl>
              <c:idx val="5"/>
              <c:layout>
                <c:manualLayout>
                  <c:x val="-3.2693638205742357E-3"/>
                  <c:y val="-0.150302440971146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6C-45B1-BCE1-122A7BFEE4EB}"/>
                </c:ext>
              </c:extLst>
            </c:dLbl>
            <c:dLbl>
              <c:idx val="6"/>
              <c:layout>
                <c:manualLayout>
                  <c:x val="-1.6346819102871178E-3"/>
                  <c:y val="-0.201065169998332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86C-45B1-BCE1-122A7BFEE4EB}"/>
                </c:ext>
              </c:extLst>
            </c:dLbl>
            <c:dLbl>
              <c:idx val="7"/>
              <c:layout>
                <c:manualLayout>
                  <c:x val="1.6346523647885068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F15-407A-9927-715B8F878DC2}"/>
                </c:ext>
              </c:extLst>
            </c:dLbl>
            <c:dLbl>
              <c:idx val="8"/>
              <c:layout>
                <c:manualLayout>
                  <c:x val="0"/>
                  <c:y val="-0.17344374606357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15-407A-9927-715B8F878D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Sheet1!$B$1:$F$1</c:f>
              <c:strCache>
                <c:ptCount val="5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  <c:pt idx="3">
                  <c:v>Overnight</c:v>
                </c:pt>
                <c:pt idx="4">
                  <c:v>Tampons</c:v>
                </c:pt>
              </c:strCache>
            </c:strRef>
          </c:cat>
          <c:val>
            <c:numRef>
              <c:f>Sheet1!$B$2:$F$2</c:f>
              <c:numCache>
                <c:formatCode>_(* #,##0.00_);_(* \(#,##0.00\);_(* "-"??_);_(@_)</c:formatCode>
                <c:ptCount val="5"/>
                <c:pt idx="0">
                  <c:v>0.35845297573036561</c:v>
                </c:pt>
                <c:pt idx="1">
                  <c:v>0.33615111254562591</c:v>
                </c:pt>
                <c:pt idx="2">
                  <c:v>0.22431823962287067</c:v>
                </c:pt>
                <c:pt idx="3">
                  <c:v>0.52799589662095736</c:v>
                </c:pt>
                <c:pt idx="4">
                  <c:v>0.58060488855114167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11057024"/>
        <c:axId val="311058816"/>
      </c:barChart>
      <c:catAx>
        <c:axId val="3110570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11058816"/>
        <c:crosses val="autoZero"/>
        <c:auto val="1"/>
        <c:lblAlgn val="ctr"/>
        <c:lblOffset val="100"/>
        <c:noMultiLvlLbl val="0"/>
      </c:catAx>
      <c:valAx>
        <c:axId val="311058816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one"/>
        <c:crossAx val="311057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7083895679893055"/>
          <c:w val="0.98671259396732058"/>
          <c:h val="0.520897601511587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rgbClr val="F69493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E35-416A-95D7-7C0E7F00FE8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E35-416A-95D7-7C0E7F00FE86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E35-416A-95D7-7C0E7F00FE86}"/>
              </c:ext>
            </c:extLst>
          </c:dPt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35-416A-95D7-7C0E7F00FE8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35-416A-95D7-7C0E7F00FE8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35-416A-95D7-7C0E7F00FE86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35-416A-95D7-7C0E7F00FE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  <c:pt idx="3">
                  <c:v>Overnight</c:v>
                </c:pt>
                <c:pt idx="4">
                  <c:v>Tampons</c:v>
                </c:pt>
              </c:strCache>
            </c:strRef>
          </c:cat>
          <c:val>
            <c:numRef>
              <c:f>Sheet1!$B$2:$F$2</c:f>
              <c:numCache>
                <c:formatCode>0.0%</c:formatCode>
                <c:ptCount val="5"/>
                <c:pt idx="0">
                  <c:v>1.5719357541200706E-2</c:v>
                </c:pt>
                <c:pt idx="1">
                  <c:v>1.2407107834725125E-2</c:v>
                </c:pt>
                <c:pt idx="2">
                  <c:v>9.2595414924658715E-3</c:v>
                </c:pt>
                <c:pt idx="3">
                  <c:v>1.3234197725240954E-2</c:v>
                </c:pt>
                <c:pt idx="4">
                  <c:v>1.5397008087831144E-2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CE0469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69493"/>
              </a:solidFill>
            </c:spPr>
            <c:extLst>
              <c:ext xmlns:c16="http://schemas.microsoft.com/office/drawing/2014/chart" uri="{C3380CC4-5D6E-409C-BE32-E72D297353CC}">
                <c16:uniqueId val="{0000000F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3.9231656754924162E-2"/>
                  <c:y val="-2.0405146595714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35-416A-95D7-7C0E7F00FE86}"/>
                </c:ext>
              </c:extLst>
            </c:dLbl>
            <c:dLbl>
              <c:idx val="1"/>
              <c:layout>
                <c:manualLayout>
                  <c:x val="-1.6346523647885068E-3"/>
                  <c:y val="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3"/>
              <c:layout>
                <c:manualLayout>
                  <c:x val="-1.634652364788506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7A-45A2-8EB4-C7A6300CBCD3}"/>
                </c:ext>
              </c:extLst>
            </c:dLbl>
            <c:dLbl>
              <c:idx val="4"/>
              <c:layout>
                <c:manualLayout>
                  <c:x val="6.538609459154147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Sheet1!$B$1:$F$1</c:f>
              <c:strCache>
                <c:ptCount val="5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  <c:pt idx="3">
                  <c:v>Overnight</c:v>
                </c:pt>
                <c:pt idx="4">
                  <c:v>Tampons</c:v>
                </c:pt>
              </c:strCache>
            </c:strRef>
          </c:cat>
          <c:val>
            <c:numRef>
              <c:f>Sheet1!$B$3:$F$3</c:f>
              <c:numCache>
                <c:formatCode>0.0%</c:formatCode>
                <c:ptCount val="5"/>
                <c:pt idx="0">
                  <c:v>1.5719357541200706E-2</c:v>
                </c:pt>
                <c:pt idx="1">
                  <c:v>1.762892800595512E-2</c:v>
                </c:pt>
                <c:pt idx="2">
                  <c:v>1.6359280626100644E-2</c:v>
                </c:pt>
                <c:pt idx="3">
                  <c:v>1.3543611786922736E-2</c:v>
                </c:pt>
                <c:pt idx="4">
                  <c:v>1.9068648754433412E-2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11968896"/>
        <c:axId val="312004992"/>
      </c:barChart>
      <c:catAx>
        <c:axId val="3119688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12004992"/>
        <c:crosses val="autoZero"/>
        <c:auto val="1"/>
        <c:lblAlgn val="ctr"/>
        <c:lblOffset val="100"/>
        <c:noMultiLvlLbl val="0"/>
      </c:catAx>
      <c:valAx>
        <c:axId val="312004992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119688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42387755626679008"/>
          <c:w val="0.98671259396732058"/>
          <c:h val="0.3678590020437280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rgbClr val="F69493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E35-416A-95D7-7C0E7F00FE8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E35-416A-95D7-7C0E7F00FE86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E35-416A-95D7-7C0E7F00FE86}"/>
              </c:ext>
            </c:extLst>
          </c:dPt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35-416A-95D7-7C0E7F00FE8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35-416A-95D7-7C0E7F00FE8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35-416A-95D7-7C0E7F00FE86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35-416A-95D7-7C0E7F00FE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</c:strCache>
            </c:strRef>
          </c:cat>
          <c:val>
            <c:numRef>
              <c:f>Sheet1!$B$2:$D$2</c:f>
              <c:numCache>
                <c:formatCode>0.0%</c:formatCode>
                <c:ptCount val="3"/>
                <c:pt idx="0">
                  <c:v>2.0733627516551102E-2</c:v>
                </c:pt>
                <c:pt idx="1">
                  <c:v>1.4999999999999999E-2</c:v>
                </c:pt>
                <c:pt idx="2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CE0469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69493"/>
              </a:solidFill>
            </c:spPr>
            <c:extLst>
              <c:ext xmlns:c16="http://schemas.microsoft.com/office/drawing/2014/chart" uri="{C3380CC4-5D6E-409C-BE32-E72D297353CC}">
                <c16:uniqueId val="{0000000F-EE35-416A-95D7-7C0E7F00FE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5.8171230016702456E-2"/>
                  <c:y val="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35-416A-95D7-7C0E7F00FE86}"/>
                </c:ext>
              </c:extLst>
            </c:dLbl>
            <c:dLbl>
              <c:idx val="1"/>
              <c:layout>
                <c:manualLayout>
                  <c:x val="-1.6346523647885068E-3"/>
                  <c:y val="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3"/>
              <c:layout>
                <c:manualLayout>
                  <c:x val="-1.634652364788506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7A-45A2-8EB4-C7A6300CBCD3}"/>
                </c:ext>
              </c:extLst>
            </c:dLbl>
            <c:dLbl>
              <c:idx val="4"/>
              <c:layout>
                <c:manualLayout>
                  <c:x val="6.538609459154147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</c:strCache>
            </c:strRef>
          </c:cat>
          <c:val>
            <c:numRef>
              <c:f>Sheet1!$B$3:$D$3</c:f>
              <c:numCache>
                <c:formatCode>0.0%</c:formatCode>
                <c:ptCount val="3"/>
                <c:pt idx="0">
                  <c:v>2.0733627516551102E-2</c:v>
                </c:pt>
                <c:pt idx="1">
                  <c:v>1.9610798130273888E-2</c:v>
                </c:pt>
                <c:pt idx="2">
                  <c:v>1.745520101959485E-2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11831168"/>
        <c:axId val="311834496"/>
      </c:barChart>
      <c:catAx>
        <c:axId val="3118311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11834496"/>
        <c:crosses val="autoZero"/>
        <c:auto val="1"/>
        <c:lblAlgn val="ctr"/>
        <c:lblOffset val="100"/>
        <c:noMultiLvlLbl val="0"/>
      </c:catAx>
      <c:valAx>
        <c:axId val="311834496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11831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47613307402730459"/>
          <c:w val="0.98671259396732058"/>
          <c:h val="0.2543877022229634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B29AC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F-1F15-407A-9927-715B8F878DC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11-1F15-407A-9927-715B8F878DC2}"/>
              </c:ext>
            </c:extLst>
          </c:dPt>
          <c:dLbls>
            <c:dLbl>
              <c:idx val="0"/>
              <c:layout>
                <c:manualLayout>
                  <c:x val="-1.5967128334599598E-3"/>
                  <c:y val="-0.177673274403754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3.7969076827158102E-5"/>
                  <c:y val="-0.159011579423887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1.5207746798056435E-3"/>
                  <c:y val="-0.248344839293798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-7.9076260136454832E-3"/>
                  <c:y val="-0.226696707250244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dLbl>
              <c:idx val="5"/>
              <c:layout>
                <c:manualLayout>
                  <c:x val="-3.2693638205742357E-3"/>
                  <c:y val="-0.150302440971146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6C-45B1-BCE1-122A7BFEE4EB}"/>
                </c:ext>
              </c:extLst>
            </c:dLbl>
            <c:dLbl>
              <c:idx val="6"/>
              <c:layout>
                <c:manualLayout>
                  <c:x val="-1.6346819102871178E-3"/>
                  <c:y val="-0.201065169998332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86C-45B1-BCE1-122A7BFEE4EB}"/>
                </c:ext>
              </c:extLst>
            </c:dLbl>
            <c:dLbl>
              <c:idx val="7"/>
              <c:layout>
                <c:manualLayout>
                  <c:x val="1.6346523647885068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F15-407A-9927-715B8F878DC2}"/>
                </c:ext>
              </c:extLst>
            </c:dLbl>
            <c:dLbl>
              <c:idx val="8"/>
              <c:layout>
                <c:manualLayout>
                  <c:x val="0"/>
                  <c:y val="-0.17344374606357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F15-407A-9927-715B8F878D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Masterbrands</c:v>
                </c:pt>
                <c:pt idx="1">
                  <c:v>Liners</c:v>
                </c:pt>
                <c:pt idx="2">
                  <c:v>Sport</c:v>
                </c:pt>
              </c:strCache>
            </c:strRef>
          </c:cat>
          <c:val>
            <c:numRef>
              <c:f>Sheet1!$B$2:$D$2</c:f>
              <c:numCache>
                <c:formatCode>_(* #,##0.00_);_(* \(#,##0.00\);_(* "-"??_);_(@_)</c:formatCode>
                <c:ptCount val="3"/>
                <c:pt idx="0">
                  <c:v>0.14609915963858472</c:v>
                </c:pt>
                <c:pt idx="1">
                  <c:v>0.10567745431866067</c:v>
                </c:pt>
                <c:pt idx="2">
                  <c:v>0.16627674049711197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11931648"/>
        <c:axId val="311933184"/>
      </c:barChart>
      <c:catAx>
        <c:axId val="3119316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11933184"/>
        <c:crosses val="autoZero"/>
        <c:auto val="1"/>
        <c:lblAlgn val="ctr"/>
        <c:lblOffset val="100"/>
        <c:noMultiLvlLbl val="0"/>
      </c:catAx>
      <c:valAx>
        <c:axId val="311933184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one"/>
        <c:crossAx val="3119316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Open TV</c:v>
                </c:pt>
              </c:strCache>
            </c:strRef>
          </c:tx>
          <c:spPr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A56F-4116-9C00-6DE44E52A824}"/>
              </c:ext>
            </c:extLst>
          </c:dPt>
          <c:dLbls>
            <c:dLbl>
              <c:idx val="0"/>
              <c:layout>
                <c:manualLayout>
                  <c:x val="-2.2421198856478117E-2"/>
                  <c:y val="-0.1214385205537087"/>
                </c:manualLayout>
              </c:layout>
              <c:tx>
                <c:rich>
                  <a:bodyPr/>
                  <a:lstStyle/>
                  <a:p>
                    <a:r>
                      <a:rPr lang="en-US" sz="1100">
                        <a:solidFill>
                          <a:schemeClr val="accent3"/>
                        </a:solidFill>
                      </a:rPr>
                      <a:t> Open TV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chemeClr val="accent3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</c:f>
              <c:numCache>
                <c:formatCode>0.00%</c:formatCode>
                <c:ptCount val="1"/>
                <c:pt idx="0">
                  <c:v>6.0380119903114988E-3</c:v>
                </c:pt>
              </c:numCache>
            </c:numRef>
          </c:xVal>
          <c:yVal>
            <c:numRef>
              <c:f>Sheet1!$B$2</c:f>
              <c:numCache>
                <c:formatCode>_("$"* #,##0.00_);_("$"* \(#,##0.00\);_("$"* "-"??_);_(@_)</c:formatCode>
                <c:ptCount val="1"/>
                <c:pt idx="0">
                  <c:v>0.24749747837946792</c:v>
                </c:pt>
              </c:numCache>
            </c:numRef>
          </c:yVal>
          <c:bubbleSize>
            <c:numRef>
              <c:f>Sheet1!$C$2</c:f>
              <c:numCache>
                <c:formatCode>_-"$"* #,##0_-;\-"$"* #,##0_-;_-"$"* "-"??_-;_-@_-</c:formatCode>
                <c:ptCount val="1"/>
                <c:pt idx="0">
                  <c:v>5596713.5599999996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A56F-4116-9C00-6DE44E52A824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Pay TV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0.11555540949107952"/>
                  <c:y val="-4.0479506851236198E-2"/>
                </c:manualLayout>
              </c:layout>
              <c:tx>
                <c:rich>
                  <a:bodyPr/>
                  <a:lstStyle/>
                  <a:p>
                    <a:pPr>
                      <a:defRPr sz="1100">
                        <a:solidFill>
                          <a:schemeClr val="accent4"/>
                        </a:solidFill>
                      </a:defRPr>
                    </a:pPr>
                    <a:r>
                      <a:rPr lang="en-US" sz="1100" dirty="0">
                        <a:solidFill>
                          <a:schemeClr val="accent4"/>
                        </a:solidFill>
                      </a:rPr>
                      <a:t>Pay TV</a:t>
                    </a:r>
                    <a:endParaRPr lang="en-US" sz="1200" dirty="0">
                      <a:solidFill>
                        <a:schemeClr val="accent4"/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Sheet1!$A$3</c:f>
              <c:numCache>
                <c:formatCode>0.00%</c:formatCode>
                <c:ptCount val="1"/>
                <c:pt idx="0">
                  <c:v>9.5606383328618576E-3</c:v>
                </c:pt>
              </c:numCache>
            </c:numRef>
          </c:xVal>
          <c:yVal>
            <c:numRef>
              <c:f>Sheet1!$B$3</c:f>
              <c:numCache>
                <c:formatCode>_("$"* #,##0.00_);_("$"* \(#,##0.00\);_("$"* "-"??_);_(@_)</c:formatCode>
                <c:ptCount val="1"/>
                <c:pt idx="0">
                  <c:v>0.52987768801967394</c:v>
                </c:pt>
              </c:numCache>
            </c:numRef>
          </c:yVal>
          <c:bubbleSize>
            <c:numRef>
              <c:f>Sheet1!$C$3</c:f>
              <c:numCache>
                <c:formatCode>_-"$"* #,##0_-;\-"$"* #,##0_-;_-"$"* "-"??_-;_-@_-</c:formatCode>
                <c:ptCount val="1"/>
                <c:pt idx="0">
                  <c:v>3990720.14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A56F-4116-9C00-6DE44E52A824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OOH</c:v>
                </c:pt>
              </c:strCache>
            </c:strRef>
          </c:tx>
          <c:spPr>
            <a:solidFill>
              <a:schemeClr val="accent5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034824562606684E-2"/>
                  <c:y val="0"/>
                </c:manualLayout>
              </c:layout>
              <c:tx>
                <c:rich>
                  <a:bodyPr/>
                  <a:lstStyle/>
                  <a:p>
                    <a:pPr>
                      <a:defRPr sz="1100">
                        <a:solidFill>
                          <a:schemeClr val="accent5"/>
                        </a:solidFill>
                      </a:defRPr>
                    </a:pPr>
                    <a:r>
                      <a:rPr lang="en-US" sz="1100">
                        <a:solidFill>
                          <a:schemeClr val="accent5"/>
                        </a:solidFill>
                      </a:rPr>
                      <a:t>OOH</a:t>
                    </a:r>
                    <a:endParaRPr lang="en-US" sz="1100" dirty="0">
                      <a:solidFill>
                        <a:schemeClr val="accent5"/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Sheet1!$A$4</c:f>
              <c:numCache>
                <c:formatCode>0.00%</c:formatCode>
                <c:ptCount val="1"/>
                <c:pt idx="0">
                  <c:v>3.779225117416536E-4</c:v>
                </c:pt>
              </c:numCache>
            </c:numRef>
          </c:xVal>
          <c:yVal>
            <c:numRef>
              <c:f>Sheet1!$B$4</c:f>
              <c:numCache>
                <c:formatCode>_("$"* #,##0.00_);_("$"* \(#,##0.00\);_("$"* "-"??_);_(@_)</c:formatCode>
                <c:ptCount val="1"/>
                <c:pt idx="0">
                  <c:v>8.851518987705348E-2</c:v>
                </c:pt>
              </c:numCache>
            </c:numRef>
          </c:yVal>
          <c:bubbleSize>
            <c:numRef>
              <c:f>Sheet1!$C$4</c:f>
              <c:numCache>
                <c:formatCode>_-"$"* #,##0_-;\-"$"* #,##0_-;_-"$"* "-"??_-;_-@_-</c:formatCode>
                <c:ptCount val="1"/>
                <c:pt idx="0">
                  <c:v>884430.75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A56F-4116-9C00-6DE44E52A824}"/>
            </c:ext>
          </c:extLst>
        </c:ser>
        <c:ser>
          <c:idx val="3"/>
          <c:order val="3"/>
          <c:tx>
            <c:strRef>
              <c:f>Sheet1!$D$5</c:f>
              <c:strCache>
                <c:ptCount val="1"/>
                <c:pt idx="0">
                  <c:v>Radio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2072953230411293E-2"/>
                  <c:y val="-2.5299691782022637E-2"/>
                </c:manualLayout>
              </c:layout>
              <c:tx>
                <c:rich>
                  <a:bodyPr/>
                  <a:lstStyle/>
                  <a:p>
                    <a:pPr>
                      <a:defRPr sz="1100">
                        <a:solidFill>
                          <a:schemeClr val="accent2"/>
                        </a:solidFill>
                      </a:defRPr>
                    </a:pPr>
                    <a:r>
                      <a:rPr lang="en-US" sz="1100">
                        <a:solidFill>
                          <a:schemeClr val="accent2"/>
                        </a:solidFill>
                      </a:rPr>
                      <a:t> Radio</a:t>
                    </a:r>
                    <a:endParaRPr lang="en-US" sz="1100" dirty="0">
                      <a:solidFill>
                        <a:schemeClr val="accent2"/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Sheet1!$A$5</c:f>
              <c:numCache>
                <c:formatCode>0.00%</c:formatCode>
                <c:ptCount val="1"/>
                <c:pt idx="0">
                  <c:v>2.3698222731089247E-4</c:v>
                </c:pt>
              </c:numCache>
            </c:numRef>
          </c:xVal>
          <c:yVal>
            <c:numRef>
              <c:f>Sheet1!$B$5</c:f>
              <c:numCache>
                <c:formatCode>_("$"* #,##0.00_);_("$"* \(#,##0.00\);_("$"* "-"??_);_(@_)</c:formatCode>
                <c:ptCount val="1"/>
                <c:pt idx="0">
                  <c:v>0.44435904816501176</c:v>
                </c:pt>
              </c:numCache>
            </c:numRef>
          </c:yVal>
          <c:bubbleSize>
            <c:numRef>
              <c:f>Sheet1!$C$5</c:f>
              <c:numCache>
                <c:formatCode>_-"$"* #,##0_-;\-"$"* #,##0_-;_-"$"* "-"??_-;_-@_-</c:formatCode>
                <c:ptCount val="1"/>
                <c:pt idx="0">
                  <c:v>121832.48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A56F-4116-9C00-6DE44E52A824}"/>
            </c:ext>
          </c:extLst>
        </c:ser>
        <c:ser>
          <c:idx val="4"/>
          <c:order val="4"/>
          <c:tx>
            <c:strRef>
              <c:f>Sheet1!$D$6</c:f>
              <c:strCache>
                <c:ptCount val="1"/>
                <c:pt idx="0">
                  <c:v>Facebook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2.5870614065167059E-2"/>
                  <c:y val="-6.5779198633258859E-2"/>
                </c:manualLayout>
              </c:layout>
              <c:tx>
                <c:rich>
                  <a:bodyPr/>
                  <a:lstStyle/>
                  <a:p>
                    <a:pPr>
                      <a:defRPr sz="1100">
                        <a:solidFill>
                          <a:schemeClr val="accent1"/>
                        </a:solidFill>
                      </a:defRPr>
                    </a:pPr>
                    <a:r>
                      <a:rPr lang="en-US" sz="1100">
                        <a:solidFill>
                          <a:schemeClr val="accent1"/>
                        </a:solidFill>
                      </a:rPr>
                      <a:t>Facebook</a:t>
                    </a:r>
                    <a:endParaRPr lang="en-US" sz="1100" dirty="0">
                      <a:solidFill>
                        <a:schemeClr val="accent1"/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Sheet1!$A$6</c:f>
              <c:numCache>
                <c:formatCode>0.00%</c:formatCode>
                <c:ptCount val="1"/>
                <c:pt idx="0">
                  <c:v>1.5306074249223128E-3</c:v>
                </c:pt>
              </c:numCache>
            </c:numRef>
          </c:xVal>
          <c:yVal>
            <c:numRef>
              <c:f>Sheet1!$B$6</c:f>
              <c:numCache>
                <c:formatCode>_("$"* #,##0.00_);_("$"* \(#,##0.00\);_("$"* "-"??_);_(@_)</c:formatCode>
                <c:ptCount val="1"/>
                <c:pt idx="0">
                  <c:v>0.38374128929599521</c:v>
                </c:pt>
              </c:numCache>
            </c:numRef>
          </c:yVal>
          <c:bubbleSize>
            <c:numRef>
              <c:f>Sheet1!$C$6</c:f>
              <c:numCache>
                <c:formatCode>_-"$"* #,##0_-;\-"$"* #,##0_-;_-"$"* "-"??_-;_-@_-</c:formatCode>
                <c:ptCount val="1"/>
                <c:pt idx="0">
                  <c:v>981700.8229082753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A56F-4116-9C00-6DE44E52A824}"/>
            </c:ext>
          </c:extLst>
        </c:ser>
        <c:ser>
          <c:idx val="5"/>
          <c:order val="5"/>
          <c:tx>
            <c:strRef>
              <c:f>Sheet1!$D$7</c:f>
              <c:strCache>
                <c:ptCount val="1"/>
                <c:pt idx="0">
                  <c:v>Snapchat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2.069662705588202E-2"/>
                  <c:y val="5.0599383564045274E-2"/>
                </c:manualLayout>
              </c:layout>
              <c:tx>
                <c:rich>
                  <a:bodyPr/>
                  <a:lstStyle/>
                  <a:p>
                    <a:pPr>
                      <a:defRPr sz="1100">
                        <a:solidFill>
                          <a:schemeClr val="accent1"/>
                        </a:solidFill>
                      </a:defRPr>
                    </a:pPr>
                    <a:r>
                      <a:rPr lang="en-US" sz="1100">
                        <a:solidFill>
                          <a:schemeClr val="accent1"/>
                        </a:solidFill>
                      </a:rPr>
                      <a:t>Snapchat</a:t>
                    </a:r>
                    <a:endParaRPr lang="en-US" sz="1100" dirty="0">
                      <a:solidFill>
                        <a:schemeClr val="accent1"/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Sheet1!$A$7</c:f>
              <c:numCache>
                <c:formatCode>0.00%</c:formatCode>
                <c:ptCount val="1"/>
                <c:pt idx="0">
                  <c:v>1.0258429587905553E-4</c:v>
                </c:pt>
              </c:numCache>
            </c:numRef>
          </c:xVal>
          <c:yVal>
            <c:numRef>
              <c:f>Sheet1!$B$7</c:f>
              <c:numCache>
                <c:formatCode>_("$"* #,##0.00_);_("$"* \(#,##0.00\);_("$"* "-"??_);_(@_)</c:formatCode>
                <c:ptCount val="1"/>
                <c:pt idx="0">
                  <c:v>5.8663337651002755E-2</c:v>
                </c:pt>
              </c:numCache>
            </c:numRef>
          </c:yVal>
          <c:bubbleSize>
            <c:numRef>
              <c:f>Sheet1!$C$7</c:f>
              <c:numCache>
                <c:formatCode>_-"$"* #,##0_-;\-"$"* #,##0_-;_-"$"* "-"??_-;_-@_-</c:formatCode>
                <c:ptCount val="1"/>
                <c:pt idx="0">
                  <c:v>329770.04884629184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C-A56F-4116-9C00-6DE44E52A824}"/>
            </c:ext>
          </c:extLst>
        </c:ser>
        <c:ser>
          <c:idx val="6"/>
          <c:order val="6"/>
          <c:tx>
            <c:strRef>
              <c:f>Sheet1!$D$8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4.3117690108611766E-2"/>
                  <c:y val="-0.1264984589101131"/>
                </c:manualLayout>
              </c:layout>
              <c:tx>
                <c:rich>
                  <a:bodyPr/>
                  <a:lstStyle/>
                  <a:p>
                    <a:pPr>
                      <a:defRPr sz="1100">
                        <a:solidFill>
                          <a:schemeClr val="accent1"/>
                        </a:solidFill>
                      </a:defRPr>
                    </a:pPr>
                    <a:r>
                      <a:rPr lang="en-US" sz="1100">
                        <a:solidFill>
                          <a:schemeClr val="accent1"/>
                        </a:solidFill>
                      </a:rPr>
                      <a:t>YouTube</a:t>
                    </a:r>
                    <a:endParaRPr lang="en-US" sz="1100" dirty="0">
                      <a:solidFill>
                        <a:schemeClr val="accent1"/>
                      </a:solidFill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56F-4116-9C00-6DE44E52A82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Sheet1!$A$8</c:f>
              <c:numCache>
                <c:formatCode>0.00%</c:formatCode>
                <c:ptCount val="1"/>
                <c:pt idx="0">
                  <c:v>2.9978047423167404E-4</c:v>
                </c:pt>
              </c:numCache>
            </c:numRef>
          </c:xVal>
          <c:yVal>
            <c:numRef>
              <c:f>Sheet1!$B$8</c:f>
              <c:numCache>
                <c:formatCode>_("$"* #,##0.00_);_("$"* \(#,##0.00\);_("$"* "-"??_);_(@_)</c:formatCode>
                <c:ptCount val="1"/>
                <c:pt idx="0">
                  <c:v>0.11305787617800016</c:v>
                </c:pt>
              </c:numCache>
            </c:numRef>
          </c:yVal>
          <c:bubbleSize>
            <c:numRef>
              <c:f>Sheet1!$C$8</c:f>
              <c:numCache>
                <c:formatCode>_-"$"* #,##0_-;\-"$"* #,##0_-;_-"$"* "-"??_-;_-@_-</c:formatCode>
                <c:ptCount val="1"/>
                <c:pt idx="0">
                  <c:v>674368.8600000001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E-A56F-4116-9C00-6DE44E52A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12094080"/>
        <c:axId val="312108160"/>
      </c:bubbleChart>
      <c:valAx>
        <c:axId val="312094080"/>
        <c:scaling>
          <c:orientation val="minMax"/>
          <c:max val="1.0000000000000002E-2"/>
          <c:min val="0"/>
        </c:scaling>
        <c:delete val="0"/>
        <c:axPos val="b"/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12108160"/>
        <c:crosses val="autoZero"/>
        <c:crossBetween val="midCat"/>
      </c:valAx>
      <c:valAx>
        <c:axId val="312108160"/>
        <c:scaling>
          <c:orientation val="minMax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120940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Belo Horizonte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0.16557193001706919"/>
                  <c:y val="3.0359630138427164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 dirty="0"/>
                      <a:t>Belo Horizonte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Sheet1!$C$2</c:f>
              <c:numCache>
                <c:formatCode>0.00%</c:formatCode>
                <c:ptCount val="1"/>
                <c:pt idx="0">
                  <c:v>5.5403813035184997E-2</c:v>
                </c:pt>
              </c:numCache>
            </c:numRef>
          </c:xVal>
          <c:yVal>
            <c:numRef>
              <c:f>Sheet1!$B$2</c:f>
              <c:numCache>
                <c:formatCode>_("$"* #,##0.00_);_("$"* \(#,##0.00\);_("$"* "-"??_);_(@_)</c:formatCode>
                <c:ptCount val="1"/>
                <c:pt idx="0">
                  <c:v>8.4755531912430723E-2</c:v>
                </c:pt>
              </c:numCache>
            </c:numRef>
          </c:yVal>
          <c:bubbleSize>
            <c:numRef>
              <c:f>Sheet1!$A$2</c:f>
              <c:numCache>
                <c:formatCode>_-"$"* #,##0_-;\-"$"* #,##0_-;_-"$"* "-"??_-;_-@_-</c:formatCode>
                <c:ptCount val="1"/>
                <c:pt idx="0">
                  <c:v>922.33392762097117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06B0-4402-A799-286E157B4AB1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Curitiba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2072953230411293E-2"/>
                  <c:y val="5.0595399360614107E-3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Curitiba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Sheet1!$C$3</c:f>
              <c:numCache>
                <c:formatCode>0.00%</c:formatCode>
                <c:ptCount val="1"/>
                <c:pt idx="0">
                  <c:v>2.2445185504232626E-3</c:v>
                </c:pt>
              </c:numCache>
            </c:numRef>
          </c:xVal>
          <c:yVal>
            <c:numRef>
              <c:f>Sheet1!$B$3</c:f>
              <c:numCache>
                <c:formatCode>_("$"* #,##0.00_);_("$"* \(#,##0.00\);_("$"* "-"??_);_(@_)</c:formatCode>
                <c:ptCount val="1"/>
                <c:pt idx="0">
                  <c:v>3.4410390808394656E-2</c:v>
                </c:pt>
              </c:numCache>
            </c:numRef>
          </c:yVal>
          <c:bubbleSize>
            <c:numRef>
              <c:f>Sheet1!$A$3</c:f>
              <c:numCache>
                <c:formatCode>_-"$"* #,##0_-;\-"$"* #,##0_-;_-"$"* "-"??_-;_-@_-</c:formatCode>
                <c:ptCount val="1"/>
                <c:pt idx="0">
                  <c:v>440.96105167739859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06B0-4402-A799-286E157B4AB1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Florianopolis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3.1044736878200464E-2"/>
                  <c:y val="-0.1315583972665177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Florianopolis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Sheet1!$C$4</c:f>
              <c:numCache>
                <c:formatCode>0.00%</c:formatCode>
                <c:ptCount val="1"/>
                <c:pt idx="0">
                  <c:v>1.0470363151709751E-3</c:v>
                </c:pt>
              </c:numCache>
            </c:numRef>
          </c:xVal>
          <c:yVal>
            <c:numRef>
              <c:f>Sheet1!$B$4</c:f>
              <c:numCache>
                <c:formatCode>_("$"* #,##0.00_);_("$"* \(#,##0.00\);_("$"* "-"??_);_(@_)</c:formatCode>
                <c:ptCount val="1"/>
                <c:pt idx="0">
                  <c:v>5.0357289550476428E-2</c:v>
                </c:pt>
              </c:numCache>
            </c:numRef>
          </c:yVal>
          <c:bubbleSize>
            <c:numRef>
              <c:f>Sheet1!$A$4</c:f>
              <c:numCache>
                <c:formatCode>_-"$"* #,##0_-;\-"$"* #,##0_-;_-"$"* "-"??_-;_-@_-</c:formatCode>
                <c:ptCount val="1"/>
                <c:pt idx="0">
                  <c:v>67.50170740256381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06B0-4402-A799-286E157B4AB1}"/>
            </c:ext>
          </c:extLst>
        </c:ser>
        <c:ser>
          <c:idx val="3"/>
          <c:order val="3"/>
          <c:tx>
            <c:strRef>
              <c:f>Sheet1!$D$5</c:f>
              <c:strCache>
                <c:ptCount val="1"/>
                <c:pt idx="0">
                  <c:v>Fortaleza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8.2785965008534593E-2"/>
                  <c:y val="-8.0959013702472438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 </a:t>
                    </a:r>
                    <a:r>
                      <a:rPr lang="en-US" sz="1100" dirty="0"/>
                      <a:t>Fortaleza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Sheet1!$C$5</c:f>
              <c:numCache>
                <c:formatCode>0.00%</c:formatCode>
                <c:ptCount val="1"/>
                <c:pt idx="0">
                  <c:v>4.0866475384934757E-2</c:v>
                </c:pt>
              </c:numCache>
            </c:numRef>
          </c:xVal>
          <c:yVal>
            <c:numRef>
              <c:f>Sheet1!$B$5</c:f>
              <c:numCache>
                <c:formatCode>_("$"* #,##0.00_);_("$"* \(#,##0.00\);_("$"* "-"??_);_(@_)</c:formatCode>
                <c:ptCount val="1"/>
                <c:pt idx="0">
                  <c:v>0.26472867830604585</c:v>
                </c:pt>
              </c:numCache>
            </c:numRef>
          </c:yVal>
          <c:bubbleSize>
            <c:numRef>
              <c:f>Sheet1!$A$5</c:f>
              <c:numCache>
                <c:formatCode>_-"$"* #,##0_-;\-"$"* #,##0_-;_-"$"* "-"??_-;_-@_-</c:formatCode>
                <c:ptCount val="1"/>
                <c:pt idx="0">
                  <c:v>403.16544617118018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06B0-4402-A799-286E157B4AB1}"/>
            </c:ext>
          </c:extLst>
        </c:ser>
        <c:ser>
          <c:idx val="4"/>
          <c:order val="4"/>
          <c:tx>
            <c:strRef>
              <c:f>Sheet1!$D$6</c:f>
              <c:strCache>
                <c:ptCount val="1"/>
                <c:pt idx="0">
                  <c:v>Porto Alegre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2072953230411293E-2"/>
                  <c:y val="-5.5659321920449797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Porto Alegre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Sheet1!$C$6</c:f>
              <c:numCache>
                <c:formatCode>0.00%</c:formatCode>
                <c:ptCount val="1"/>
                <c:pt idx="0">
                  <c:v>1.8378650939585525E-3</c:v>
                </c:pt>
              </c:numCache>
            </c:numRef>
          </c:xVal>
          <c:yVal>
            <c:numRef>
              <c:f>Sheet1!$B$6</c:f>
              <c:numCache>
                <c:formatCode>_("$"* #,##0.00_);_("$"* \(#,##0.00\);_("$"* "-"??_);_(@_)</c:formatCode>
                <c:ptCount val="1"/>
                <c:pt idx="0">
                  <c:v>3.7678068395376726E-2</c:v>
                </c:pt>
              </c:numCache>
            </c:numRef>
          </c:yVal>
          <c:bubbleSize>
            <c:numRef>
              <c:f>Sheet1!$A$6</c:f>
              <c:numCache>
                <c:formatCode>_-"$"* #,##0_-;\-"$"* #,##0_-;_-"$"* "-"??_-;_-@_-</c:formatCode>
                <c:ptCount val="1"/>
                <c:pt idx="0">
                  <c:v>266.43501772944057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06B0-4402-A799-286E157B4AB1}"/>
            </c:ext>
          </c:extLst>
        </c:ser>
        <c:ser>
          <c:idx val="5"/>
          <c:order val="5"/>
          <c:tx>
            <c:strRef>
              <c:f>Sheet1!$D$7</c:f>
              <c:strCache>
                <c:ptCount val="1"/>
                <c:pt idx="0">
                  <c:v>Recife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8.106125740419011E-2"/>
                  <c:y val="-5.0599383564045274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Recife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Sheet1!$C$7</c:f>
              <c:numCache>
                <c:formatCode>0.00%</c:formatCode>
                <c:ptCount val="1"/>
                <c:pt idx="0">
                  <c:v>2.5137253047414453E-2</c:v>
                </c:pt>
              </c:numCache>
            </c:numRef>
          </c:xVal>
          <c:yVal>
            <c:numRef>
              <c:f>Sheet1!$B$7</c:f>
              <c:numCache>
                <c:formatCode>_("$"* #,##0.00_);_("$"* \(#,##0.00\);_("$"* "-"??_);_(@_)</c:formatCode>
                <c:ptCount val="1"/>
                <c:pt idx="0">
                  <c:v>0.40412707908883383</c:v>
                </c:pt>
              </c:numCache>
            </c:numRef>
          </c:yVal>
          <c:bubbleSize>
            <c:numRef>
              <c:f>Sheet1!$A$7</c:f>
              <c:numCache>
                <c:formatCode>_-"$"* #,##0_-;\-"$"* #,##0_-;_-"$"* "-"??_-;_-@_-</c:formatCode>
                <c:ptCount val="1"/>
                <c:pt idx="0">
                  <c:v>238.0669941992671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06B0-4402-A799-286E157B4AB1}"/>
            </c:ext>
          </c:extLst>
        </c:ser>
        <c:ser>
          <c:idx val="6"/>
          <c:order val="6"/>
          <c:tx>
            <c:strRef>
              <c:f>Sheet1!$D$8</c:f>
              <c:strCache>
                <c:ptCount val="1"/>
                <c:pt idx="0">
                  <c:v>Rio de Janeiro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0.15522368439100234"/>
                  <c:y val="4.5539445207640743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Rio de Janeiro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Sheet1!$C$8</c:f>
              <c:numCache>
                <c:formatCode>0.00%</c:formatCode>
                <c:ptCount val="1"/>
                <c:pt idx="0">
                  <c:v>4.1311920718960234E-2</c:v>
                </c:pt>
              </c:numCache>
            </c:numRef>
          </c:xVal>
          <c:yVal>
            <c:numRef>
              <c:f>Sheet1!$B$8</c:f>
              <c:numCache>
                <c:formatCode>_("$"* #,##0.00_);_("$"* \(#,##0.00\);_("$"* "-"??_);_(@_)</c:formatCode>
                <c:ptCount val="1"/>
                <c:pt idx="0">
                  <c:v>0.19764835584505083</c:v>
                </c:pt>
              </c:numCache>
            </c:numRef>
          </c:yVal>
          <c:bubbleSize>
            <c:numRef>
              <c:f>Sheet1!$A$8</c:f>
              <c:numCache>
                <c:formatCode>_-"$"* #,##0_-;\-"$"* #,##0_-;_-"$"* "-"??_-;_-@_-</c:formatCode>
                <c:ptCount val="1"/>
                <c:pt idx="0">
                  <c:v>1164.959544217156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D-06B0-4402-A799-286E157B4AB1}"/>
            </c:ext>
          </c:extLst>
        </c:ser>
        <c:ser>
          <c:idx val="7"/>
          <c:order val="7"/>
          <c:tx>
            <c:strRef>
              <c:f>Sheet1!$D$9</c:f>
              <c:strCache>
                <c:ptCount val="1"/>
                <c:pt idx="0">
                  <c:v>Salvador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5522368439100235E-2"/>
                  <c:y val="-2.0239753425618109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Salvador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Sheet1!$C$9</c:f>
              <c:numCache>
                <c:formatCode>0.00%</c:formatCode>
                <c:ptCount val="1"/>
                <c:pt idx="0">
                  <c:v>3.0920411921175679E-2</c:v>
                </c:pt>
              </c:numCache>
            </c:numRef>
          </c:xVal>
          <c:yVal>
            <c:numRef>
              <c:f>Sheet1!$B$9</c:f>
              <c:numCache>
                <c:formatCode>_("$"* #,##0.00_);_("$"* \(#,##0.00\);_("$"* "-"??_);_(@_)</c:formatCode>
                <c:ptCount val="1"/>
                <c:pt idx="0">
                  <c:v>0.53769068472684522</c:v>
                </c:pt>
              </c:numCache>
            </c:numRef>
          </c:yVal>
          <c:bubbleSize>
            <c:numRef>
              <c:f>Sheet1!$A$9</c:f>
              <c:numCache>
                <c:formatCode>_-"$"* #,##0_-;\-"$"* #,##0_-;_-"$"* "-"??_-;_-@_-</c:formatCode>
                <c:ptCount val="1"/>
                <c:pt idx="0">
                  <c:v>228.43219108186557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F-06B0-4402-A799-286E157B4AB1}"/>
            </c:ext>
          </c:extLst>
        </c:ser>
        <c:ser>
          <c:idx val="8"/>
          <c:order val="8"/>
          <c:tx>
            <c:strRef>
              <c:f>Sheet1!$D$10</c:f>
              <c:strCache>
                <c:ptCount val="1"/>
                <c:pt idx="0">
                  <c:v>Sao Paulo Metro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3.6218859691233882E-2"/>
                  <c:y val="-5.5659321920449797E-2"/>
                </c:manualLayout>
              </c:layout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US" sz="1200" dirty="0"/>
                      <a:t> </a:t>
                    </a:r>
                    <a:r>
                      <a:rPr lang="en-US" sz="1100" dirty="0"/>
                      <a:t>Sao Paulo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Sheet1!$C$10</c:f>
              <c:numCache>
                <c:formatCode>0.00%</c:formatCode>
                <c:ptCount val="1"/>
                <c:pt idx="0">
                  <c:v>5.8457208845020127E-2</c:v>
                </c:pt>
              </c:numCache>
            </c:numRef>
          </c:xVal>
          <c:yVal>
            <c:numRef>
              <c:f>Sheet1!$B$10</c:f>
              <c:numCache>
                <c:formatCode>_("$"* #,##0.00_);_("$"* \(#,##0.00\);_("$"* "-"??_);_(@_)</c:formatCode>
                <c:ptCount val="1"/>
                <c:pt idx="0">
                  <c:v>0.13869561743529601</c:v>
                </c:pt>
              </c:numCache>
            </c:numRef>
          </c:yVal>
          <c:bubbleSize>
            <c:numRef>
              <c:f>Sheet1!$A$10</c:f>
              <c:numCache>
                <c:formatCode>_-"$"* #,##0_-;\-"$"* #,##0_-;_-"$"* "-"??_-;_-@_-</c:formatCode>
                <c:ptCount val="1"/>
                <c:pt idx="0">
                  <c:v>4108.4057259956717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1-06B0-4402-A799-286E157B4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11669120"/>
        <c:axId val="311670656"/>
      </c:bubbleChart>
      <c:valAx>
        <c:axId val="311669120"/>
        <c:scaling>
          <c:orientation val="minMax"/>
          <c:min val="0"/>
        </c:scaling>
        <c:delete val="0"/>
        <c:axPos val="b"/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11670656"/>
        <c:crosses val="autoZero"/>
        <c:crossBetween val="midCat"/>
      </c:valAx>
      <c:valAx>
        <c:axId val="311670656"/>
        <c:scaling>
          <c:orientation val="minMax"/>
          <c:min val="0"/>
        </c:scaling>
        <c:delete val="0"/>
        <c:axPos val="l"/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116691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906190221984964"/>
          <c:y val="4.2635658914728682E-2"/>
          <c:w val="0.78093809778015033"/>
          <c:h val="0.91472868217054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</c:spPr>
          <c:invertIfNegative val="0"/>
          <c:cat>
            <c:strRef>
              <c:f>Hoja1!$A$2:$A$5</c:f>
              <c:strCache>
                <c:ptCount val="4"/>
                <c:pt idx="0">
                  <c:v>RECIFE</c:v>
                </c:pt>
                <c:pt idx="1">
                  <c:v>FORTALEZA</c:v>
                </c:pt>
                <c:pt idx="2">
                  <c:v>SALVADOR</c:v>
                </c:pt>
                <c:pt idx="3">
                  <c:v>SAO PAULO</c:v>
                </c:pt>
              </c:strCache>
            </c:strRef>
          </c:cat>
          <c:val>
            <c:numRef>
              <c:f>Hoja1!$B$2:$B$5</c:f>
              <c:numCache>
                <c:formatCode>_(* #,##0_);_(* \(#,##0\);_(* "-"_);_(@_)</c:formatCode>
                <c:ptCount val="4"/>
                <c:pt idx="0">
                  <c:v>272.13</c:v>
                </c:pt>
                <c:pt idx="1">
                  <c:v>266.88</c:v>
                </c:pt>
                <c:pt idx="2">
                  <c:v>169.68</c:v>
                </c:pt>
                <c:pt idx="3">
                  <c:v>256.10000000000002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7-4418-858B-973A033A08B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</c:v>
                </c:pt>
              </c:strCache>
            </c:strRef>
          </c:tx>
          <c:spPr>
            <a:gradFill flip="none" rotWithShape="1">
              <a:gsLst>
                <a:gs pos="64000">
                  <a:schemeClr val="accent4"/>
                </a:gs>
                <a:gs pos="42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cat>
            <c:strRef>
              <c:f>Hoja1!$A$2:$A$5</c:f>
              <c:strCache>
                <c:ptCount val="4"/>
                <c:pt idx="0">
                  <c:v>RECIFE</c:v>
                </c:pt>
                <c:pt idx="1">
                  <c:v>FORTALEZA</c:v>
                </c:pt>
                <c:pt idx="2">
                  <c:v>SALVADOR</c:v>
                </c:pt>
                <c:pt idx="3">
                  <c:v>SAO PAULO</c:v>
                </c:pt>
              </c:strCache>
            </c:strRef>
          </c:cat>
          <c:val>
            <c:numRef>
              <c:f>Hoja1!$C$2:$C$5</c:f>
              <c:numCache>
                <c:formatCode>_(* #,##0_);_(* \(#,##0\);_(* "-"_);_(@_)</c:formatCode>
                <c:ptCount val="4"/>
                <c:pt idx="0">
                  <c:v>435.41</c:v>
                </c:pt>
                <c:pt idx="1">
                  <c:v>427.01</c:v>
                </c:pt>
                <c:pt idx="2">
                  <c:v>271.48</c:v>
                </c:pt>
                <c:pt idx="3">
                  <c:v>409.76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7-4418-858B-973A033A0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12292864"/>
        <c:axId val="312294400"/>
      </c:barChart>
      <c:catAx>
        <c:axId val="312292864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txPr>
          <a:bodyPr anchor="t"/>
          <a:lstStyle/>
          <a:p>
            <a:pPr>
              <a:defRPr sz="1000" b="1"/>
            </a:pPr>
            <a:endParaRPr lang="es-AR"/>
          </a:p>
        </c:txPr>
        <c:crossAx val="312294400"/>
        <c:crosses val="autoZero"/>
        <c:auto val="1"/>
        <c:lblAlgn val="ctr"/>
        <c:lblOffset val="100"/>
        <c:noMultiLvlLbl val="0"/>
      </c:catAx>
      <c:valAx>
        <c:axId val="312294400"/>
        <c:scaling>
          <c:orientation val="minMax"/>
          <c:min val="40"/>
        </c:scaling>
        <c:delete val="1"/>
        <c:axPos val="t"/>
        <c:numFmt formatCode="_(* #,##0_);_(* \(#,##0\);_(* &quot;-&quot;_);_(@_)" sourceLinked="1"/>
        <c:majorTickMark val="out"/>
        <c:minorTickMark val="none"/>
        <c:tickLblPos val="nextTo"/>
        <c:crossAx val="312292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2430227471566055"/>
                  <c:y val="9.561657731870562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5.2168999708369787E-2"/>
                  <c:y val="1.277505244004723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MEGAPIX (GLOBOSAT)</c:v>
                </c:pt>
                <c:pt idx="1">
                  <c:v>MULTISHOW (GLOBOSAT)</c:v>
                </c:pt>
                <c:pt idx="2">
                  <c:v>SONY (SONY)</c:v>
                </c:pt>
                <c:pt idx="3">
                  <c:v>OTHER CHANNELS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0.27770677331633847</c:v>
                </c:pt>
                <c:pt idx="1">
                  <c:v>0.4469278968476198</c:v>
                </c:pt>
                <c:pt idx="2">
                  <c:v>7.2511934161645086E-2</c:v>
                </c:pt>
                <c:pt idx="3">
                  <c:v>0.1995335245680549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6707508005023769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MULTISHOW (GLOBOSAT)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A1-42A0-B289-8971AD4F3463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1618.5330625529386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SONY (SONY)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13472.832792594192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MEGAPIX (GLOBOSAT)2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978.55492419025529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5311.115623419134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2902016"/>
        <c:axId val="312903552"/>
      </c:barChart>
      <c:catAx>
        <c:axId val="3129020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12903552"/>
        <c:crosses val="autoZero"/>
        <c:auto val="1"/>
        <c:lblAlgn val="ctr"/>
        <c:lblOffset val="100"/>
        <c:noMultiLvlLbl val="0"/>
      </c:catAx>
      <c:valAx>
        <c:axId val="312903552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12902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33310774702915E-2"/>
          <c:y val="1.1873320088816175E-2"/>
          <c:w val="0.96233337845059419"/>
          <c:h val="0.988126679911183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</c:v>
                </c:pt>
              </c:strCache>
            </c:strRef>
          </c:tx>
          <c:spPr>
            <a:ln>
              <a:solidFill>
                <a:srgbClr val="F79646"/>
              </a:solidFill>
            </a:ln>
          </c:spPr>
          <c:marker>
            <c:spPr>
              <a:solidFill>
                <a:srgbClr val="F79646"/>
              </a:solidFill>
            </c:spPr>
          </c:marke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5.9694693162999997</c:v>
                </c:pt>
                <c:pt idx="1">
                  <c:v>106.18418355999999</c:v>
                </c:pt>
                <c:pt idx="2">
                  <c:v>75.639253018999995</c:v>
                </c:pt>
                <c:pt idx="3">
                  <c:v>180.39309485999999</c:v>
                </c:pt>
                <c:pt idx="4">
                  <c:v>130.04198023000001</c:v>
                </c:pt>
                <c:pt idx="5">
                  <c:v>135.77560549</c:v>
                </c:pt>
                <c:pt idx="6">
                  <c:v>285.28612500999998</c:v>
                </c:pt>
                <c:pt idx="7">
                  <c:v>209.27950496</c:v>
                </c:pt>
                <c:pt idx="8">
                  <c:v>346.67613065</c:v>
                </c:pt>
                <c:pt idx="9">
                  <c:v>335.11480577999998</c:v>
                </c:pt>
                <c:pt idx="10">
                  <c:v>23.943659350000001</c:v>
                </c:pt>
                <c:pt idx="11">
                  <c:v>13.884066785</c:v>
                </c:pt>
                <c:pt idx="12">
                  <c:v>57.054352991000002</c:v>
                </c:pt>
                <c:pt idx="13">
                  <c:v>255.51302996999999</c:v>
                </c:pt>
                <c:pt idx="14">
                  <c:v>268.67009215000002</c:v>
                </c:pt>
                <c:pt idx="15">
                  <c:v>169.65646452999999</c:v>
                </c:pt>
                <c:pt idx="16">
                  <c:v>98.377681104000004</c:v>
                </c:pt>
                <c:pt idx="17">
                  <c:v>35.705438800000003</c:v>
                </c:pt>
                <c:pt idx="18">
                  <c:v>17.861517682999999</c:v>
                </c:pt>
                <c:pt idx="19">
                  <c:v>38.856195919999998</c:v>
                </c:pt>
                <c:pt idx="20">
                  <c:v>115.69699747</c:v>
                </c:pt>
                <c:pt idx="21">
                  <c:v>95.726132043000007</c:v>
                </c:pt>
                <c:pt idx="22">
                  <c:v>59.400317668</c:v>
                </c:pt>
                <c:pt idx="23">
                  <c:v>185.21555911999999</c:v>
                </c:pt>
                <c:pt idx="24">
                  <c:v>204.34734868000001</c:v>
                </c:pt>
                <c:pt idx="25">
                  <c:v>227.14058761999999</c:v>
                </c:pt>
                <c:pt idx="26">
                  <c:v>140.86849606999999</c:v>
                </c:pt>
                <c:pt idx="27">
                  <c:v>89.940064606999996</c:v>
                </c:pt>
                <c:pt idx="28">
                  <c:v>52.153008251000003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8E-4625-8B36-EDAE5E22D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6749696"/>
        <c:axId val="296764160"/>
      </c:lineChart>
      <c:catAx>
        <c:axId val="296749696"/>
        <c:scaling>
          <c:orientation val="minMax"/>
        </c:scaling>
        <c:delete val="1"/>
        <c:axPos val="b"/>
        <c:numFmt formatCode="General" sourceLinked="1"/>
        <c:majorTickMark val="none"/>
        <c:minorTickMark val="out"/>
        <c:tickLblPos val="nextTo"/>
        <c:crossAx val="296764160"/>
        <c:crosses val="autoZero"/>
        <c:auto val="1"/>
        <c:lblAlgn val="ctr"/>
        <c:lblOffset val="100"/>
        <c:noMultiLvlLbl val="0"/>
      </c:catAx>
      <c:valAx>
        <c:axId val="296764160"/>
        <c:scaling>
          <c:orientation val="minMax"/>
        </c:scaling>
        <c:delete val="0"/>
        <c:axPos val="l"/>
        <c:minorGridlines>
          <c:spPr>
            <a:ln w="19050">
              <a:solidFill>
                <a:srgbClr val="DDDDDD">
                  <a:alpha val="71000"/>
                </a:srgbClr>
              </a:solidFill>
              <a:prstDash val="dash"/>
            </a:ln>
          </c:spPr>
        </c:minorGridlines>
        <c:numFmt formatCode="General" sourceLinked="1"/>
        <c:majorTickMark val="out"/>
        <c:minorTickMark val="none"/>
        <c:tickLblPos val="none"/>
        <c:spPr>
          <a:ln w="6350">
            <a:solidFill>
              <a:srgbClr val="DDDDDD"/>
            </a:solidFill>
            <a:prstDash val="sysDot"/>
          </a:ln>
        </c:spPr>
        <c:crossAx val="296749696"/>
        <c:crosses val="autoZero"/>
        <c:crossBetween val="between"/>
      </c:valAx>
      <c:spPr>
        <a:ln>
          <a:solidFill>
            <a:srgbClr val="DDDDDD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rgbClr val="21853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613396762904637"/>
                  <c:y val="-5.475229811918595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0.10033318751822688"/>
                  <c:y val="9.183195657521041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dLbl>
              <c:idx val="3"/>
              <c:layout>
                <c:manualLayout>
                  <c:x val="7.2664406532516768E-2"/>
                  <c:y val="7.3654777200457711E-2"/>
                </c:manualLayout>
              </c:layout>
              <c:spPr>
                <a:solidFill>
                  <a:schemeClr val="accent5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FOX CHANNELS</c:v>
                </c:pt>
                <c:pt idx="1">
                  <c:v>MULTISHOW (GLOBOSAT)</c:v>
                </c:pt>
                <c:pt idx="2">
                  <c:v>TNT (TURNER)</c:v>
                </c:pt>
                <c:pt idx="3">
                  <c:v>OTHER CHANNELS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0.66722727469486542</c:v>
                </c:pt>
                <c:pt idx="1">
                  <c:v>0.20388779053561409</c:v>
                </c:pt>
                <c:pt idx="2">
                  <c:v>0.10364556518706769</c:v>
                </c:pt>
                <c:pt idx="3">
                  <c:v>2.5239369582452938E-2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57548351629509931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FOX (FOX)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12567.013125223555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MULTISHOW (GLOBOSAT)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EA-4BF8-B0D1-BBCDE9F41D10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7167.5579372647708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TNT (TURNER)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853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EA-4BF8-B0D1-BBCDE9F41D10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18332.64039154529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8130.0299737860896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3115776"/>
        <c:axId val="313117312"/>
      </c:barChart>
      <c:catAx>
        <c:axId val="3131157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13117312"/>
        <c:crosses val="autoZero"/>
        <c:auto val="1"/>
        <c:lblAlgn val="ctr"/>
        <c:lblOffset val="100"/>
        <c:noMultiLvlLbl val="0"/>
      </c:catAx>
      <c:valAx>
        <c:axId val="313117312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1311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6010660700803996E-2"/>
          <c:y val="0.14881600605009121"/>
          <c:w val="0.87896979346025794"/>
          <c:h val="0.67914936502679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PTV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Sheet1!$B$2:$B$135</c:f>
              <c:numCache>
                <c:formatCode>_-* #,##0_-;\-* #,##0_-;_-* "-"??_-;_-@_-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1.4443588200000006</c:v>
                </c:pt>
                <c:pt idx="5">
                  <c:v>9.9512470499999992</c:v>
                </c:pt>
                <c:pt idx="6">
                  <c:v>11.191791030000005</c:v>
                </c:pt>
                <c:pt idx="7">
                  <c:v>23.425702109999996</c:v>
                </c:pt>
                <c:pt idx="8">
                  <c:v>21.667887479999969</c:v>
                </c:pt>
                <c:pt idx="9">
                  <c:v>25.169580869999947</c:v>
                </c:pt>
                <c:pt idx="10">
                  <c:v>24.114916859999958</c:v>
                </c:pt>
                <c:pt idx="11">
                  <c:v>23.589021269999932</c:v>
                </c:pt>
                <c:pt idx="12">
                  <c:v>25.69622336999997</c:v>
                </c:pt>
                <c:pt idx="13">
                  <c:v>31.206064919999946</c:v>
                </c:pt>
                <c:pt idx="14">
                  <c:v>30.068469389999947</c:v>
                </c:pt>
                <c:pt idx="15">
                  <c:v>28.931898119999953</c:v>
                </c:pt>
                <c:pt idx="16">
                  <c:v>28.269619859999963</c:v>
                </c:pt>
                <c:pt idx="17">
                  <c:v>24.785153129999976</c:v>
                </c:pt>
                <c:pt idx="18">
                  <c:v>25.190603999999972</c:v>
                </c:pt>
                <c:pt idx="19">
                  <c:v>25.311605999999973</c:v>
                </c:pt>
                <c:pt idx="20">
                  <c:v>17.568961500000011</c:v>
                </c:pt>
                <c:pt idx="21">
                  <c:v>10.351865579999998</c:v>
                </c:pt>
                <c:pt idx="22">
                  <c:v>4.9271872499999994</c:v>
                </c:pt>
                <c:pt idx="23">
                  <c:v>1.6712685299999999</c:v>
                </c:pt>
                <c:pt idx="24">
                  <c:v>1.6712685299999999</c:v>
                </c:pt>
                <c:pt idx="25">
                  <c:v>1.6712685300000001</c:v>
                </c:pt>
                <c:pt idx="26">
                  <c:v>1.6712685300000001</c:v>
                </c:pt>
                <c:pt idx="27">
                  <c:v>1.6712685300000001</c:v>
                </c:pt>
                <c:pt idx="28">
                  <c:v>1.6712685300000001</c:v>
                </c:pt>
                <c:pt idx="29">
                  <c:v>1.6712685299999999</c:v>
                </c:pt>
                <c:pt idx="30">
                  <c:v>2.1049136400000004</c:v>
                </c:pt>
                <c:pt idx="31">
                  <c:v>1.9603652700000003</c:v>
                </c:pt>
                <c:pt idx="32">
                  <c:v>2.3940103800000001</c:v>
                </c:pt>
                <c:pt idx="33">
                  <c:v>4.047354359999999</c:v>
                </c:pt>
                <c:pt idx="34">
                  <c:v>10.401399000000007</c:v>
                </c:pt>
                <c:pt idx="35">
                  <c:v>15.948544770000035</c:v>
                </c:pt>
                <c:pt idx="36">
                  <c:v>26.256132390000001</c:v>
                </c:pt>
                <c:pt idx="37">
                  <c:v>24.807995160000026</c:v>
                </c:pt>
                <c:pt idx="38">
                  <c:v>21.189512910000015</c:v>
                </c:pt>
                <c:pt idx="39">
                  <c:v>24.074367000000041</c:v>
                </c:pt>
                <c:pt idx="40">
                  <c:v>23.951490630000034</c:v>
                </c:pt>
                <c:pt idx="41">
                  <c:v>23.951490630000034</c:v>
                </c:pt>
                <c:pt idx="42">
                  <c:v>24.218915370000023</c:v>
                </c:pt>
                <c:pt idx="43">
                  <c:v>26.366836319999994</c:v>
                </c:pt>
                <c:pt idx="44">
                  <c:v>21.42605247000003</c:v>
                </c:pt>
                <c:pt idx="45">
                  <c:v>31.79121408</c:v>
                </c:pt>
                <c:pt idx="46">
                  <c:v>43.652233890000119</c:v>
                </c:pt>
                <c:pt idx="47">
                  <c:v>33.510945329999977</c:v>
                </c:pt>
                <c:pt idx="48">
                  <c:v>18.200412630000038</c:v>
                </c:pt>
                <c:pt idx="49">
                  <c:v>15.119886180000005</c:v>
                </c:pt>
                <c:pt idx="50">
                  <c:v>4.2981187500000004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23.476270110000005</c:v>
                </c:pt>
                <c:pt idx="55">
                  <c:v>27.879885060000003</c:v>
                </c:pt>
                <c:pt idx="56">
                  <c:v>23.934360720000008</c:v>
                </c:pt>
                <c:pt idx="57">
                  <c:v>5.9483796300000025</c:v>
                </c:pt>
                <c:pt idx="58">
                  <c:v>6.7182361500000045</c:v>
                </c:pt>
                <c:pt idx="59">
                  <c:v>5.8121066100000034</c:v>
                </c:pt>
                <c:pt idx="60">
                  <c:v>9.4398278400000155</c:v>
                </c:pt>
                <c:pt idx="61">
                  <c:v>18.542485800000016</c:v>
                </c:pt>
                <c:pt idx="62">
                  <c:v>19.005377790000015</c:v>
                </c:pt>
                <c:pt idx="63">
                  <c:v>25.032488700000016</c:v>
                </c:pt>
                <c:pt idx="64">
                  <c:v>22.324808370000014</c:v>
                </c:pt>
                <c:pt idx="65">
                  <c:v>25.873637070000012</c:v>
                </c:pt>
                <c:pt idx="66">
                  <c:v>22.883577030000005</c:v>
                </c:pt>
                <c:pt idx="67">
                  <c:v>23.329597110000009</c:v>
                </c:pt>
                <c:pt idx="68">
                  <c:v>23.734311389999998</c:v>
                </c:pt>
                <c:pt idx="69">
                  <c:v>8.1090303000000006</c:v>
                </c:pt>
                <c:pt idx="70">
                  <c:v>7.3479290099999979</c:v>
                </c:pt>
                <c:pt idx="71">
                  <c:v>6.8355539100000007</c:v>
                </c:pt>
                <c:pt idx="72">
                  <c:v>3.2879765099999974</c:v>
                </c:pt>
                <c:pt idx="73">
                  <c:v>1.59760437</c:v>
                </c:pt>
                <c:pt idx="74">
                  <c:v>1.8731354700000002</c:v>
                </c:pt>
                <c:pt idx="75">
                  <c:v>38.149082280000002</c:v>
                </c:pt>
                <c:pt idx="76">
                  <c:v>43.79488208999998</c:v>
                </c:pt>
                <c:pt idx="77">
                  <c:v>38.558361870000013</c:v>
                </c:pt>
                <c:pt idx="78">
                  <c:v>25.939281300000015</c:v>
                </c:pt>
                <c:pt idx="79">
                  <c:v>26.982914519999991</c:v>
                </c:pt>
                <c:pt idx="80">
                  <c:v>27.823514639999988</c:v>
                </c:pt>
                <c:pt idx="81">
                  <c:v>24.269166029999987</c:v>
                </c:pt>
                <c:pt idx="82">
                  <c:v>37.200230519999977</c:v>
                </c:pt>
                <c:pt idx="83">
                  <c:v>30.51055238999999</c:v>
                </c:pt>
                <c:pt idx="84">
                  <c:v>25.949103359999995</c:v>
                </c:pt>
                <c:pt idx="85">
                  <c:v>24.397072109999996</c:v>
                </c:pt>
                <c:pt idx="86">
                  <c:v>23.902705410000003</c:v>
                </c:pt>
                <c:pt idx="87">
                  <c:v>23.87113652999999</c:v>
                </c:pt>
                <c:pt idx="88">
                  <c:v>49.441482990000004</c:v>
                </c:pt>
                <c:pt idx="89">
                  <c:v>54.896273789999981</c:v>
                </c:pt>
                <c:pt idx="90">
                  <c:v>53.25370259999999</c:v>
                </c:pt>
                <c:pt idx="91">
                  <c:v>54.649405199999983</c:v>
                </c:pt>
                <c:pt idx="92">
                  <c:v>41.003229210000008</c:v>
                </c:pt>
                <c:pt idx="93">
                  <c:v>19.01725094999999</c:v>
                </c:pt>
                <c:pt idx="94">
                  <c:v>21.037247759999989</c:v>
                </c:pt>
                <c:pt idx="95">
                  <c:v>28.173921209999992</c:v>
                </c:pt>
                <c:pt idx="96">
                  <c:v>39.735899670000009</c:v>
                </c:pt>
                <c:pt idx="97">
                  <c:v>36.703749510000009</c:v>
                </c:pt>
                <c:pt idx="98">
                  <c:v>38.758000980000013</c:v>
                </c:pt>
                <c:pt idx="99">
                  <c:v>30.589318500000005</c:v>
                </c:pt>
                <c:pt idx="100">
                  <c:v>28.048543530000018</c:v>
                </c:pt>
                <c:pt idx="101">
                  <c:v>21.751593000000007</c:v>
                </c:pt>
                <c:pt idx="102">
                  <c:v>19.812606900000013</c:v>
                </c:pt>
                <c:pt idx="103">
                  <c:v>20.71746450000002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3.3075612900000007</c:v>
                </c:pt>
                <c:pt idx="113">
                  <c:v>6.4424096400000002</c:v>
                </c:pt>
                <c:pt idx="114">
                  <c:v>8.8591253099999996</c:v>
                </c:pt>
                <c:pt idx="115">
                  <c:v>1.4116611900000002</c:v>
                </c:pt>
                <c:pt idx="116">
                  <c:v>5.1152421599999993</c:v>
                </c:pt>
                <c:pt idx="117">
                  <c:v>8.0547625800000144</c:v>
                </c:pt>
                <c:pt idx="118">
                  <c:v>8.7732654900000018</c:v>
                </c:pt>
                <c:pt idx="119">
                  <c:v>8.883738509999997</c:v>
                </c:pt>
                <c:pt idx="120">
                  <c:v>10.255835399999986</c:v>
                </c:pt>
                <c:pt idx="121">
                  <c:v>19.223603220000001</c:v>
                </c:pt>
                <c:pt idx="122">
                  <c:v>6.3569110199999992</c:v>
                </c:pt>
                <c:pt idx="123">
                  <c:v>2.17340877</c:v>
                </c:pt>
                <c:pt idx="124">
                  <c:v>0.40771998000000004</c:v>
                </c:pt>
                <c:pt idx="125">
                  <c:v>0.32382741000000004</c:v>
                </c:pt>
                <c:pt idx="126">
                  <c:v>2.3404186200000003</c:v>
                </c:pt>
                <c:pt idx="127">
                  <c:v>4.0668036899999995</c:v>
                </c:pt>
                <c:pt idx="128">
                  <c:v>7.8067768500000012</c:v>
                </c:pt>
                <c:pt idx="129">
                  <c:v>8.224045410000004</c:v>
                </c:pt>
                <c:pt idx="130">
                  <c:v>10.048443389999999</c:v>
                </c:pt>
                <c:pt idx="131">
                  <c:v>9.6200447100000019</c:v>
                </c:pt>
                <c:pt idx="132">
                  <c:v>5.9718872999999997</c:v>
                </c:pt>
                <c:pt idx="133">
                  <c:v>5.9718872999999997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8-4190-8251-03FFDBD4C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13323520"/>
        <c:axId val="313325056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Max Marginal</c:v>
                </c:pt>
              </c:strCache>
            </c:strRef>
          </c:tx>
          <c:spPr>
            <a:ln w="25400">
              <a:solidFill>
                <a:srgbClr val="FFB100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Sheet1!$C$2:$C$135</c:f>
              <c:numCache>
                <c:formatCode>_-* #,##0_-;\-* #,##0_-;_-* "-"??_-;_-@_-</c:formatCode>
                <c:ptCount val="134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  <c:pt idx="20">
                  <c:v>14</c:v>
                </c:pt>
                <c:pt idx="21">
                  <c:v>14</c:v>
                </c:pt>
                <c:pt idx="22">
                  <c:v>14</c:v>
                </c:pt>
                <c:pt idx="23">
                  <c:v>14</c:v>
                </c:pt>
                <c:pt idx="24">
                  <c:v>14</c:v>
                </c:pt>
                <c:pt idx="25">
                  <c:v>14</c:v>
                </c:pt>
                <c:pt idx="26">
                  <c:v>14</c:v>
                </c:pt>
                <c:pt idx="27">
                  <c:v>14</c:v>
                </c:pt>
                <c:pt idx="28">
                  <c:v>14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14</c:v>
                </c:pt>
                <c:pt idx="43">
                  <c:v>14</c:v>
                </c:pt>
                <c:pt idx="44">
                  <c:v>14</c:v>
                </c:pt>
                <c:pt idx="45">
                  <c:v>14</c:v>
                </c:pt>
                <c:pt idx="46">
                  <c:v>14</c:v>
                </c:pt>
                <c:pt idx="47">
                  <c:v>14</c:v>
                </c:pt>
                <c:pt idx="48">
                  <c:v>14</c:v>
                </c:pt>
                <c:pt idx="49">
                  <c:v>14</c:v>
                </c:pt>
                <c:pt idx="50">
                  <c:v>14</c:v>
                </c:pt>
                <c:pt idx="51">
                  <c:v>14</c:v>
                </c:pt>
                <c:pt idx="52">
                  <c:v>14</c:v>
                </c:pt>
                <c:pt idx="53">
                  <c:v>14</c:v>
                </c:pt>
                <c:pt idx="54">
                  <c:v>14</c:v>
                </c:pt>
                <c:pt idx="55">
                  <c:v>14</c:v>
                </c:pt>
                <c:pt idx="56">
                  <c:v>14</c:v>
                </c:pt>
                <c:pt idx="57">
                  <c:v>14</c:v>
                </c:pt>
                <c:pt idx="58">
                  <c:v>14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14</c:v>
                </c:pt>
                <c:pt idx="77">
                  <c:v>14</c:v>
                </c:pt>
                <c:pt idx="78">
                  <c:v>14</c:v>
                </c:pt>
                <c:pt idx="79">
                  <c:v>14</c:v>
                </c:pt>
                <c:pt idx="80">
                  <c:v>14</c:v>
                </c:pt>
                <c:pt idx="81">
                  <c:v>14</c:v>
                </c:pt>
                <c:pt idx="82">
                  <c:v>14</c:v>
                </c:pt>
                <c:pt idx="83">
                  <c:v>14</c:v>
                </c:pt>
                <c:pt idx="84">
                  <c:v>14</c:v>
                </c:pt>
                <c:pt idx="85">
                  <c:v>14</c:v>
                </c:pt>
                <c:pt idx="86">
                  <c:v>14</c:v>
                </c:pt>
                <c:pt idx="87">
                  <c:v>14</c:v>
                </c:pt>
                <c:pt idx="88">
                  <c:v>14</c:v>
                </c:pt>
                <c:pt idx="89">
                  <c:v>14</c:v>
                </c:pt>
                <c:pt idx="90">
                  <c:v>14</c:v>
                </c:pt>
                <c:pt idx="91">
                  <c:v>14</c:v>
                </c:pt>
                <c:pt idx="92">
                  <c:v>14</c:v>
                </c:pt>
                <c:pt idx="93">
                  <c:v>14</c:v>
                </c:pt>
                <c:pt idx="94">
                  <c:v>14</c:v>
                </c:pt>
                <c:pt idx="95">
                  <c:v>14</c:v>
                </c:pt>
                <c:pt idx="96">
                  <c:v>14</c:v>
                </c:pt>
                <c:pt idx="97">
                  <c:v>14</c:v>
                </c:pt>
                <c:pt idx="98">
                  <c:v>14</c:v>
                </c:pt>
                <c:pt idx="99">
                  <c:v>14</c:v>
                </c:pt>
                <c:pt idx="100">
                  <c:v>14</c:v>
                </c:pt>
                <c:pt idx="101">
                  <c:v>14</c:v>
                </c:pt>
                <c:pt idx="102">
                  <c:v>14</c:v>
                </c:pt>
                <c:pt idx="103">
                  <c:v>14</c:v>
                </c:pt>
                <c:pt idx="104">
                  <c:v>14</c:v>
                </c:pt>
                <c:pt idx="105">
                  <c:v>14</c:v>
                </c:pt>
                <c:pt idx="106">
                  <c:v>14</c:v>
                </c:pt>
                <c:pt idx="107">
                  <c:v>14</c:v>
                </c:pt>
                <c:pt idx="108">
                  <c:v>14</c:v>
                </c:pt>
                <c:pt idx="109">
                  <c:v>14</c:v>
                </c:pt>
                <c:pt idx="110">
                  <c:v>14</c:v>
                </c:pt>
                <c:pt idx="111">
                  <c:v>14</c:v>
                </c:pt>
                <c:pt idx="112">
                  <c:v>14</c:v>
                </c:pt>
                <c:pt idx="113">
                  <c:v>14</c:v>
                </c:pt>
                <c:pt idx="114">
                  <c:v>14</c:v>
                </c:pt>
                <c:pt idx="115">
                  <c:v>14</c:v>
                </c:pt>
                <c:pt idx="116">
                  <c:v>14</c:v>
                </c:pt>
                <c:pt idx="117">
                  <c:v>14</c:v>
                </c:pt>
                <c:pt idx="118">
                  <c:v>14</c:v>
                </c:pt>
                <c:pt idx="119">
                  <c:v>14</c:v>
                </c:pt>
                <c:pt idx="120">
                  <c:v>14</c:v>
                </c:pt>
                <c:pt idx="121">
                  <c:v>14</c:v>
                </c:pt>
                <c:pt idx="122">
                  <c:v>14</c:v>
                </c:pt>
                <c:pt idx="123">
                  <c:v>14</c:v>
                </c:pt>
                <c:pt idx="124">
                  <c:v>14</c:v>
                </c:pt>
                <c:pt idx="125">
                  <c:v>14</c:v>
                </c:pt>
                <c:pt idx="126">
                  <c:v>14</c:v>
                </c:pt>
                <c:pt idx="127">
                  <c:v>14</c:v>
                </c:pt>
                <c:pt idx="128">
                  <c:v>14</c:v>
                </c:pt>
                <c:pt idx="129">
                  <c:v>14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68-4190-8251-03FFDBD4CB68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Max ROI</c:v>
                </c:pt>
              </c:strCache>
            </c:strRef>
          </c:tx>
          <c:spPr>
            <a:ln w="25400">
              <a:solidFill>
                <a:srgbClr val="8DC63F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Sheet1!$D$2:$D$135</c:f>
              <c:numCache>
                <c:formatCode>_-* #,##0_-;\-* #,##0_-;_-* "-"??_-;_-@_-</c:formatCode>
                <c:ptCount val="134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  <c:pt idx="20">
                  <c:v>23</c:v>
                </c:pt>
                <c:pt idx="21">
                  <c:v>23</c:v>
                </c:pt>
                <c:pt idx="22">
                  <c:v>23</c:v>
                </c:pt>
                <c:pt idx="23">
                  <c:v>23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23</c:v>
                </c:pt>
                <c:pt idx="45">
                  <c:v>23</c:v>
                </c:pt>
                <c:pt idx="46">
                  <c:v>23</c:v>
                </c:pt>
                <c:pt idx="47">
                  <c:v>23</c:v>
                </c:pt>
                <c:pt idx="48">
                  <c:v>23</c:v>
                </c:pt>
                <c:pt idx="49">
                  <c:v>23</c:v>
                </c:pt>
                <c:pt idx="50">
                  <c:v>23</c:v>
                </c:pt>
                <c:pt idx="51">
                  <c:v>23</c:v>
                </c:pt>
                <c:pt idx="52">
                  <c:v>23</c:v>
                </c:pt>
                <c:pt idx="53">
                  <c:v>23</c:v>
                </c:pt>
                <c:pt idx="54">
                  <c:v>23</c:v>
                </c:pt>
                <c:pt idx="55">
                  <c:v>23</c:v>
                </c:pt>
                <c:pt idx="56">
                  <c:v>23</c:v>
                </c:pt>
                <c:pt idx="57">
                  <c:v>23</c:v>
                </c:pt>
                <c:pt idx="58">
                  <c:v>23</c:v>
                </c:pt>
                <c:pt idx="59">
                  <c:v>23</c:v>
                </c:pt>
                <c:pt idx="60">
                  <c:v>23</c:v>
                </c:pt>
                <c:pt idx="61">
                  <c:v>23</c:v>
                </c:pt>
                <c:pt idx="62">
                  <c:v>23</c:v>
                </c:pt>
                <c:pt idx="63">
                  <c:v>23</c:v>
                </c:pt>
                <c:pt idx="64">
                  <c:v>23</c:v>
                </c:pt>
                <c:pt idx="65">
                  <c:v>23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23</c:v>
                </c:pt>
                <c:pt idx="70">
                  <c:v>23</c:v>
                </c:pt>
                <c:pt idx="71">
                  <c:v>23</c:v>
                </c:pt>
                <c:pt idx="72">
                  <c:v>23</c:v>
                </c:pt>
                <c:pt idx="73">
                  <c:v>23</c:v>
                </c:pt>
                <c:pt idx="74">
                  <c:v>23</c:v>
                </c:pt>
                <c:pt idx="75">
                  <c:v>23</c:v>
                </c:pt>
                <c:pt idx="76">
                  <c:v>23</c:v>
                </c:pt>
                <c:pt idx="77">
                  <c:v>23</c:v>
                </c:pt>
                <c:pt idx="78">
                  <c:v>23</c:v>
                </c:pt>
                <c:pt idx="79">
                  <c:v>23</c:v>
                </c:pt>
                <c:pt idx="80">
                  <c:v>23</c:v>
                </c:pt>
                <c:pt idx="81">
                  <c:v>23</c:v>
                </c:pt>
                <c:pt idx="82">
                  <c:v>23</c:v>
                </c:pt>
                <c:pt idx="83">
                  <c:v>23</c:v>
                </c:pt>
                <c:pt idx="84">
                  <c:v>23</c:v>
                </c:pt>
                <c:pt idx="85">
                  <c:v>23</c:v>
                </c:pt>
                <c:pt idx="86">
                  <c:v>23</c:v>
                </c:pt>
                <c:pt idx="87">
                  <c:v>23</c:v>
                </c:pt>
                <c:pt idx="88">
                  <c:v>23</c:v>
                </c:pt>
                <c:pt idx="89">
                  <c:v>23</c:v>
                </c:pt>
                <c:pt idx="90">
                  <c:v>23</c:v>
                </c:pt>
                <c:pt idx="91">
                  <c:v>23</c:v>
                </c:pt>
                <c:pt idx="92">
                  <c:v>23</c:v>
                </c:pt>
                <c:pt idx="93">
                  <c:v>23</c:v>
                </c:pt>
                <c:pt idx="94">
                  <c:v>23</c:v>
                </c:pt>
                <c:pt idx="95">
                  <c:v>23</c:v>
                </c:pt>
                <c:pt idx="96">
                  <c:v>23</c:v>
                </c:pt>
                <c:pt idx="97">
                  <c:v>23</c:v>
                </c:pt>
                <c:pt idx="98">
                  <c:v>23</c:v>
                </c:pt>
                <c:pt idx="99">
                  <c:v>23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23</c:v>
                </c:pt>
                <c:pt idx="104">
                  <c:v>23</c:v>
                </c:pt>
                <c:pt idx="105">
                  <c:v>23</c:v>
                </c:pt>
                <c:pt idx="106">
                  <c:v>23</c:v>
                </c:pt>
                <c:pt idx="107">
                  <c:v>23</c:v>
                </c:pt>
                <c:pt idx="108">
                  <c:v>23</c:v>
                </c:pt>
                <c:pt idx="109">
                  <c:v>23</c:v>
                </c:pt>
                <c:pt idx="110">
                  <c:v>23</c:v>
                </c:pt>
                <c:pt idx="111">
                  <c:v>23</c:v>
                </c:pt>
                <c:pt idx="112">
                  <c:v>23</c:v>
                </c:pt>
                <c:pt idx="113">
                  <c:v>23</c:v>
                </c:pt>
                <c:pt idx="114">
                  <c:v>23</c:v>
                </c:pt>
                <c:pt idx="115">
                  <c:v>23</c:v>
                </c:pt>
                <c:pt idx="116">
                  <c:v>23</c:v>
                </c:pt>
                <c:pt idx="117">
                  <c:v>23</c:v>
                </c:pt>
                <c:pt idx="118">
                  <c:v>23</c:v>
                </c:pt>
                <c:pt idx="119">
                  <c:v>23</c:v>
                </c:pt>
                <c:pt idx="120">
                  <c:v>23</c:v>
                </c:pt>
                <c:pt idx="121">
                  <c:v>23</c:v>
                </c:pt>
                <c:pt idx="122">
                  <c:v>23</c:v>
                </c:pt>
                <c:pt idx="123">
                  <c:v>23</c:v>
                </c:pt>
                <c:pt idx="124">
                  <c:v>23</c:v>
                </c:pt>
                <c:pt idx="125">
                  <c:v>23</c:v>
                </c:pt>
                <c:pt idx="126">
                  <c:v>23</c:v>
                </c:pt>
                <c:pt idx="127">
                  <c:v>23</c:v>
                </c:pt>
                <c:pt idx="128">
                  <c:v>23</c:v>
                </c:pt>
                <c:pt idx="129">
                  <c:v>23</c:v>
                </c:pt>
                <c:pt idx="130">
                  <c:v>23</c:v>
                </c:pt>
                <c:pt idx="131">
                  <c:v>23</c:v>
                </c:pt>
                <c:pt idx="132">
                  <c:v>23</c:v>
                </c:pt>
                <c:pt idx="13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47-4C4B-8983-8B1C7071C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3323520"/>
        <c:axId val="313325056"/>
      </c:lineChart>
      <c:catAx>
        <c:axId val="313323520"/>
        <c:scaling>
          <c:orientation val="minMax"/>
        </c:scaling>
        <c:delete val="0"/>
        <c:axPos val="b"/>
        <c:numFmt formatCode="[$-409]d\-mmm\-yy;@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lang="ja-JP" sz="8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13325056"/>
        <c:crosses val="autoZero"/>
        <c:auto val="0"/>
        <c:lblAlgn val="ctr"/>
        <c:lblOffset val="100"/>
        <c:noMultiLvlLbl val="0"/>
      </c:catAx>
      <c:valAx>
        <c:axId val="313325056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GRPs</a:t>
                </a:r>
              </a:p>
            </c:rich>
          </c:tx>
          <c:layout>
            <c:manualLayout>
              <c:xMode val="edge"/>
              <c:yMode val="edge"/>
              <c:x val="9.4590873283493405E-3"/>
              <c:y val="0.27653325121545763"/>
            </c:manualLayout>
          </c:layout>
          <c:overlay val="0"/>
        </c:title>
        <c:numFmt formatCode="#,##0_);[Red]\(#,##0\)" sourceLinked="0"/>
        <c:majorTickMark val="out"/>
        <c:minorTickMark val="none"/>
        <c:tickLblPos val="nextTo"/>
        <c:spPr>
          <a:ln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lang="ja-JP" sz="10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13323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s-AR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0593834371069"/>
          <c:y val="5.5165953958344768E-2"/>
          <c:w val="0.86729102716831996"/>
          <c:h val="0.79320270151270023"/>
        </c:manualLayout>
      </c:layout>
      <c:lineChart>
        <c:grouping val="standard"/>
        <c:varyColors val="0"/>
        <c:ser>
          <c:idx val="1"/>
          <c:order val="0"/>
          <c:tx>
            <c:strRef>
              <c:f>Sheet1!$F$1</c:f>
              <c:strCache>
                <c:ptCount val="1"/>
                <c:pt idx="0">
                  <c:v>Lift (Predicted)</c:v>
                </c:pt>
              </c:strCache>
            </c:strRef>
          </c:tx>
          <c:spPr>
            <a:ln w="25400" cmpd="dbl">
              <a:solidFill>
                <a:schemeClr val="accent6"/>
              </a:solidFill>
            </a:ln>
          </c:spPr>
          <c:marker>
            <c:symbol val="none"/>
          </c:marker>
          <c:val>
            <c:numRef>
              <c:f>Sheet1!$F$2:$F$600</c:f>
              <c:numCache>
                <c:formatCode>0.00%</c:formatCode>
                <c:ptCount val="599"/>
                <c:pt idx="0">
                  <c:v>7.2296947473821094E-7</c:v>
                </c:pt>
                <c:pt idx="1">
                  <c:v>2.8917870419087333E-6</c:v>
                </c:pt>
                <c:pt idx="2">
                  <c:v>6.506180149440377E-6</c:v>
                </c:pt>
                <c:pt idx="3">
                  <c:v>1.1565694607286459E-5</c:v>
                </c:pt>
                <c:pt idx="4">
                  <c:v>1.8069694682570914E-5</c:v>
                </c:pt>
                <c:pt idx="5">
                  <c:v>2.6017363232724855E-5</c:v>
                </c:pt>
                <c:pt idx="6">
                  <c:v>3.5407701876558062E-5</c:v>
                </c:pt>
                <c:pt idx="7">
                  <c:v>4.6239531203313977E-5</c:v>
                </c:pt>
                <c:pt idx="8">
                  <c:v>5.8511491019541673E-5</c:v>
                </c:pt>
                <c:pt idx="9">
                  <c:v>7.2222040633770912E-5</c:v>
                </c:pt>
                <c:pt idx="10">
                  <c:v>8.7369459178858466E-5</c:v>
                </c:pt>
                <c:pt idx="11">
                  <c:v>1.039518459720265E-4</c:v>
                </c:pt>
                <c:pt idx="12">
                  <c:v>1.2196712091230161E-4</c:v>
                </c:pt>
                <c:pt idx="13">
                  <c:v>1.4141302491539609E-4</c:v>
                </c:pt>
                <c:pt idx="14">
                  <c:v>1.6228712038587195E-4</c:v>
                </c:pt>
                <c:pt idx="15">
                  <c:v>1.8458679172635856E-4</c:v>
                </c:pt>
                <c:pt idx="16">
                  <c:v>2.0830924588381705E-4</c:v>
                </c:pt>
                <c:pt idx="17">
                  <c:v>2.3345151293254623E-4</c:v>
                </c:pt>
                <c:pt idx="18">
                  <c:v>2.6001044669392293E-4</c:v>
                </c:pt>
                <c:pt idx="19">
                  <c:v>2.8798272539247438E-4</c:v>
                </c:pt>
                <c:pt idx="20">
                  <c:v>3.1736485234837297E-4</c:v>
                </c:pt>
                <c:pt idx="21">
                  <c:v>3.4815315670587432E-4</c:v>
                </c:pt>
                <c:pt idx="22">
                  <c:v>3.8034379419768505E-4</c:v>
                </c:pt>
                <c:pt idx="23">
                  <c:v>4.139327479449062E-4</c:v>
                </c:pt>
                <c:pt idx="24">
                  <c:v>4.4891582929246221E-4</c:v>
                </c:pt>
                <c:pt idx="25">
                  <c:v>4.8528867867957126E-4</c:v>
                </c:pt>
                <c:pt idx="26">
                  <c:v>5.2304676654523624E-4</c:v>
                </c:pt>
                <c:pt idx="27">
                  <c:v>5.6218539426827058E-4</c:v>
                </c:pt>
                <c:pt idx="28">
                  <c:v>6.026996951417965E-4</c:v>
                </c:pt>
                <c:pt idx="29">
                  <c:v>6.4458463538173E-4</c:v>
                </c:pt>
                <c:pt idx="30">
                  <c:v>6.8783501516910678E-4</c:v>
                </c:pt>
                <c:pt idx="31">
                  <c:v>7.3244546972590918E-4</c:v>
                </c:pt>
                <c:pt idx="32">
                  <c:v>7.7841047042403327E-4</c:v>
                </c:pt>
                <c:pt idx="33">
                  <c:v>8.2572432592714629E-4</c:v>
                </c:pt>
                <c:pt idx="34">
                  <c:v>8.7438118336504583E-4</c:v>
                </c:pt>
                <c:pt idx="35">
                  <c:v>9.2437502954022949E-4</c:v>
                </c:pt>
                <c:pt idx="36">
                  <c:v>9.7569969216627916E-4</c:v>
                </c:pt>
                <c:pt idx="37">
                  <c:v>1.0283488411377412E-3</c:v>
                </c:pt>
                <c:pt idx="38">
                  <c:v>1.0823159898311549E-3</c:v>
                </c:pt>
                <c:pt idx="39">
                  <c:v>1.1375944964367307E-3</c:v>
                </c:pt>
                <c:pt idx="40">
                  <c:v>1.1941775653205172E-3</c:v>
                </c:pt>
                <c:pt idx="41">
                  <c:v>1.2520582484164197E-3</c:v>
                </c:pt>
                <c:pt idx="42">
                  <c:v>1.3112294466478408E-3</c:v>
                </c:pt>
                <c:pt idx="43">
                  <c:v>1.3716839113785267E-3</c:v>
                </c:pt>
                <c:pt idx="44">
                  <c:v>1.4334142458920437E-3</c:v>
                </c:pt>
                <c:pt idx="45">
                  <c:v>1.4964129068997037E-3</c:v>
                </c:pt>
                <c:pt idx="46">
                  <c:v>1.5606722060763217E-3</c:v>
                </c:pt>
                <c:pt idx="47">
                  <c:v>1.6261843116234104E-3</c:v>
                </c:pt>
                <c:pt idx="48">
                  <c:v>1.6929412498594559E-3</c:v>
                </c:pt>
                <c:pt idx="49">
                  <c:v>1.7609349068366739E-3</c:v>
                </c:pt>
                <c:pt idx="50">
                  <c:v>1.8301570299839448E-3</c:v>
                </c:pt>
                <c:pt idx="51">
                  <c:v>1.9005992297753266E-3</c:v>
                </c:pt>
                <c:pt idx="52">
                  <c:v>1.9722529814237486E-3</c:v>
                </c:pt>
                <c:pt idx="53">
                  <c:v>2.0451096265994076E-3</c:v>
                </c:pt>
                <c:pt idx="54">
                  <c:v>2.1191603751723395E-3</c:v>
                </c:pt>
                <c:pt idx="55">
                  <c:v>2.1943963069787423E-3</c:v>
                </c:pt>
                <c:pt idx="56">
                  <c:v>2.2708083736104404E-3</c:v>
                </c:pt>
                <c:pt idx="57">
                  <c:v>2.3483874002271296E-3</c:v>
                </c:pt>
                <c:pt idx="58">
                  <c:v>2.4271240873908265E-3</c:v>
                </c:pt>
                <c:pt idx="59">
                  <c:v>2.507009012921918E-3</c:v>
                </c:pt>
                <c:pt idx="60">
                  <c:v>2.5880326337765214E-3</c:v>
                </c:pt>
                <c:pt idx="61">
                  <c:v>2.6701852879443683E-3</c:v>
                </c:pt>
                <c:pt idx="62">
                  <c:v>2.7534571963668888E-3</c:v>
                </c:pt>
                <c:pt idx="63">
                  <c:v>2.83783846487487E-3</c:v>
                </c:pt>
                <c:pt idx="64">
                  <c:v>2.9233190861451125E-3</c:v>
                </c:pt>
                <c:pt idx="65">
                  <c:v>3.0098889416757049E-3</c:v>
                </c:pt>
                <c:pt idx="66">
                  <c:v>3.0975378037791657E-3</c:v>
                </c:pt>
                <c:pt idx="67">
                  <c:v>3.1862553375930358E-3</c:v>
                </c:pt>
                <c:pt idx="68">
                  <c:v>3.2760311031073651E-3</c:v>
                </c:pt>
                <c:pt idx="69">
                  <c:v>3.3668545572084832E-3</c:v>
                </c:pt>
                <c:pt idx="70">
                  <c:v>3.4587150557385087E-3</c:v>
                </c:pt>
                <c:pt idx="71">
                  <c:v>3.5516018555700711E-3</c:v>
                </c:pt>
                <c:pt idx="72">
                  <c:v>3.6455041166956435E-3</c:v>
                </c:pt>
                <c:pt idx="73">
                  <c:v>3.74041090433095E-3</c:v>
                </c:pt>
                <c:pt idx="74">
                  <c:v>3.8363111910318243E-3</c:v>
                </c:pt>
                <c:pt idx="75">
                  <c:v>3.9331938588240307E-3</c:v>
                </c:pt>
                <c:pt idx="76">
                  <c:v>4.0310477013453597E-3</c:v>
                </c:pt>
                <c:pt idx="77">
                  <c:v>4.1298614259995675E-3</c:v>
                </c:pt>
                <c:pt idx="78">
                  <c:v>4.2296236561214437E-3</c:v>
                </c:pt>
                <c:pt idx="79">
                  <c:v>4.3303229331524973E-3</c:v>
                </c:pt>
                <c:pt idx="80">
                  <c:v>4.4319477188266877E-3</c:v>
                </c:pt>
                <c:pt idx="81">
                  <c:v>4.5344863973655822E-3</c:v>
                </c:pt>
                <c:pt idx="82">
                  <c:v>4.6379272776823979E-3</c:v>
                </c:pt>
                <c:pt idx="83">
                  <c:v>4.7422585955942953E-3</c:v>
                </c:pt>
                <c:pt idx="84">
                  <c:v>4.8474685160423935E-3</c:v>
                </c:pt>
                <c:pt idx="85">
                  <c:v>4.9535451353188951E-3</c:v>
                </c:pt>
                <c:pt idx="86">
                  <c:v>5.060476483300734E-3</c:v>
                </c:pt>
                <c:pt idx="87">
                  <c:v>5.168250525689165E-3</c:v>
                </c:pt>
                <c:pt idx="88">
                  <c:v>5.276855166254743E-3</c:v>
                </c:pt>
                <c:pt idx="89">
                  <c:v>5.3862782490870405E-3</c:v>
                </c:pt>
                <c:pt idx="90">
                  <c:v>5.4965075608486257E-3</c:v>
                </c:pt>
                <c:pt idx="91">
                  <c:v>5.6075308330325729E-3</c:v>
                </c:pt>
                <c:pt idx="92">
                  <c:v>5.7193357442231058E-3</c:v>
                </c:pt>
                <c:pt idx="93">
                  <c:v>5.8319099223586301E-3</c:v>
                </c:pt>
                <c:pt idx="94">
                  <c:v>5.9452409469966799E-3</c:v>
                </c:pt>
                <c:pt idx="95">
                  <c:v>6.0593163515801525E-3</c:v>
                </c:pt>
                <c:pt idx="96">
                  <c:v>6.1741236257043114E-3</c:v>
                </c:pt>
                <c:pt idx="97">
                  <c:v>6.2896502173838964E-3</c:v>
                </c:pt>
                <c:pt idx="98">
                  <c:v>6.4058835353198937E-3</c:v>
                </c:pt>
                <c:pt idx="99">
                  <c:v>6.522810951165272E-3</c:v>
                </c:pt>
                <c:pt idx="100">
                  <c:v>6.6404198017891956E-3</c:v>
                </c:pt>
                <c:pt idx="101">
                  <c:v>6.7586973915391771E-3</c:v>
                </c:pt>
                <c:pt idx="102">
                  <c:v>6.8776309945004985E-3</c:v>
                </c:pt>
                <c:pt idx="103">
                  <c:v>6.9972078567524972E-3</c:v>
                </c:pt>
                <c:pt idx="104">
                  <c:v>7.1174151986210174E-3</c:v>
                </c:pt>
                <c:pt idx="105">
                  <c:v>7.2382402169265878E-3</c:v>
                </c:pt>
                <c:pt idx="106">
                  <c:v>7.3596700872277238E-3</c:v>
                </c:pt>
                <c:pt idx="107">
                  <c:v>7.4816919660588323E-3</c:v>
                </c:pt>
                <c:pt idx="108">
                  <c:v>7.6042929931621553E-3</c:v>
                </c:pt>
                <c:pt idx="109">
                  <c:v>7.7274602937132918E-3</c:v>
                </c:pt>
                <c:pt idx="110">
                  <c:v>7.8511809805396661E-3</c:v>
                </c:pt>
                <c:pt idx="111">
                  <c:v>7.9754421563314783E-3</c:v>
                </c:pt>
                <c:pt idx="112">
                  <c:v>8.1002309158446431E-3</c:v>
                </c:pt>
                <c:pt idx="113">
                  <c:v>8.2255343480951426E-3</c:v>
                </c:pt>
                <c:pt idx="114">
                  <c:v>8.3513395385442744E-3</c:v>
                </c:pt>
                <c:pt idx="115">
                  <c:v>8.4776335712744046E-3</c:v>
                </c:pt>
                <c:pt idx="116">
                  <c:v>8.6044035311545509E-3</c:v>
                </c:pt>
                <c:pt idx="117">
                  <c:v>8.7316365059954791E-3</c:v>
                </c:pt>
                <c:pt idx="118">
                  <c:v>8.8593195886936538E-3</c:v>
                </c:pt>
                <c:pt idx="119">
                  <c:v>8.9874398793637206E-3</c:v>
                </c:pt>
                <c:pt idx="120">
                  <c:v>9.115984487458921E-3</c:v>
                </c:pt>
                <c:pt idx="121">
                  <c:v>9.244940533879014E-3</c:v>
                </c:pt>
                <c:pt idx="122">
                  <c:v>9.3742951530652562E-3</c:v>
                </c:pt>
                <c:pt idx="123">
                  <c:v>9.5040354950819417E-3</c:v>
                </c:pt>
                <c:pt idx="124">
                  <c:v>9.6341487276840852E-3</c:v>
                </c:pt>
                <c:pt idx="125">
                  <c:v>9.7646220383707551E-3</c:v>
                </c:pt>
                <c:pt idx="126">
                  <c:v>9.8954426364236923E-3</c:v>
                </c:pt>
                <c:pt idx="127">
                  <c:v>1.0026597754930654E-2</c:v>
                </c:pt>
                <c:pt idx="128">
                  <c:v>1.0158074652793229E-2</c:v>
                </c:pt>
                <c:pt idx="129">
                  <c:v>1.0289860616718518E-2</c:v>
                </c:pt>
                <c:pt idx="130">
                  <c:v>1.042194296319442E-2</c:v>
                </c:pt>
                <c:pt idx="131">
                  <c:v>1.0554309040448004E-2</c:v>
                </c:pt>
                <c:pt idx="132">
                  <c:v>1.068694623038665E-2</c:v>
                </c:pt>
                <c:pt idx="133">
                  <c:v>1.0819841950521537E-2</c:v>
                </c:pt>
                <c:pt idx="134">
                  <c:v>1.0952983655873025E-2</c:v>
                </c:pt>
                <c:pt idx="135">
                  <c:v>1.10863588408577E-2</c:v>
                </c:pt>
                <c:pt idx="136">
                  <c:v>1.1219955041156575E-2</c:v>
                </c:pt>
                <c:pt idx="137">
                  <c:v>1.135375983556414E-2</c:v>
                </c:pt>
                <c:pt idx="138">
                  <c:v>1.1487760847817937E-2</c:v>
                </c:pt>
                <c:pt idx="139">
                  <c:v>1.1621945748408233E-2</c:v>
                </c:pt>
                <c:pt idx="140">
                  <c:v>1.1756302256367528E-2</c:v>
                </c:pt>
                <c:pt idx="141">
                  <c:v>1.1890818141039532E-2</c:v>
                </c:pt>
                <c:pt idx="142">
                  <c:v>1.2025481223827288E-2</c:v>
                </c:pt>
                <c:pt idx="143">
                  <c:v>1.2160279379920105E-2</c:v>
                </c:pt>
                <c:pt idx="144">
                  <c:v>1.2295200539999069E-2</c:v>
                </c:pt>
                <c:pt idx="145">
                  <c:v>1.2430232691920725E-2</c:v>
                </c:pt>
                <c:pt idx="146">
                  <c:v>1.2565363882378718E-2</c:v>
                </c:pt>
                <c:pt idx="147">
                  <c:v>1.2700582218543113E-2</c:v>
                </c:pt>
                <c:pt idx="148">
                  <c:v>1.2835875869677025E-2</c:v>
                </c:pt>
                <c:pt idx="149">
                  <c:v>1.297123306873043E-2</c:v>
                </c:pt>
                <c:pt idx="150">
                  <c:v>1.3106642113910771E-2</c:v>
                </c:pt>
                <c:pt idx="151">
                  <c:v>1.3242091370230195E-2</c:v>
                </c:pt>
                <c:pt idx="152">
                  <c:v>1.3377569271029156E-2</c:v>
                </c:pt>
                <c:pt idx="153">
                  <c:v>1.351306431947611E-2</c:v>
                </c:pt>
                <c:pt idx="154">
                  <c:v>1.3648565090043165E-2</c:v>
                </c:pt>
                <c:pt idx="155">
                  <c:v>1.3784060229957349E-2</c:v>
                </c:pt>
                <c:pt idx="156">
                  <c:v>1.3919538460627431E-2</c:v>
                </c:pt>
                <c:pt idx="157">
                  <c:v>1.4054988579045937E-2</c:v>
                </c:pt>
                <c:pt idx="158">
                  <c:v>1.4190399459166354E-2</c:v>
                </c:pt>
                <c:pt idx="159">
                  <c:v>1.4325760053255136E-2</c:v>
                </c:pt>
                <c:pt idx="160">
                  <c:v>1.4461059393218529E-2</c:v>
                </c:pt>
                <c:pt idx="161">
                  <c:v>1.4596286591903901E-2</c:v>
                </c:pt>
                <c:pt idx="162">
                  <c:v>1.4731430844375521E-2</c:v>
                </c:pt>
                <c:pt idx="163">
                  <c:v>1.4866481429164569E-2</c:v>
                </c:pt>
                <c:pt idx="164">
                  <c:v>1.5001427709493316E-2</c:v>
                </c:pt>
                <c:pt idx="165">
                  <c:v>1.5136259134473223E-2</c:v>
                </c:pt>
                <c:pt idx="166">
                  <c:v>1.5270965240276994E-2</c:v>
                </c:pt>
                <c:pt idx="167">
                  <c:v>1.5405535651284299E-2</c:v>
                </c:pt>
                <c:pt idx="168">
                  <c:v>1.5539960081201239E-2</c:v>
                </c:pt>
                <c:pt idx="169">
                  <c:v>1.5674228334153252E-2</c:v>
                </c:pt>
                <c:pt idx="170">
                  <c:v>1.5808330305751583E-2</c:v>
                </c:pt>
                <c:pt idx="171">
                  <c:v>1.5942255984133104E-2</c:v>
                </c:pt>
                <c:pt idx="172">
                  <c:v>1.607599545097339E-2</c:v>
                </c:pt>
                <c:pt idx="173">
                  <c:v>1.6209538882473142E-2</c:v>
                </c:pt>
                <c:pt idx="174">
                  <c:v>1.63428765503177E-2</c:v>
                </c:pt>
                <c:pt idx="175">
                  <c:v>1.6475998822609791E-2</c:v>
                </c:pt>
                <c:pt idx="176">
                  <c:v>1.6608896164775309E-2</c:v>
                </c:pt>
                <c:pt idx="177">
                  <c:v>1.6741559140442199E-2</c:v>
                </c:pt>
                <c:pt idx="178">
                  <c:v>1.6873978412292417E-2</c:v>
                </c:pt>
                <c:pt idx="179">
                  <c:v>1.7006144742886878E-2</c:v>
                </c:pt>
                <c:pt idx="180">
                  <c:v>1.7138048995463461E-2</c:v>
                </c:pt>
                <c:pt idx="181">
                  <c:v>1.7269682134708045E-2</c:v>
                </c:pt>
                <c:pt idx="182">
                  <c:v>1.7401035227498585E-2</c:v>
                </c:pt>
                <c:pt idx="183">
                  <c:v>1.7532099443622225E-2</c:v>
                </c:pt>
                <c:pt idx="184">
                  <c:v>1.7662866056465516E-2</c:v>
                </c:pt>
                <c:pt idx="185">
                  <c:v>1.7793326443677735E-2</c:v>
                </c:pt>
                <c:pt idx="186">
                  <c:v>1.7923472087807365E-2</c:v>
                </c:pt>
                <c:pt idx="187">
                  <c:v>1.8053294576911759E-2</c:v>
                </c:pt>
                <c:pt idx="188">
                  <c:v>1.818278560514007E-2</c:v>
                </c:pt>
                <c:pt idx="189">
                  <c:v>1.8311936973289512E-2</c:v>
                </c:pt>
                <c:pt idx="190">
                  <c:v>1.8440740589334981E-2</c:v>
                </c:pt>
                <c:pt idx="191">
                  <c:v>1.8569188468932143E-2</c:v>
                </c:pt>
                <c:pt idx="192">
                  <c:v>1.8697272735894114E-2</c:v>
                </c:pt>
                <c:pt idx="193">
                  <c:v>1.8824985622641687E-2</c:v>
                </c:pt>
                <c:pt idx="194">
                  <c:v>1.8952319470627407E-2</c:v>
                </c:pt>
                <c:pt idx="195">
                  <c:v>1.9079266730733391E-2</c:v>
                </c:pt>
                <c:pt idx="196">
                  <c:v>1.9205819963643168E-2</c:v>
                </c:pt>
                <c:pt idx="197">
                  <c:v>1.9331971840187534E-2</c:v>
                </c:pt>
                <c:pt idx="198">
                  <c:v>1.9457715141664653E-2</c:v>
                </c:pt>
                <c:pt idx="199">
                  <c:v>1.9583042760134457E-2</c:v>
                </c:pt>
                <c:pt idx="200">
                  <c:v>1.9707947698687514E-2</c:v>
                </c:pt>
                <c:pt idx="201">
                  <c:v>1.9832423071688511E-2</c:v>
                </c:pt>
                <c:pt idx="202">
                  <c:v>1.9956462104994483E-2</c:v>
                </c:pt>
                <c:pt idx="203">
                  <c:v>2.0080058136147994E-2</c:v>
                </c:pt>
                <c:pt idx="204">
                  <c:v>2.0203204614545341E-2</c:v>
                </c:pt>
                <c:pt idx="205">
                  <c:v>2.032589510158006E-2</c:v>
                </c:pt>
                <c:pt idx="206">
                  <c:v>2.0448123270761814E-2</c:v>
                </c:pt>
                <c:pt idx="207">
                  <c:v>2.0569882907810904E-2</c:v>
                </c:pt>
                <c:pt idx="208">
                  <c:v>2.0691167910728548E-2</c:v>
                </c:pt>
                <c:pt idx="209">
                  <c:v>2.0811972289843165E-2</c:v>
                </c:pt>
                <c:pt idx="210">
                  <c:v>2.0932290167832802E-2</c:v>
                </c:pt>
                <c:pt idx="211">
                  <c:v>2.1052115779723955E-2</c:v>
                </c:pt>
                <c:pt idx="212">
                  <c:v>2.117144347286698E-2</c:v>
                </c:pt>
                <c:pt idx="213">
                  <c:v>2.1290267706888258E-2</c:v>
                </c:pt>
                <c:pt idx="214">
                  <c:v>2.140858305361943E-2</c:v>
                </c:pt>
                <c:pt idx="215">
                  <c:v>2.1526384197003812E-2</c:v>
                </c:pt>
                <c:pt idx="216">
                  <c:v>2.1643665932980279E-2</c:v>
                </c:pt>
                <c:pt idx="217">
                  <c:v>2.1760423169344886E-2</c:v>
                </c:pt>
                <c:pt idx="218">
                  <c:v>2.1876650925590345E-2</c:v>
                </c:pt>
                <c:pt idx="219">
                  <c:v>2.1992344332723672E-2</c:v>
                </c:pt>
                <c:pt idx="220">
                  <c:v>2.2107498633062342E-2</c:v>
                </c:pt>
                <c:pt idx="221">
                  <c:v>2.2222109180008928E-2</c:v>
                </c:pt>
                <c:pt idx="222">
                  <c:v>2.233617143780478E-2</c:v>
                </c:pt>
                <c:pt idx="223">
                  <c:v>2.2449680981262866E-2</c:v>
                </c:pt>
                <c:pt idx="224">
                  <c:v>2.2562633495479909E-2</c:v>
                </c:pt>
                <c:pt idx="225">
                  <c:v>2.2675024775528373E-2</c:v>
                </c:pt>
                <c:pt idx="226">
                  <c:v>2.2786850726128259E-2</c:v>
                </c:pt>
                <c:pt idx="227">
                  <c:v>2.2898107361299228E-2</c:v>
                </c:pt>
                <c:pt idx="228">
                  <c:v>2.3008790803993137E-2</c:v>
                </c:pt>
                <c:pt idx="229">
                  <c:v>2.3118897285707415E-2</c:v>
                </c:pt>
                <c:pt idx="230">
                  <c:v>2.322842314607941E-2</c:v>
                </c:pt>
                <c:pt idx="231">
                  <c:v>2.3337364832462154E-2</c:v>
                </c:pt>
                <c:pt idx="232">
                  <c:v>2.3445718899481664E-2</c:v>
                </c:pt>
                <c:pt idx="233">
                  <c:v>2.3553482008576182E-2</c:v>
                </c:pt>
                <c:pt idx="234">
                  <c:v>2.3660650927517655E-2</c:v>
                </c:pt>
                <c:pt idx="235">
                  <c:v>2.3767222529915574E-2</c:v>
                </c:pt>
                <c:pt idx="236">
                  <c:v>2.3873193794703738E-2</c:v>
                </c:pt>
                <c:pt idx="237">
                  <c:v>2.3978561805609984E-2</c:v>
                </c:pt>
                <c:pt idx="238">
                  <c:v>2.4083323750609356E-2</c:v>
                </c:pt>
                <c:pt idx="239">
                  <c:v>2.4187476921360918E-2</c:v>
                </c:pt>
                <c:pt idx="240">
                  <c:v>2.4291018712628579E-2</c:v>
                </c:pt>
                <c:pt idx="241">
                  <c:v>2.4393946621686119E-2</c:v>
                </c:pt>
                <c:pt idx="242">
                  <c:v>2.4496258247706949E-2</c:v>
                </c:pt>
                <c:pt idx="243">
                  <c:v>2.4597951291138585E-2</c:v>
                </c:pt>
                <c:pt idx="244">
                  <c:v>2.4699023553062492E-2</c:v>
                </c:pt>
                <c:pt idx="245">
                  <c:v>2.4799472934539334E-2</c:v>
                </c:pt>
                <c:pt idx="246">
                  <c:v>2.4899297435940076E-2</c:v>
                </c:pt>
                <c:pt idx="247">
                  <c:v>2.4998495156263251E-2</c:v>
                </c:pt>
                <c:pt idx="248">
                  <c:v>2.5097064292438638E-2</c:v>
                </c:pt>
                <c:pt idx="249">
                  <c:v>2.5195003138617719E-2</c:v>
                </c:pt>
                <c:pt idx="250">
                  <c:v>2.52923100854512E-2</c:v>
                </c:pt>
                <c:pt idx="251">
                  <c:v>2.5388983619353957E-2</c:v>
                </c:pt>
                <c:pt idx="252">
                  <c:v>2.5485022321757617E-2</c:v>
                </c:pt>
                <c:pt idx="253">
                  <c:v>2.5580424868351249E-2</c:v>
                </c:pt>
                <c:pt idx="254">
                  <c:v>2.5675190028310299E-2</c:v>
                </c:pt>
                <c:pt idx="255">
                  <c:v>2.5769316663514268E-2</c:v>
                </c:pt>
                <c:pt idx="256">
                  <c:v>2.5862803727753271E-2</c:v>
                </c:pt>
                <c:pt idx="257">
                  <c:v>2.5955650265923932E-2</c:v>
                </c:pt>
                <c:pt idx="258">
                  <c:v>2.6047855413214867E-2</c:v>
                </c:pt>
                <c:pt idx="259">
                  <c:v>2.6139418394282049E-2</c:v>
                </c:pt>
                <c:pt idx="260">
                  <c:v>2.6230338522414472E-2</c:v>
                </c:pt>
                <c:pt idx="261">
                  <c:v>2.632061519869023E-2</c:v>
                </c:pt>
                <c:pt idx="262">
                  <c:v>2.6410247911123605E-2</c:v>
                </c:pt>
                <c:pt idx="263">
                  <c:v>2.6499236233803181E-2</c:v>
                </c:pt>
                <c:pt idx="264">
                  <c:v>2.6587579826021529E-2</c:v>
                </c:pt>
                <c:pt idx="265">
                  <c:v>2.6675278431396623E-2</c:v>
                </c:pt>
                <c:pt idx="266">
                  <c:v>2.6762331876985408E-2</c:v>
                </c:pt>
                <c:pt idx="267">
                  <c:v>2.6848740072389719E-2</c:v>
                </c:pt>
                <c:pt idx="268">
                  <c:v>2.6934503008854936E-2</c:v>
                </c:pt>
                <c:pt idx="269">
                  <c:v>2.7019620758361684E-2</c:v>
                </c:pt>
                <c:pt idx="270">
                  <c:v>2.7104093472710821E-2</c:v>
                </c:pt>
                <c:pt idx="271">
                  <c:v>2.7187921382602082E-2</c:v>
                </c:pt>
                <c:pt idx="272">
                  <c:v>2.7271104796706622E-2</c:v>
                </c:pt>
                <c:pt idx="273">
                  <c:v>2.735364410073382E-2</c:v>
                </c:pt>
                <c:pt idx="274">
                  <c:v>2.7435539756492607E-2</c:v>
                </c:pt>
                <c:pt idx="275">
                  <c:v>2.7516792300947602E-2</c:v>
                </c:pt>
                <c:pt idx="276">
                  <c:v>2.7597402345270378E-2</c:v>
                </c:pt>
                <c:pt idx="277">
                  <c:v>2.7677370573886157E-2</c:v>
                </c:pt>
                <c:pt idx="278">
                  <c:v>2.7756697743516169E-2</c:v>
                </c:pt>
                <c:pt idx="279">
                  <c:v>2.7835384682216063E-2</c:v>
                </c:pt>
                <c:pt idx="280">
                  <c:v>2.7913432288410527E-2</c:v>
                </c:pt>
                <c:pt idx="281">
                  <c:v>2.7990841529924527E-2</c:v>
                </c:pt>
                <c:pt idx="282">
                  <c:v>2.8067613443011393E-2</c:v>
                </c:pt>
                <c:pt idx="283">
                  <c:v>2.8143749131377963E-2</c:v>
                </c:pt>
                <c:pt idx="284">
                  <c:v>2.8219249765207226E-2</c:v>
                </c:pt>
                <c:pt idx="285">
                  <c:v>2.8294116580178556E-2</c:v>
                </c:pt>
                <c:pt idx="286">
                  <c:v>2.8368350876485968E-2</c:v>
                </c:pt>
                <c:pt idx="287">
                  <c:v>2.8441954017854529E-2</c:v>
                </c:pt>
                <c:pt idx="288">
                  <c:v>2.8514927430555313E-2</c:v>
                </c:pt>
                <c:pt idx="289">
                  <c:v>2.8587272602419053E-2</c:v>
                </c:pt>
                <c:pt idx="290">
                  <c:v>2.8658991081848856E-2</c:v>
                </c:pt>
                <c:pt idx="291">
                  <c:v>2.8730084476832143E-2</c:v>
                </c:pt>
                <c:pt idx="292">
                  <c:v>2.8800554453952149E-2</c:v>
                </c:pt>
                <c:pt idx="293">
                  <c:v>2.8870402737399187E-2</c:v>
                </c:pt>
                <c:pt idx="294">
                  <c:v>2.8939631107981929E-2</c:v>
                </c:pt>
                <c:pt idx="295">
                  <c:v>2.9008241402139E-2</c:v>
                </c:pt>
                <c:pt idx="296">
                  <c:v>2.907623551095103E-2</c:v>
                </c:pt>
                <c:pt idx="297">
                  <c:v>2.914361537915354E-2</c:v>
                </c:pt>
                <c:pt idx="298">
                  <c:v>2.9210383004150742E-2</c:v>
                </c:pt>
                <c:pt idx="299">
                  <c:v>2.9276540435030654E-2</c:v>
                </c:pt>
                <c:pt idx="300">
                  <c:v>2.9342089771581592E-2</c:v>
                </c:pt>
                <c:pt idx="301">
                  <c:v>2.9407033163310441E-2</c:v>
                </c:pt>
                <c:pt idx="302">
                  <c:v>2.9471372808462737E-2</c:v>
                </c:pt>
                <c:pt idx="303">
                  <c:v>2.9535110953044966E-2</c:v>
                </c:pt>
                <c:pt idx="304">
                  <c:v>2.9598249889849187E-2</c:v>
                </c:pt>
                <c:pt idx="305">
                  <c:v>2.9660791957480198E-2</c:v>
                </c:pt>
                <c:pt idx="306">
                  <c:v>2.9722739539385507E-2</c:v>
                </c:pt>
                <c:pt idx="307">
                  <c:v>2.9784095062888271E-2</c:v>
                </c:pt>
                <c:pt idx="308">
                  <c:v>2.9844860998223428E-2</c:v>
                </c:pt>
                <c:pt idx="309">
                  <c:v>2.9905039857577195E-2</c:v>
                </c:pt>
                <c:pt idx="310">
                  <c:v>2.9964634194130195E-2</c:v>
                </c:pt>
                <c:pt idx="311">
                  <c:v>3.0023646601104299E-2</c:v>
                </c:pt>
                <c:pt idx="312">
                  <c:v>3.0082079710813489E-2</c:v>
                </c:pt>
                <c:pt idx="313">
                  <c:v>3.0139936193718821E-2</c:v>
                </c:pt>
                <c:pt idx="314">
                  <c:v>3.0197218757487779E-2</c:v>
                </c:pt>
                <c:pt idx="315">
                  <c:v>3.0253930146058074E-2</c:v>
                </c:pt>
                <c:pt idx="316">
                  <c:v>3.0310073138706182E-2</c:v>
                </c:pt>
                <c:pt idx="317">
                  <c:v>3.0365650549120729E-2</c:v>
                </c:pt>
                <c:pt idx="318">
                  <c:v>3.0420665224480864E-2</c:v>
                </c:pt>
                <c:pt idx="319">
                  <c:v>3.0475120044539897E-2</c:v>
                </c:pt>
                <c:pt idx="320">
                  <c:v>3.0529017920714181E-2</c:v>
                </c:pt>
                <c:pt idx="321">
                  <c:v>3.0582361795177617E-2</c:v>
                </c:pt>
                <c:pt idx="322">
                  <c:v>3.0635154639961713E-2</c:v>
                </c:pt>
                <c:pt idx="323">
                  <c:v>3.0687399456061533E-2</c:v>
                </c:pt>
                <c:pt idx="324">
                  <c:v>3.0739099272547542E-2</c:v>
                </c:pt>
                <c:pt idx="325">
                  <c:v>3.0790257145683581E-2</c:v>
                </c:pt>
                <c:pt idx="326">
                  <c:v>3.0840876158051051E-2</c:v>
                </c:pt>
                <c:pt idx="327">
                  <c:v>3.0890959417679487E-2</c:v>
                </c:pt>
                <c:pt idx="328">
                  <c:v>3.094051005718363E-2</c:v>
                </c:pt>
                <c:pt idx="329">
                  <c:v>3.098953123290709E-2</c:v>
                </c:pt>
                <c:pt idx="330">
                  <c:v>3.1038026124072807E-2</c:v>
                </c:pt>
                <c:pt idx="331">
                  <c:v>3.1085997931940348E-2</c:v>
                </c:pt>
                <c:pt idx="332">
                  <c:v>3.1133449878970213E-2</c:v>
                </c:pt>
                <c:pt idx="333">
                  <c:v>3.1180385207995202E-2</c:v>
                </c:pt>
                <c:pt idx="334">
                  <c:v>3.122680718139904E-2</c:v>
                </c:pt>
                <c:pt idx="335">
                  <c:v>3.1272719080302269E-2</c:v>
                </c:pt>
                <c:pt idx="336">
                  <c:v>3.1318124203755585E-2</c:v>
                </c:pt>
                <c:pt idx="337">
                  <c:v>3.1363025867940653E-2</c:v>
                </c:pt>
                <c:pt idx="338">
                  <c:v>3.1407427405378573E-2</c:v>
                </c:pt>
                <c:pt idx="339">
                  <c:v>3.1451332164146029E-2</c:v>
                </c:pt>
                <c:pt idx="340">
                  <c:v>3.1494743507099167E-2</c:v>
                </c:pt>
                <c:pt idx="341">
                  <c:v>3.1537664811105447E-2</c:v>
                </c:pt>
                <c:pt idx="342">
                  <c:v>3.158009946628336E-2</c:v>
                </c:pt>
                <c:pt idx="343">
                  <c:v>3.1622050875250204E-2</c:v>
                </c:pt>
                <c:pt idx="344">
                  <c:v>3.1663522452377961E-2</c:v>
                </c:pt>
                <c:pt idx="345">
                  <c:v>3.1704517623057336E-2</c:v>
                </c:pt>
                <c:pt idx="346">
                  <c:v>3.1745039822970056E-2</c:v>
                </c:pt>
                <c:pt idx="347">
                  <c:v>3.1785092497369438E-2</c:v>
                </c:pt>
                <c:pt idx="348">
                  <c:v>3.1824679100369339E-2</c:v>
                </c:pt>
                <c:pt idx="349">
                  <c:v>3.1863803094241541E-2</c:v>
                </c:pt>
                <c:pt idx="350">
                  <c:v>3.1902467948721557E-2</c:v>
                </c:pt>
                <c:pt idx="351">
                  <c:v>3.1940677140323004E-2</c:v>
                </c:pt>
                <c:pt idx="352">
                  <c:v>3.1978434151660566E-2</c:v>
                </c:pt>
                <c:pt idx="353">
                  <c:v>3.2015742470781476E-2</c:v>
                </c:pt>
                <c:pt idx="354">
                  <c:v>3.2052605590505774E-2</c:v>
                </c:pt>
                <c:pt idx="355">
                  <c:v>3.2089027007775175E-2</c:v>
                </c:pt>
                <c:pt idx="356">
                  <c:v>3.2125010223010682E-2</c:v>
                </c:pt>
                <c:pt idx="357">
                  <c:v>3.2160558739478984E-2</c:v>
                </c:pt>
                <c:pt idx="358">
                  <c:v>3.2195676062667614E-2</c:v>
                </c:pt>
                <c:pt idx="359">
                  <c:v>3.223036569966891E-2</c:v>
                </c:pt>
                <c:pt idx="360">
                  <c:v>3.2264631158572879E-2</c:v>
                </c:pt>
                <c:pt idx="361">
                  <c:v>3.2298475947868811E-2</c:v>
                </c:pt>
                <c:pt idx="362">
                  <c:v>3.2331903575855858E-2</c:v>
                </c:pt>
                <c:pt idx="363">
                  <c:v>3.2364917550062468E-2</c:v>
                </c:pt>
                <c:pt idx="364">
                  <c:v>3.239752137667469E-2</c:v>
                </c:pt>
                <c:pt idx="365">
                  <c:v>3.2429718559973432E-2</c:v>
                </c:pt>
                <c:pt idx="366">
                  <c:v>3.2461512601780589E-2</c:v>
                </c:pt>
                <c:pt idx="367">
                  <c:v>3.249290700091411E-2</c:v>
                </c:pt>
                <c:pt idx="368">
                  <c:v>3.2523905252651988E-2</c:v>
                </c:pt>
                <c:pt idx="369">
                  <c:v>3.2554510848205147E-2</c:v>
                </c:pt>
                <c:pt idx="370">
                  <c:v>3.2584727274199213E-2</c:v>
                </c:pt>
                <c:pt idx="371">
                  <c:v>3.2614558012165271E-2</c:v>
                </c:pt>
                <c:pt idx="372">
                  <c:v>3.2644006538039415E-2</c:v>
                </c:pt>
                <c:pt idx="373">
                  <c:v>3.2673076321671227E-2</c:v>
                </c:pt>
                <c:pt idx="374">
                  <c:v>3.2701770826341139E-2</c:v>
                </c:pt>
                <c:pt idx="375">
                  <c:v>3.2730093508286595E-2</c:v>
                </c:pt>
                <c:pt idx="376">
                  <c:v>3.2758047816237083E-2</c:v>
                </c:pt>
                <c:pt idx="377">
                  <c:v>3.278563719095795E-2</c:v>
                </c:pt>
                <c:pt idx="378">
                  <c:v>3.2812865064803014E-2</c:v>
                </c:pt>
                <c:pt idx="379">
                  <c:v>3.2839734861275935E-2</c:v>
                </c:pt>
                <c:pt idx="380">
                  <c:v>3.2866249994600284E-2</c:v>
                </c:pt>
                <c:pt idx="381">
                  <c:v>3.2892413869298393E-2</c:v>
                </c:pt>
                <c:pt idx="382">
                  <c:v>3.2918229879778757E-2</c:v>
                </c:pt>
                <c:pt idx="383">
                  <c:v>3.2943701409932177E-2</c:v>
                </c:pt>
                <c:pt idx="384">
                  <c:v>3.2968831832736432E-2</c:v>
                </c:pt>
                <c:pt idx="385">
                  <c:v>3.2993624509869542E-2</c:v>
                </c:pt>
                <c:pt idx="386">
                  <c:v>3.3018082791331525E-2</c:v>
                </c:pt>
                <c:pt idx="387">
                  <c:v>3.304221001507468E-2</c:v>
                </c:pt>
                <c:pt idx="388">
                  <c:v>3.3066009506642242E-2</c:v>
                </c:pt>
                <c:pt idx="389">
                  <c:v>3.3089484578815456E-2</c:v>
                </c:pt>
                <c:pt idx="390">
                  <c:v>3.3112638531269008E-2</c:v>
                </c:pt>
                <c:pt idx="391">
                  <c:v>3.3135474650234732E-2</c:v>
                </c:pt>
                <c:pt idx="392">
                  <c:v>3.3157996208173543E-2</c:v>
                </c:pt>
                <c:pt idx="393">
                  <c:v>3.3180206463455576E-2</c:v>
                </c:pt>
                <c:pt idx="394">
                  <c:v>3.3202108660048482E-2</c:v>
                </c:pt>
                <c:pt idx="395">
                  <c:v>3.3223706027213785E-2</c:v>
                </c:pt>
                <c:pt idx="396">
                  <c:v>3.3245001779211233E-2</c:v>
                </c:pt>
                <c:pt idx="397">
                  <c:v>3.3265999115011179E-2</c:v>
                </c:pt>
                <c:pt idx="398">
                  <c:v>3.3286701218014858E-2</c:v>
                </c:pt>
                <c:pt idx="399">
                  <c:v>3.330711125578243E-2</c:v>
                </c:pt>
                <c:pt idx="400">
                  <c:v>3.3327232379768951E-2</c:v>
                </c:pt>
                <c:pt idx="401">
                  <c:v>3.3347067725067923E-2</c:v>
                </c:pt>
                <c:pt idx="402">
                  <c:v>3.3366620410162626E-2</c:v>
                </c:pt>
                <c:pt idx="403">
                  <c:v>3.3385893536684925E-2</c:v>
                </c:pt>
                <c:pt idx="404">
                  <c:v>3.3404890189181725E-2</c:v>
                </c:pt>
                <c:pt idx="405">
                  <c:v>3.3423613434888789E-2</c:v>
                </c:pt>
                <c:pt idx="406">
                  <c:v>3.3442066323511994E-2</c:v>
                </c:pt>
                <c:pt idx="407">
                  <c:v>3.3460251887015888E-2</c:v>
                </c:pt>
                <c:pt idx="408">
                  <c:v>3.3478173139419504E-2</c:v>
                </c:pt>
                <c:pt idx="409">
                  <c:v>3.3495833076599382E-2</c:v>
                </c:pt>
                <c:pt idx="410">
                  <c:v>3.3513234676099624E-2</c:v>
                </c:pt>
                <c:pt idx="411">
                  <c:v>3.3530380896949069E-2</c:v>
                </c:pt>
                <c:pt idx="412">
                  <c:v>3.3547274679485352E-2</c:v>
                </c:pt>
                <c:pt idx="413">
                  <c:v>3.3563918945185893E-2</c:v>
                </c:pt>
                <c:pt idx="414">
                  <c:v>3.3580316596505698E-2</c:v>
                </c:pt>
                <c:pt idx="415">
                  <c:v>3.3596470516721849E-2</c:v>
                </c:pt>
                <c:pt idx="416">
                  <c:v>3.361238356978468E-2</c:v>
                </c:pt>
                <c:pt idx="417">
                  <c:v>3.362805860017555E-2</c:v>
                </c:pt>
                <c:pt idx="418">
                  <c:v>3.364349843277107E-2</c:v>
                </c:pt>
                <c:pt idx="419">
                  <c:v>3.3658705872713773E-2</c:v>
                </c:pt>
                <c:pt idx="420">
                  <c:v>3.3673683705289163E-2</c:v>
                </c:pt>
                <c:pt idx="421">
                  <c:v>3.3688434695808941E-2</c:v>
                </c:pt>
                <c:pt idx="422">
                  <c:v>3.3702961589500487E-2</c:v>
                </c:pt>
                <c:pt idx="423">
                  <c:v>3.3717267111402445E-2</c:v>
                </c:pt>
                <c:pt idx="424">
                  <c:v>3.373135396626626E-2</c:v>
                </c:pt>
                <c:pt idx="425">
                  <c:v>3.374522483846374E-2</c:v>
                </c:pt>
                <c:pt idx="426">
                  <c:v>3.3758882391900412E-2</c:v>
                </c:pt>
                <c:pt idx="427">
                  <c:v>3.3772329269934689E-2</c:v>
                </c:pt>
                <c:pt idx="428">
                  <c:v>3.378556809530274E-2</c:v>
                </c:pt>
                <c:pt idx="429">
                  <c:v>3.3798601470048928E-2</c:v>
                </c:pt>
                <c:pt idx="430">
                  <c:v>3.3811431975461832E-2</c:v>
                </c:pt>
                <c:pt idx="431">
                  <c:v>3.3824062172015681E-2</c:v>
                </c:pt>
                <c:pt idx="432">
                  <c:v>3.3836494599317181E-2</c:v>
                </c:pt>
                <c:pt idx="433">
                  <c:v>3.3848731776057593E-2</c:v>
                </c:pt>
                <c:pt idx="434">
                  <c:v>3.3860776199970036E-2</c:v>
                </c:pt>
                <c:pt idx="435">
                  <c:v>3.38726303477919E-2</c:v>
                </c:pt>
                <c:pt idx="436">
                  <c:v>3.3884296675232309E-2</c:v>
                </c:pt>
                <c:pt idx="437">
                  <c:v>3.3895777616944504E-2</c:v>
                </c:pt>
                <c:pt idx="438">
                  <c:v>3.3907075586503119E-2</c:v>
                </c:pt>
                <c:pt idx="439">
                  <c:v>3.3918192976386229E-2</c:v>
                </c:pt>
                <c:pt idx="440">
                  <c:v>3.3929132157962144E-2</c:v>
                </c:pt>
                <c:pt idx="441">
                  <c:v>3.3939895481480763E-2</c:v>
                </c:pt>
                <c:pt idx="442">
                  <c:v>3.3950485276069503E-2</c:v>
                </c:pt>
                <c:pt idx="443">
                  <c:v>3.3960903849733708E-2</c:v>
                </c:pt>
                <c:pt idx="444">
                  <c:v>3.3971153489361354E-2</c:v>
                </c:pt>
                <c:pt idx="445">
                  <c:v>3.398123646073218E-2</c:v>
                </c:pt>
                <c:pt idx="446">
                  <c:v>3.3991155008530879E-2</c:v>
                </c:pt>
                <c:pt idx="447">
                  <c:v>3.4000911356364544E-2</c:v>
                </c:pt>
                <c:pt idx="448">
                  <c:v>3.4010507706784106E-2</c:v>
                </c:pt>
                <c:pt idx="449">
                  <c:v>3.4019946241309759E-2</c:v>
                </c:pt>
                <c:pt idx="450">
                  <c:v>3.4029229120460275E-2</c:v>
                </c:pt>
                <c:pt idx="451">
                  <c:v>3.403835848378612E-2</c:v>
                </c:pt>
                <c:pt idx="452">
                  <c:v>3.4047336449906311E-2</c:v>
                </c:pt>
                <c:pt idx="453">
                  <c:v>3.4056165116548964E-2</c:v>
                </c:pt>
                <c:pt idx="454">
                  <c:v>3.4064846560595316E-2</c:v>
                </c:pt>
                <c:pt idx="455">
                  <c:v>3.4073382838127352E-2</c:v>
                </c:pt>
                <c:pt idx="456">
                  <c:v>3.4081775984478799E-2</c:v>
                </c:pt>
                <c:pt idx="457">
                  <c:v>3.4090028014289453E-2</c:v>
                </c:pt>
                <c:pt idx="458">
                  <c:v>3.4098140921562797E-2</c:v>
                </c:pt>
                <c:pt idx="459">
                  <c:v>3.4106116679726801E-2</c:v>
                </c:pt>
                <c:pt idx="460">
                  <c:v>3.4113957241697829E-2</c:v>
                </c:pt>
                <c:pt idx="461">
                  <c:v>3.4121664539947569E-2</c:v>
                </c:pt>
                <c:pt idx="462">
                  <c:v>3.4129240486572968E-2</c:v>
                </c:pt>
                <c:pt idx="463">
                  <c:v>3.4136686973369017E-2</c:v>
                </c:pt>
                <c:pt idx="464">
                  <c:v>3.414400587190438E-2</c:v>
                </c:pt>
                <c:pt idx="465">
                  <c:v>3.4151199033599734E-2</c:v>
                </c:pt>
                <c:pt idx="466">
                  <c:v>3.4158268289808814E-2</c:v>
                </c:pt>
                <c:pt idx="467">
                  <c:v>3.4165215451902042E-2</c:v>
                </c:pt>
                <c:pt idx="468">
                  <c:v>3.4172042311352673E-2</c:v>
                </c:pt>
                <c:pt idx="469">
                  <c:v>3.4178750639825436E-2</c:v>
                </c:pt>
                <c:pt idx="470">
                  <c:v>3.4185342189267491E-2</c:v>
                </c:pt>
                <c:pt idx="471">
                  <c:v>3.4191818692001809E-2</c:v>
                </c:pt>
                <c:pt idx="472">
                  <c:v>3.4198181860822699E-2</c:v>
                </c:pt>
                <c:pt idx="473">
                  <c:v>3.4204433389093576E-2</c:v>
                </c:pt>
                <c:pt idx="474">
                  <c:v>3.421057495084686E-2</c:v>
                </c:pt>
                <c:pt idx="475">
                  <c:v>3.4216608200885859E-2</c:v>
                </c:pt>
                <c:pt idx="476">
                  <c:v>3.4222534774888694E-2</c:v>
                </c:pt>
                <c:pt idx="477">
                  <c:v>3.4228356289514122E-2</c:v>
                </c:pt>
                <c:pt idx="478">
                  <c:v>3.4234074342509219E-2</c:v>
                </c:pt>
                <c:pt idx="479">
                  <c:v>3.4239690512818839E-2</c:v>
                </c:pt>
                <c:pt idx="480">
                  <c:v>3.4245206360696841E-2</c:v>
                </c:pt>
                <c:pt idx="481">
                  <c:v>3.4250623427818913E-2</c:v>
                </c:pt>
                <c:pt idx="482">
                  <c:v>3.4255943237397078E-2</c:v>
                </c:pt>
                <c:pt idx="483">
                  <c:v>3.4261167294295694E-2</c:v>
                </c:pt>
                <c:pt idx="484">
                  <c:v>3.4266297085148986E-2</c:v>
                </c:pt>
                <c:pt idx="485">
                  <c:v>3.4271334078479924E-2</c:v>
                </c:pt>
                <c:pt idx="486">
                  <c:v>3.4276279724820558E-2</c:v>
                </c:pt>
                <c:pt idx="487">
                  <c:v>3.4281135456833624E-2</c:v>
                </c:pt>
                <c:pt idx="488">
                  <c:v>3.4285902689435384E-2</c:v>
                </c:pt>
                <c:pt idx="489">
                  <c:v>3.4290582819919715E-2</c:v>
                </c:pt>
                <c:pt idx="490">
                  <c:v>3.4295177228083278E-2</c:v>
                </c:pt>
                <c:pt idx="491">
                  <c:v>3.4299687276351853E-2</c:v>
                </c:pt>
                <c:pt idx="492">
                  <c:v>3.4304114309907624E-2</c:v>
                </c:pt>
                <c:pt idx="493">
                  <c:v>3.430845965681751E-2</c:v>
                </c:pt>
                <c:pt idx="494">
                  <c:v>3.4312724628162414E-2</c:v>
                </c:pt>
                <c:pt idx="495">
                  <c:v>3.4316910518167328E-2</c:v>
                </c:pt>
                <c:pt idx="496">
                  <c:v>3.432101860433228E-2</c:v>
                </c:pt>
                <c:pt idx="497">
                  <c:v>3.4325050147564075E-2</c:v>
                </c:pt>
                <c:pt idx="498">
                  <c:v>3.4329006392308757E-2</c:v>
                </c:pt>
                <c:pt idx="499">
                  <c:v>3.4332888566684733E-2</c:v>
                </c:pt>
                <c:pt idx="500">
                  <c:v>3.4336697882616569E-2</c:v>
                </c:pt>
                <c:pt idx="501">
                  <c:v>3.4340435535969355E-2</c:v>
                </c:pt>
                <c:pt idx="502">
                  <c:v>3.4344102706683602E-2</c:v>
                </c:pt>
                <c:pt idx="503">
                  <c:v>3.434770055891067E-2</c:v>
                </c:pt>
                <c:pt idx="504">
                  <c:v>3.4351230241148618E-2</c:v>
                </c:pt>
                <c:pt idx="505">
                  <c:v>3.4354692886378491E-2</c:v>
                </c:pt>
                <c:pt idx="506">
                  <c:v>3.4358089612200951E-2</c:v>
                </c:pt>
                <c:pt idx="507">
                  <c:v>3.4361421520973268E-2</c:v>
                </c:pt>
                <c:pt idx="508">
                  <c:v>3.4364689699946563E-2</c:v>
                </c:pt>
                <c:pt idx="509">
                  <c:v>3.4367895221403308E-2</c:v>
                </c:pt>
                <c:pt idx="510">
                  <c:v>3.437103914279506E-2</c:v>
                </c:pt>
                <c:pt idx="511">
                  <c:v>3.4374122506880316E-2</c:v>
                </c:pt>
                <c:pt idx="512">
                  <c:v>3.4377146341862543E-2</c:v>
                </c:pt>
                <c:pt idx="513">
                  <c:v>3.4380111661528261E-2</c:v>
                </c:pt>
                <c:pt idx="514">
                  <c:v>3.4383019465385217E-2</c:v>
                </c:pt>
                <c:pt idx="515">
                  <c:v>3.4385870738800568E-2</c:v>
                </c:pt>
                <c:pt idx="516">
                  <c:v>3.4388666453139038E-2</c:v>
                </c:pt>
                <c:pt idx="517">
                  <c:v>3.4391407565901047E-2</c:v>
                </c:pt>
                <c:pt idx="518">
                  <c:v>3.4394095020860736E-2</c:v>
                </c:pt>
                <c:pt idx="519">
                  <c:v>3.439672974820393E-2</c:v>
                </c:pt>
                <c:pt idx="520">
                  <c:v>3.4399312664665872E-2</c:v>
                </c:pt>
                <c:pt idx="521">
                  <c:v>3.4401844673668858E-2</c:v>
                </c:pt>
                <c:pt idx="522">
                  <c:v>3.4404326665459631E-2</c:v>
                </c:pt>
                <c:pt idx="523">
                  <c:v>3.4406759517246518E-2</c:v>
                </c:pt>
                <c:pt idx="524">
                  <c:v>3.4409144093336383E-2</c:v>
                </c:pt>
                <c:pt idx="525">
                  <c:v>3.4411481245271151E-2</c:v>
                </c:pt>
                <c:pt idx="526">
                  <c:v>3.4413771811964158E-2</c:v>
                </c:pt>
                <c:pt idx="527">
                  <c:v>3.4416016619836044E-2</c:v>
                </c:pt>
                <c:pt idx="528">
                  <c:v>3.4418216482950313E-2</c:v>
                </c:pt>
                <c:pt idx="529">
                  <c:v>3.4420372203148517E-2</c:v>
                </c:pt>
                <c:pt idx="530">
                  <c:v>3.4422484570184958E-2</c:v>
                </c:pt>
                <c:pt idx="531">
                  <c:v>3.4424554361860989E-2</c:v>
                </c:pt>
                <c:pt idx="532">
                  <c:v>3.4426582344158817E-2</c:v>
                </c:pt>
                <c:pt idx="533">
                  <c:v>3.4428569271374845E-2</c:v>
                </c:pt>
                <c:pt idx="534">
                  <c:v>3.4430515886252414E-2</c:v>
                </c:pt>
                <c:pt idx="535">
                  <c:v>3.4432422920114121E-2</c:v>
                </c:pt>
                <c:pt idx="536">
                  <c:v>3.4434291092993487E-2</c:v>
                </c:pt>
                <c:pt idx="537">
                  <c:v>3.443612111376608E-2</c:v>
                </c:pt>
                <c:pt idx="538">
                  <c:v>3.4437913680280034E-2</c:v>
                </c:pt>
                <c:pt idx="539">
                  <c:v>3.443966947948595E-2</c:v>
                </c:pt>
                <c:pt idx="540">
                  <c:v>3.4441389187566153E-2</c:v>
                </c:pt>
                <c:pt idx="541">
                  <c:v>3.4443073470063298E-2</c:v>
                </c:pt>
                <c:pt idx="542">
                  <c:v>3.4444722982008298E-2</c:v>
                </c:pt>
                <c:pt idx="543">
                  <c:v>3.4446338368047585E-2</c:v>
                </c:pt>
                <c:pt idx="544">
                  <c:v>3.4447920262569612E-2</c:v>
                </c:pt>
                <c:pt idx="545">
                  <c:v>3.4449469289830691E-2</c:v>
                </c:pt>
                <c:pt idx="546">
                  <c:v>3.4450986064080084E-2</c:v>
                </c:pt>
                <c:pt idx="547">
                  <c:v>3.4452471189684288E-2</c:v>
                </c:pt>
                <c:pt idx="548">
                  <c:v>3.4453925261250642E-2</c:v>
                </c:pt>
                <c:pt idx="549">
                  <c:v>3.4455348863750075E-2</c:v>
                </c:pt>
                <c:pt idx="550">
                  <c:v>3.4456742572639129E-2</c:v>
                </c:pt>
                <c:pt idx="551">
                  <c:v>3.4458106953981125E-2</c:v>
                </c:pt>
                <c:pt idx="552">
                  <c:v>3.4459442564566546E-2</c:v>
                </c:pt>
                <c:pt idx="553">
                  <c:v>3.4460749952032577E-2</c:v>
                </c:pt>
                <c:pt idx="554">
                  <c:v>3.4462029654981838E-2</c:v>
                </c:pt>
                <c:pt idx="555">
                  <c:v>3.4463282203100208E-2</c:v>
                </c:pt>
                <c:pt idx="556">
                  <c:v>3.4464508117273855E-2</c:v>
                </c:pt>
                <c:pt idx="557">
                  <c:v>3.4465707909705379E-2</c:v>
                </c:pt>
                <c:pt idx="558">
                  <c:v>3.4466882084029052E-2</c:v>
                </c:pt>
                <c:pt idx="559">
                  <c:v>3.4468031135425195E-2</c:v>
                </c:pt>
                <c:pt idx="560">
                  <c:v>3.4469155550733689E-2</c:v>
                </c:pt>
                <c:pt idx="561">
                  <c:v>3.4470255808566518E-2</c:v>
                </c:pt>
                <c:pt idx="562">
                  <c:v>3.4471332379419496E-2</c:v>
                </c:pt>
                <c:pt idx="563">
                  <c:v>3.4472385725782984E-2</c:v>
                </c:pt>
                <c:pt idx="564">
                  <c:v>3.4473416302251751E-2</c:v>
                </c:pt>
                <c:pt idx="565">
                  <c:v>3.447442455563391E-2</c:v>
                </c:pt>
                <c:pt idx="566">
                  <c:v>3.4475410925058868E-2</c:v>
                </c:pt>
                <c:pt idx="567">
                  <c:v>3.4476375842084406E-2</c:v>
                </c:pt>
                <c:pt idx="568">
                  <c:v>3.4477319730802765E-2</c:v>
                </c:pt>
                <c:pt idx="569">
                  <c:v>3.447824300794583E-2</c:v>
                </c:pt>
                <c:pt idx="570">
                  <c:v>3.4479146082989333E-2</c:v>
                </c:pt>
                <c:pt idx="571">
                  <c:v>3.4480029358256108E-2</c:v>
                </c:pt>
                <c:pt idx="572">
                  <c:v>3.44808932290184E-2</c:v>
                </c:pt>
                <c:pt idx="573">
                  <c:v>3.4481738083599223E-2</c:v>
                </c:pt>
                <c:pt idx="574">
                  <c:v>3.4482564303472726E-2</c:v>
                </c:pt>
                <c:pt idx="575">
                  <c:v>3.4483372263363628E-2</c:v>
                </c:pt>
                <c:pt idx="576">
                  <c:v>3.4484162331345679E-2</c:v>
                </c:pt>
                <c:pt idx="577">
                  <c:v>3.448493486893911E-2</c:v>
                </c:pt>
                <c:pt idx="578">
                  <c:v>3.4485690231207219E-2</c:v>
                </c:pt>
                <c:pt idx="579">
                  <c:v>3.4486428766851859E-2</c:v>
                </c:pt>
                <c:pt idx="580">
                  <c:v>3.4487150818308068E-2</c:v>
                </c:pt>
                <c:pt idx="581">
                  <c:v>3.4487856721837656E-2</c:v>
                </c:pt>
                <c:pt idx="582">
                  <c:v>3.4488546807621867E-2</c:v>
                </c:pt>
                <c:pt idx="583">
                  <c:v>3.4489221399853019E-2</c:v>
                </c:pt>
                <c:pt idx="584">
                  <c:v>3.4489880816825261E-2</c:v>
                </c:pt>
                <c:pt idx="585">
                  <c:v>3.4490525371024261E-2</c:v>
                </c:pt>
                <c:pt idx="586">
                  <c:v>3.4491155369216007E-2</c:v>
                </c:pt>
                <c:pt idx="587">
                  <c:v>3.4491771112534604E-2</c:v>
                </c:pt>
                <c:pt idx="588">
                  <c:v>3.4492372896569111E-2</c:v>
                </c:pt>
                <c:pt idx="589">
                  <c:v>3.4492961011449427E-2</c:v>
                </c:pt>
                <c:pt idx="590">
                  <c:v>3.4493535741931189E-2</c:v>
                </c:pt>
                <c:pt idx="591">
                  <c:v>3.449409736747977E-2</c:v>
                </c:pt>
                <c:pt idx="592">
                  <c:v>3.4494646162353239E-2</c:v>
                </c:pt>
                <c:pt idx="593">
                  <c:v>3.4495182395684471E-2</c:v>
                </c:pt>
                <c:pt idx="594">
                  <c:v>3.4495706331562188E-2</c:v>
                </c:pt>
                <c:pt idx="595">
                  <c:v>3.4496218229111163E-2</c:v>
                </c:pt>
                <c:pt idx="596">
                  <c:v>3.4496718342571404E-2</c:v>
                </c:pt>
                <c:pt idx="597">
                  <c:v>3.4497206921376464E-2</c:v>
                </c:pt>
                <c:pt idx="598">
                  <c:v>3.4497684210230743E-2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43-455A-A48B-931C7A8B7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366016"/>
        <c:axId val="313367936"/>
      </c:lineChart>
      <c:catAx>
        <c:axId val="31336601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Weekly Impressions</a:t>
                </a:r>
              </a:p>
            </c:rich>
          </c:tx>
          <c:layout>
            <c:manualLayout>
              <c:xMode val="edge"/>
              <c:yMode val="edge"/>
              <c:x val="0.33155589586242767"/>
              <c:y val="0.8788929764069610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one"/>
        <c:crossAx val="313367936"/>
        <c:crosses val="autoZero"/>
        <c:auto val="1"/>
        <c:lblAlgn val="ctr"/>
        <c:lblOffset val="100"/>
        <c:noMultiLvlLbl val="0"/>
      </c:catAx>
      <c:valAx>
        <c:axId val="3133679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Incremental</a:t>
                </a:r>
                <a:r>
                  <a:rPr lang="en-SG" sz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Volume</a:t>
                </a:r>
                <a:endParaRPr lang="en-SG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2.1563337741507791E-2"/>
              <c:y val="0.1680136978998633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%" sourceLinked="1"/>
        <c:majorTickMark val="out"/>
        <c:minorTickMark val="none"/>
        <c:tickLblPos val="none"/>
        <c:crossAx val="31336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58387019804361E-2"/>
          <c:y val="0.14018691588785046"/>
          <c:w val="0.89747769028871394"/>
          <c:h val="0.74098130841121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Normalized Response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1100" dirty="0"/>
                      <a:t>2.1%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86C-4376-86A9-F28B910EE58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100" dirty="0"/>
                      <a:t>1.8%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6C-4376-86A9-F28B910EE58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100" dirty="0"/>
                      <a:t>1.7%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6C-4376-86A9-F28B910EE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26.25</c:v>
                </c:pt>
                <c:pt idx="1">
                  <c:v>22.499999999999996</c:v>
                </c:pt>
                <c:pt idx="2">
                  <c:v>21.250000000000004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6C-4376-86A9-F28B910EE5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4.3668122270742356E-3"/>
                  <c:y val="2.08766894502033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5B0-46A6-AF9D-900534D7F853}"/>
                </c:ext>
              </c:extLst>
            </c:dLbl>
            <c:dLbl>
              <c:idx val="1"/>
              <c:layout>
                <c:manualLayout>
                  <c:x val="1.3100436681222707E-2"/>
                  <c:y val="1.39177929668022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B0-46A6-AF9D-900534D7F853}"/>
                </c:ext>
              </c:extLst>
            </c:dLbl>
            <c:numFmt formatCode="&quot;$&quot;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20.96</c:v>
                </c:pt>
                <c:pt idx="1">
                  <c:v>17.8</c:v>
                </c:pt>
                <c:pt idx="2">
                  <c:v>8.92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86C-4376-86A9-F28B910EE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6"/>
        <c:axId val="317780736"/>
        <c:axId val="317782272"/>
      </c:barChart>
      <c:catAx>
        <c:axId val="317780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17782272"/>
        <c:crosses val="autoZero"/>
        <c:auto val="1"/>
        <c:lblAlgn val="ctr"/>
        <c:lblOffset val="100"/>
        <c:noMultiLvlLbl val="0"/>
      </c:catAx>
      <c:valAx>
        <c:axId val="317782272"/>
        <c:scaling>
          <c:orientation val="minMax"/>
        </c:scaling>
        <c:delete val="1"/>
        <c:axPos val="l"/>
        <c:numFmt formatCode="#,##0" sourceLinked="0"/>
        <c:majorTickMark val="out"/>
        <c:minorTickMark val="none"/>
        <c:tickLblPos val="nextTo"/>
        <c:crossAx val="317780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31021780172228E-2"/>
          <c:y val="0.36738306232776491"/>
          <c:w val="0.91390523552976943"/>
          <c:h val="0.46101566200597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Normalized Response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1100" dirty="0"/>
                      <a:t>1.6%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747-4D2C-B34B-73139229A24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100" dirty="0"/>
                      <a:t>1.4%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47-4D2C-B34B-73139229A24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100" dirty="0"/>
                      <a:t>1.1%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47-4D2C-B34B-73139229A2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Sheet1!$B$2:$B$4</c:f>
              <c:numCache>
                <c:formatCode>0</c:formatCode>
                <c:ptCount val="3"/>
                <c:pt idx="0">
                  <c:v>19.512195121951223</c:v>
                </c:pt>
                <c:pt idx="1">
                  <c:v>17.073170731707318</c:v>
                </c:pt>
                <c:pt idx="2">
                  <c:v>13.414634146341465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747-4D2C-B34B-73139229A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 (BRL/000' Imp)</c:v>
                </c:pt>
              </c:strCache>
            </c:strRef>
          </c:tx>
          <c:invertIfNegative val="0"/>
          <c:dLbls>
            <c:numFmt formatCode="&quot;$&quot;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Sheet1!$C$2:$C$4</c:f>
              <c:numCache>
                <c:formatCode>0</c:formatCode>
                <c:ptCount val="3"/>
                <c:pt idx="0">
                  <c:v>3.58</c:v>
                </c:pt>
                <c:pt idx="1">
                  <c:v>3.76</c:v>
                </c:pt>
                <c:pt idx="2">
                  <c:v>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47-4D2C-B34B-73139229A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6"/>
        <c:axId val="318006784"/>
        <c:axId val="318008320"/>
      </c:barChart>
      <c:catAx>
        <c:axId val="318006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18008320"/>
        <c:crosses val="autoZero"/>
        <c:auto val="1"/>
        <c:lblAlgn val="ctr"/>
        <c:lblOffset val="100"/>
        <c:noMultiLvlLbl val="0"/>
      </c:catAx>
      <c:valAx>
        <c:axId val="318008320"/>
        <c:scaling>
          <c:orientation val="minMax"/>
        </c:scaling>
        <c:delete val="1"/>
        <c:axPos val="l"/>
        <c:numFmt formatCode="#,##0" sourceLinked="0"/>
        <c:majorTickMark val="out"/>
        <c:minorTickMark val="none"/>
        <c:tickLblPos val="nextTo"/>
        <c:crossAx val="31800678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9.6611993268283347E-2"/>
          <c:y val="0.17454433413302189"/>
          <c:w val="0.82006505000828389"/>
          <c:h val="0.15039962054745745"/>
        </c:manualLayout>
      </c:layout>
      <c:overlay val="0"/>
      <c:txPr>
        <a:bodyPr/>
        <a:lstStyle/>
        <a:p>
          <a:pPr>
            <a:defRPr sz="120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5493499359092E-2"/>
          <c:y val="0.5445224847773581"/>
          <c:w val="0.91390523552976943"/>
          <c:h val="0.322681621203040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Normalized Response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ED4-41A5-A351-80000CA553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100" dirty="0"/>
                      <a:t>0.5%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ED4-41A5-A351-80000CA5533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ED4-41A5-A351-80000CA55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0</c:v>
                </c:pt>
                <c:pt idx="1">
                  <c:v>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4-41A5-A351-80000CA553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</c:v>
                </c:pt>
              </c:strCache>
            </c:strRef>
          </c:tx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20F-4A3A-8265-EF0C9D3599A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0F-4A3A-8265-EF0C9D3599A2}"/>
                </c:ext>
              </c:extLst>
            </c:dLbl>
            <c:numFmt formatCode="&quot;$&quot;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YTD18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0</c:v>
                </c:pt>
                <c:pt idx="1">
                  <c:v>7.61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4-41A5-A351-80000CA55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6"/>
        <c:axId val="317828480"/>
        <c:axId val="317838464"/>
      </c:barChart>
      <c:catAx>
        <c:axId val="317828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17838464"/>
        <c:crosses val="autoZero"/>
        <c:auto val="1"/>
        <c:lblAlgn val="ctr"/>
        <c:lblOffset val="100"/>
        <c:noMultiLvlLbl val="0"/>
      </c:catAx>
      <c:valAx>
        <c:axId val="317838464"/>
        <c:scaling>
          <c:orientation val="minMax"/>
        </c:scaling>
        <c:delete val="1"/>
        <c:axPos val="l"/>
        <c:numFmt formatCode="#,##0" sourceLinked="0"/>
        <c:majorTickMark val="out"/>
        <c:minorTickMark val="none"/>
        <c:tickLblPos val="nextTo"/>
        <c:crossAx val="317828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D67-4884-B078-8779559751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9.1125309245358624E-2</c:v>
                </c:pt>
                <c:pt idx="1">
                  <c:v>0.11105128333736325</c:v>
                </c:pt>
                <c:pt idx="2">
                  <c:v>0.18923212154635977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67-4884-B078-8779559751C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168725888"/>
        <c:axId val="168753408"/>
      </c:barChart>
      <c:catAx>
        <c:axId val="168725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168753408"/>
        <c:crosses val="autoZero"/>
        <c:auto val="1"/>
        <c:lblAlgn val="ctr"/>
        <c:lblOffset val="100"/>
        <c:noMultiLvlLbl val="0"/>
      </c:catAx>
      <c:valAx>
        <c:axId val="168753408"/>
        <c:scaling>
          <c:orientation val="minMax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168725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895416919036"/>
          <c:y val="0.1410435811540737"/>
          <c:w val="0.53355643044619427"/>
          <c:h val="0.717912837691852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2018 YTD</c:v>
                </c:pt>
                <c:pt idx="1">
                  <c:v>2017</c:v>
                </c:pt>
                <c:pt idx="2">
                  <c:v>2016</c:v>
                </c:pt>
              </c:strCache>
            </c:strRef>
          </c:cat>
          <c:val>
            <c:numRef>
              <c:f>Sheet1!$B$2:$B$4</c:f>
              <c:numCache>
                <c:formatCode>[$R$-416]#,##0.00;[Red]\-[$R$-416]#,##0.00</c:formatCode>
                <c:ptCount val="3"/>
                <c:pt idx="0">
                  <c:v>8.92</c:v>
                </c:pt>
                <c:pt idx="1">
                  <c:v>17.8</c:v>
                </c:pt>
                <c:pt idx="2">
                  <c:v>20.96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49-45E7-AC8A-BA13165EC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8188160"/>
        <c:axId val="318194048"/>
      </c:barChart>
      <c:catAx>
        <c:axId val="3181881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s-AR"/>
          </a:p>
        </c:txPr>
        <c:crossAx val="318194048"/>
        <c:crosses val="autoZero"/>
        <c:auto val="1"/>
        <c:lblAlgn val="ctr"/>
        <c:lblOffset val="100"/>
        <c:noMultiLvlLbl val="0"/>
      </c:catAx>
      <c:valAx>
        <c:axId val="318194048"/>
        <c:scaling>
          <c:orientation val="minMax"/>
          <c:max val="30"/>
          <c:min val="0"/>
        </c:scaling>
        <c:delete val="1"/>
        <c:axPos val="b"/>
        <c:majorGridlines/>
        <c:numFmt formatCode="[$R$-416]#,##0.00;[Red]\-[$R$-416]#,##0.00" sourceLinked="1"/>
        <c:majorTickMark val="out"/>
        <c:minorTickMark val="none"/>
        <c:tickLblPos val="nextTo"/>
        <c:crossAx val="318188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895416919036"/>
          <c:y val="0.1410435811540737"/>
          <c:w val="0.53355643044619427"/>
          <c:h val="0.717912837691852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/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2018 YTD</c:v>
                </c:pt>
                <c:pt idx="1">
                  <c:v>2017</c:v>
                </c:pt>
                <c:pt idx="2">
                  <c:v>2016</c:v>
                </c:pt>
              </c:strCache>
            </c:strRef>
          </c:cat>
          <c:val>
            <c:numRef>
              <c:f>Sheet1!$B$2:$B$4</c:f>
              <c:numCache>
                <c:formatCode>[$R$-416]#,##0</c:formatCode>
                <c:ptCount val="3"/>
                <c:pt idx="0">
                  <c:v>746.82899999999995</c:v>
                </c:pt>
                <c:pt idx="1">
                  <c:v>674.36900000000003</c:v>
                </c:pt>
                <c:pt idx="2">
                  <c:v>181.88900000000001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0D-4275-81CE-5518B77B0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8223104"/>
        <c:axId val="318224640"/>
      </c:barChart>
      <c:catAx>
        <c:axId val="3182231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s-AR"/>
          </a:p>
        </c:txPr>
        <c:crossAx val="318224640"/>
        <c:crosses val="autoZero"/>
        <c:auto val="1"/>
        <c:lblAlgn val="ctr"/>
        <c:lblOffset val="100"/>
        <c:noMultiLvlLbl val="0"/>
      </c:catAx>
      <c:valAx>
        <c:axId val="318224640"/>
        <c:scaling>
          <c:orientation val="minMax"/>
        </c:scaling>
        <c:delete val="1"/>
        <c:axPos val="b"/>
        <c:numFmt formatCode="[$R$-416]#,##0" sourceLinked="1"/>
        <c:majorTickMark val="out"/>
        <c:minorTickMark val="none"/>
        <c:tickLblPos val="nextTo"/>
        <c:crossAx val="318223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414127742244189E-2"/>
          <c:y val="0.13562343091359905"/>
          <c:w val="0.95890914012792094"/>
          <c:h val="0.63512442988647244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 Volume</c:v>
                </c:pt>
              </c:strCache>
            </c:strRef>
          </c:tx>
          <c:spPr>
            <a:solidFill>
              <a:srgbClr val="3A9DB8"/>
            </a:solidFill>
          </c:spP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Sheet1!$B$2:$B$30</c:f>
              <c:numCache>
                <c:formatCode>_(* #,##0.0000_);_(* \(#,##0.0000\);_(* "-"??_);_(@_)</c:formatCode>
                <c:ptCount val="29"/>
                <c:pt idx="0">
                  <c:v>0.22090221051615974</c:v>
                </c:pt>
                <c:pt idx="1">
                  <c:v>0.23779150401083762</c:v>
                </c:pt>
                <c:pt idx="2">
                  <c:v>0.23659302641926122</c:v>
                </c:pt>
                <c:pt idx="3">
                  <c:v>0.23102243278627158</c:v>
                </c:pt>
                <c:pt idx="4">
                  <c:v>0.24316076919188134</c:v>
                </c:pt>
                <c:pt idx="5">
                  <c:v>0.22957426672474543</c:v>
                </c:pt>
                <c:pt idx="6">
                  <c:v>0.23972485052232284</c:v>
                </c:pt>
                <c:pt idx="7">
                  <c:v>0.22325556656406667</c:v>
                </c:pt>
                <c:pt idx="8">
                  <c:v>0.23263891745645066</c:v>
                </c:pt>
                <c:pt idx="9">
                  <c:v>0.22138014001260117</c:v>
                </c:pt>
                <c:pt idx="10">
                  <c:v>0.22627193057270487</c:v>
                </c:pt>
                <c:pt idx="11">
                  <c:v>0.22512882742280296</c:v>
                </c:pt>
                <c:pt idx="12">
                  <c:v>0.23090919165847193</c:v>
                </c:pt>
                <c:pt idx="13">
                  <c:v>0.22319352750211968</c:v>
                </c:pt>
                <c:pt idx="14">
                  <c:v>0.20858243084937284</c:v>
                </c:pt>
                <c:pt idx="15">
                  <c:v>0.24984540691840212</c:v>
                </c:pt>
                <c:pt idx="16">
                  <c:v>0.22164753990768926</c:v>
                </c:pt>
                <c:pt idx="17">
                  <c:v>0.24124211996387937</c:v>
                </c:pt>
                <c:pt idx="18">
                  <c:v>0.23033595633390905</c:v>
                </c:pt>
                <c:pt idx="19">
                  <c:v>0.21978597788782217</c:v>
                </c:pt>
                <c:pt idx="20">
                  <c:v>0.23299678830275422</c:v>
                </c:pt>
                <c:pt idx="21">
                  <c:v>0.22708328667596298</c:v>
                </c:pt>
                <c:pt idx="22">
                  <c:v>0.23298522664581123</c:v>
                </c:pt>
                <c:pt idx="23">
                  <c:v>0.22733672655990289</c:v>
                </c:pt>
                <c:pt idx="24">
                  <c:v>0.25458383285758862</c:v>
                </c:pt>
                <c:pt idx="25">
                  <c:v>0.21690806560126499</c:v>
                </c:pt>
                <c:pt idx="26">
                  <c:v>0.22487863113223622</c:v>
                </c:pt>
                <c:pt idx="27">
                  <c:v>0.23644244397723171</c:v>
                </c:pt>
                <c:pt idx="28">
                  <c:v>0.21831473200888363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EC-4E6C-AF15-091FA4406D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rgbClr val="3EAD17"/>
            </a:solidFill>
            <a:ln w="25400">
              <a:noFill/>
            </a:ln>
          </c:spP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Sheet1!$C$2:$C$30</c:f>
              <c:numCache>
                <c:formatCode>_(* #,##0.0000_);_(* \(#,##0.0000\);_(* "-"??_);_(@_)</c:formatCode>
                <c:ptCount val="29"/>
                <c:pt idx="1">
                  <c:v>5.5252098867763506E-2</c:v>
                </c:pt>
                <c:pt idx="2">
                  <c:v>8.6726020846059335E-2</c:v>
                </c:pt>
                <c:pt idx="3">
                  <c:v>9.2610764943224858E-2</c:v>
                </c:pt>
                <c:pt idx="4">
                  <c:v>0.13604851092733311</c:v>
                </c:pt>
                <c:pt idx="5">
                  <c:v>8.4896195054808554E-2</c:v>
                </c:pt>
                <c:pt idx="6">
                  <c:v>7.5542150534711985E-2</c:v>
                </c:pt>
                <c:pt idx="7">
                  <c:v>6.3710557274855667E-2</c:v>
                </c:pt>
                <c:pt idx="8">
                  <c:v>8.4059816068345478E-2</c:v>
                </c:pt>
                <c:pt idx="9">
                  <c:v>4.1992632086948409E-2</c:v>
                </c:pt>
                <c:pt idx="11">
                  <c:v>0.14826226806280582</c:v>
                </c:pt>
                <c:pt idx="12">
                  <c:v>1.982171221375072E-2</c:v>
                </c:pt>
                <c:pt idx="13">
                  <c:v>0.17177206858871508</c:v>
                </c:pt>
                <c:pt idx="14">
                  <c:v>2.9913341056962896E-2</c:v>
                </c:pt>
                <c:pt idx="15">
                  <c:v>0.15773533685577895</c:v>
                </c:pt>
                <c:pt idx="16">
                  <c:v>2.3797121107232998E-2</c:v>
                </c:pt>
                <c:pt idx="17">
                  <c:v>9.5227770387736346E-2</c:v>
                </c:pt>
                <c:pt idx="18">
                  <c:v>4.4826235571587013E-2</c:v>
                </c:pt>
                <c:pt idx="19">
                  <c:v>8.3469403849381257E-2</c:v>
                </c:pt>
                <c:pt idx="20">
                  <c:v>3.2130040598395457E-2</c:v>
                </c:pt>
                <c:pt idx="21">
                  <c:v>3.3104099624303565E-2</c:v>
                </c:pt>
                <c:pt idx="22">
                  <c:v>2.7978931523532792E-2</c:v>
                </c:pt>
                <c:pt idx="23">
                  <c:v>5.9350859989215403E-2</c:v>
                </c:pt>
                <c:pt idx="24">
                  <c:v>6.6776800831583188E-2</c:v>
                </c:pt>
                <c:pt idx="25">
                  <c:v>5.8207952065433291E-2</c:v>
                </c:pt>
                <c:pt idx="26">
                  <c:v>1.4423924542927027E-2</c:v>
                </c:pt>
                <c:pt idx="27">
                  <c:v>6.1871315700628177E-2</c:v>
                </c:pt>
                <c:pt idx="28">
                  <c:v>5.2704867048198004E-2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EC-4E6C-AF15-091FA4406D8E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In-store Display</c:v>
                </c:pt>
              </c:strCache>
            </c:strRef>
          </c:tx>
          <c:spPr>
            <a:solidFill>
              <a:srgbClr val="92D050"/>
            </a:solidFill>
            <a:ln w="25400">
              <a:noFill/>
            </a:ln>
          </c:spP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Sheet1!$F$2:$F$30</c:f>
              <c:numCache>
                <c:formatCode>General</c:formatCode>
                <c:ptCount val="29"/>
                <c:pt idx="4" formatCode="_(* #,##0.0000_);_(* \(#,##0.0000\);_(* &quot;-&quot;??_);_(@_)">
                  <c:v>0.1</c:v>
                </c:pt>
                <c:pt idx="11" formatCode="_(* #,##0.0000_);_(* \(#,##0.0000\);_(* &quot;-&quot;??_);_(@_)">
                  <c:v>0.1</c:v>
                </c:pt>
                <c:pt idx="13" formatCode="_(* #,##0.0000_);_(* \(#,##0.0000\);_(* &quot;-&quot;??_);_(@_)">
                  <c:v>0.1</c:v>
                </c:pt>
                <c:pt idx="15" formatCode="_(* #,##0.0000_);_(* \(#,##0.0000\);_(* &quot;-&quot;??_);_(@_)">
                  <c:v>0.1</c:v>
                </c:pt>
                <c:pt idx="17" formatCode="_(* #,##0.0000_);_(* \(#,##0.0000\);_(* &quot;-&quot;??_);_(@_)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EC-4E6C-AF15-091FA4406D8E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rgbClr val="F79646"/>
            </a:solidFill>
            <a:ln w="25400">
              <a:noFill/>
            </a:ln>
          </c:spP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Sheet1!$D$2:$D$30</c:f>
              <c:numCache>
                <c:formatCode>General</c:formatCode>
                <c:ptCount val="29"/>
                <c:pt idx="3" formatCode="_(* #,##0.0000_);_(* \(#,##0.0000\);_(* &quot;-&quot;??_);_(@_)">
                  <c:v>1.7567993745777701E-2</c:v>
                </c:pt>
                <c:pt idx="5" formatCode="_(* #,##0.0000_);_(* \(#,##0.0000\);_(* &quot;-&quot;??_);_(@_)">
                  <c:v>4.888538354630641E-4</c:v>
                </c:pt>
                <c:pt idx="6" formatCode="_(* #,##0.0000_);_(* \(#,##0.0000\);_(* &quot;-&quot;??_);_(@_)">
                  <c:v>3.7720022980153499E-2</c:v>
                </c:pt>
                <c:pt idx="7" formatCode="_(* #,##0.0000_);_(* \(#,##0.0000\);_(* &quot;-&quot;??_);_(@_)">
                  <c:v>2.8625429889559229E-2</c:v>
                </c:pt>
                <c:pt idx="8" formatCode="_(* #,##0.0000_);_(* \(#,##0.0000\);_(* &quot;-&quot;??_);_(@_)">
                  <c:v>4.1219518586591002E-2</c:v>
                </c:pt>
                <c:pt idx="9" formatCode="_(* #,##0.0000_);_(* \(#,##0.0000\);_(* &quot;-&quot;??_);_(@_)">
                  <c:v>4.1793956149271998E-2</c:v>
                </c:pt>
                <c:pt idx="13" formatCode="_(* #,##0.0000_);_(* \(#,##0.0000\);_(* &quot;-&quot;??_);_(@_)">
                  <c:v>4.6323172486518384E-2</c:v>
                </c:pt>
                <c:pt idx="14" formatCode="_(* #,##0.0000_);_(* \(#,##0.0000\);_(* &quot;-&quot;??_);_(@_)">
                  <c:v>5.1359567607666134E-2</c:v>
                </c:pt>
                <c:pt idx="15" formatCode="_(* #,##0.0000_);_(* \(#,##0.0000\);_(* &quot;-&quot;??_);_(@_)">
                  <c:v>1.345811633759942E-2</c:v>
                </c:pt>
                <c:pt idx="23" formatCode="_(* #,##0.0000_);_(* \(#,##0.0000\);_(* &quot;-&quot;??_);_(@_)">
                  <c:v>1.9413986045479167E-2</c:v>
                </c:pt>
                <c:pt idx="24" formatCode="_(* #,##0.0000_);_(* \(#,##0.0000\);_(* &quot;-&quot;??_);_(@_)">
                  <c:v>2.6737448554098962E-2</c:v>
                </c:pt>
                <c:pt idx="25" formatCode="_(* #,##0.0000_);_(* \(#,##0.0000\);_(* &quot;-&quot;??_);_(@_)">
                  <c:v>3.5462478186251291E-2</c:v>
                </c:pt>
                <c:pt idx="26" formatCode="_(* #,##0.0000_);_(* \(#,##0.0000\);_(* &quot;-&quot;??_);_(@_)">
                  <c:v>2.4383626938039044E-3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EC-4E6C-AF15-091FA4406D8E}"/>
            </c:ext>
          </c:extLst>
        </c:ser>
        <c:ser>
          <c:idx val="3"/>
          <c:order val="4"/>
          <c:tx>
            <c:strRef>
              <c:f>Sheet1!$E$1</c:f>
              <c:strCache>
                <c:ptCount val="1"/>
                <c:pt idx="0">
                  <c:v>Digital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</c:spPr>
          <c:cat>
            <c:numRef>
              <c:f>Sheet1!$A$2:$A$30</c:f>
              <c:numCache>
                <c:formatCode>General</c:formatCode>
                <c:ptCount val="29"/>
              </c:numCache>
            </c:numRef>
          </c:cat>
          <c:val>
            <c:numRef>
              <c:f>Sheet1!$E$2:$E$30</c:f>
              <c:numCache>
                <c:formatCode>General</c:formatCode>
                <c:ptCount val="29"/>
                <c:pt idx="2" formatCode="_(* #,##0.0000_);_(* \(#,##0.0000\);_(* &quot;-&quot;??_);_(@_)">
                  <c:v>0.02</c:v>
                </c:pt>
                <c:pt idx="3" formatCode="_(* #,##0.0000_);_(* \(#,##0.0000\);_(* &quot;-&quot;??_);_(@_)">
                  <c:v>0.02</c:v>
                </c:pt>
                <c:pt idx="4" formatCode="_(* #,##0.0000_);_(* \(#,##0.0000\);_(* &quot;-&quot;??_);_(@_)">
                  <c:v>0.02</c:v>
                </c:pt>
                <c:pt idx="5" formatCode="_(* #,##0.0000_);_(* \(#,##0.0000\);_(* &quot;-&quot;??_);_(@_)">
                  <c:v>0.02</c:v>
                </c:pt>
                <c:pt idx="6" formatCode="_(* #,##0.0000_);_(* \(#,##0.0000\);_(* &quot;-&quot;??_);_(@_)">
                  <c:v>0.02</c:v>
                </c:pt>
                <c:pt idx="7" formatCode="_(* #,##0.0000_);_(* \(#,##0.0000\);_(* &quot;-&quot;??_);_(@_)">
                  <c:v>0.02</c:v>
                </c:pt>
                <c:pt idx="11" formatCode="_(* #,##0.0000_);_(* \(#,##0.0000\);_(* &quot;-&quot;??_);_(@_)">
                  <c:v>0.02</c:v>
                </c:pt>
                <c:pt idx="12" formatCode="_(* #,##0.0000_);_(* \(#,##0.0000\);_(* &quot;-&quot;??_);_(@_)">
                  <c:v>0.02</c:v>
                </c:pt>
                <c:pt idx="13" formatCode="_(* #,##0.0000_);_(* \(#,##0.0000\);_(* &quot;-&quot;??_);_(@_)">
                  <c:v>0.02</c:v>
                </c:pt>
                <c:pt idx="14" formatCode="_(* #,##0.0000_);_(* \(#,##0.0000\);_(* &quot;-&quot;??_);_(@_)">
                  <c:v>0.02</c:v>
                </c:pt>
                <c:pt idx="15" formatCode="_(* #,##0.0000_);_(* \(#,##0.0000\);_(* &quot;-&quot;??_);_(@_)">
                  <c:v>0.02</c:v>
                </c:pt>
                <c:pt idx="16" formatCode="_(* #,##0.0000_);_(* \(#,##0.0000\);_(* &quot;-&quot;??_);_(@_)">
                  <c:v>0.02</c:v>
                </c:pt>
                <c:pt idx="17" formatCode="_(* #,##0.0000_);_(* \(#,##0.0000\);_(* &quot;-&quot;??_);_(@_)">
                  <c:v>0.02</c:v>
                </c:pt>
                <c:pt idx="18" formatCode="_(* #,##0.0000_);_(* \(#,##0.0000\);_(* &quot;-&quot;??_);_(@_)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EC-4E6C-AF15-091FA4406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4845952"/>
        <c:axId val="304847488"/>
      </c:areaChart>
      <c:catAx>
        <c:axId val="30484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304847488"/>
        <c:crosses val="autoZero"/>
        <c:auto val="1"/>
        <c:lblAlgn val="ctr"/>
        <c:lblOffset val="100"/>
        <c:noMultiLvlLbl val="0"/>
      </c:catAx>
      <c:valAx>
        <c:axId val="304847488"/>
        <c:scaling>
          <c:orientation val="minMax"/>
          <c:max val="0.60000000000000009"/>
          <c:min val="0"/>
        </c:scaling>
        <c:delete val="0"/>
        <c:axPos val="l"/>
        <c:minorGridlines>
          <c:spPr>
            <a:ln w="19050">
              <a:solidFill>
                <a:srgbClr val="DDDDDD">
                  <a:alpha val="71000"/>
                </a:srgbClr>
              </a:solidFill>
              <a:prstDash val="dash"/>
            </a:ln>
          </c:spPr>
        </c:minorGridlines>
        <c:numFmt formatCode="_(* #,##0.0000_);_(* \(#,##0.0000\);_(* &quot;-&quot;??_);_(@_)" sourceLinked="1"/>
        <c:majorTickMark val="out"/>
        <c:minorTickMark val="none"/>
        <c:tickLblPos val="none"/>
        <c:spPr>
          <a:ln w="6350">
            <a:solidFill>
              <a:srgbClr val="DDDDDD"/>
            </a:solidFill>
            <a:prstDash val="sysDot"/>
          </a:ln>
        </c:spPr>
        <c:crossAx val="304845952"/>
        <c:crosses val="autoZero"/>
        <c:crossBetween val="midCat"/>
        <c:majorUnit val="1"/>
        <c:minorUnit val="0.1"/>
      </c:valAx>
      <c:spPr>
        <a:ln>
          <a:solidFill>
            <a:srgbClr val="DDDDDD"/>
          </a:solidFill>
        </a:ln>
      </c:spPr>
    </c:plotArea>
    <c:legend>
      <c:legendPos val="b"/>
      <c:layout>
        <c:manualLayout>
          <c:xMode val="edge"/>
          <c:yMode val="edge"/>
          <c:x val="0.24636235343855542"/>
          <c:y val="0.75183824600168148"/>
          <c:w val="0.52097224641358209"/>
          <c:h val="0.18959728733787626"/>
        </c:manualLayout>
      </c:layout>
      <c:overlay val="0"/>
      <c:txPr>
        <a:bodyPr/>
        <a:lstStyle/>
        <a:p>
          <a:pPr>
            <a:defRPr sz="100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068879903525572"/>
          <c:y val="0.17822757449436466"/>
          <c:w val="0.76429169326807123"/>
          <c:h val="0.649737532808398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rgbClr val="DC0015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Sheet1!$B$2:$B$135</c:f>
              <c:numCache>
                <c:formatCode>#,##0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515.24361600000009</c:v>
                </c:pt>
                <c:pt idx="11">
                  <c:v>1340.4921409599999</c:v>
                </c:pt>
                <c:pt idx="12">
                  <c:v>805.92688936000002</c:v>
                </c:pt>
                <c:pt idx="13">
                  <c:v>874.62603816000001</c:v>
                </c:pt>
                <c:pt idx="14">
                  <c:v>822.24293720000003</c:v>
                </c:pt>
                <c:pt idx="15">
                  <c:v>466.29547248000006</c:v>
                </c:pt>
                <c:pt idx="16">
                  <c:v>588.66583128000002</c:v>
                </c:pt>
                <c:pt idx="17">
                  <c:v>560.32743239999991</c:v>
                </c:pt>
                <c:pt idx="18">
                  <c:v>629.02658120000001</c:v>
                </c:pt>
                <c:pt idx="19">
                  <c:v>586.94835255999999</c:v>
                </c:pt>
                <c:pt idx="20">
                  <c:v>446.54446719999999</c:v>
                </c:pt>
                <c:pt idx="21">
                  <c:v>440.10392199999995</c:v>
                </c:pt>
                <c:pt idx="22">
                  <c:v>516.53172503999997</c:v>
                </c:pt>
                <c:pt idx="23">
                  <c:v>84.156457279999998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1386.0053270399999</c:v>
                </c:pt>
                <c:pt idx="53">
                  <c:v>2102.6233229600002</c:v>
                </c:pt>
                <c:pt idx="54">
                  <c:v>1881.06856808</c:v>
                </c:pt>
                <c:pt idx="55">
                  <c:v>2930.4480659999999</c:v>
                </c:pt>
                <c:pt idx="56">
                  <c:v>2981.5430579200001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1620.8705419999999</c:v>
                </c:pt>
                <c:pt idx="73">
                  <c:v>833.40654888000006</c:v>
                </c:pt>
                <c:pt idx="74">
                  <c:v>411.76552311999995</c:v>
                </c:pt>
                <c:pt idx="75">
                  <c:v>364.96422799999993</c:v>
                </c:pt>
                <c:pt idx="76">
                  <c:v>1003.86631184</c:v>
                </c:pt>
                <c:pt idx="77">
                  <c:v>0</c:v>
                </c:pt>
                <c:pt idx="78">
                  <c:v>1230.1441331999999</c:v>
                </c:pt>
                <c:pt idx="79">
                  <c:v>2199.6608706400002</c:v>
                </c:pt>
                <c:pt idx="80">
                  <c:v>796.91012608000005</c:v>
                </c:pt>
                <c:pt idx="81">
                  <c:v>657.3649800799999</c:v>
                </c:pt>
                <c:pt idx="82">
                  <c:v>620.00981791999993</c:v>
                </c:pt>
                <c:pt idx="83">
                  <c:v>457.27870919999992</c:v>
                </c:pt>
                <c:pt idx="84">
                  <c:v>338.34330784000002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25.762180800000003</c:v>
                </c:pt>
                <c:pt idx="91">
                  <c:v>210.39114319999999</c:v>
                </c:pt>
                <c:pt idx="92">
                  <c:v>294.54760048000003</c:v>
                </c:pt>
                <c:pt idx="93">
                  <c:v>888.36586792000003</c:v>
                </c:pt>
                <c:pt idx="94">
                  <c:v>1051.0969766400001</c:v>
                </c:pt>
                <c:pt idx="95">
                  <c:v>1190.21275296</c:v>
                </c:pt>
                <c:pt idx="96">
                  <c:v>1321.1705053600001</c:v>
                </c:pt>
                <c:pt idx="97">
                  <c:v>1054.9613037599997</c:v>
                </c:pt>
                <c:pt idx="98">
                  <c:v>1178.6197716000001</c:v>
                </c:pt>
                <c:pt idx="99">
                  <c:v>2859.1726991199998</c:v>
                </c:pt>
                <c:pt idx="100">
                  <c:v>3023.6212865600005</c:v>
                </c:pt>
                <c:pt idx="101">
                  <c:v>1772.0086693599999</c:v>
                </c:pt>
                <c:pt idx="102">
                  <c:v>1198.37077688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353.37124663999998</c:v>
                </c:pt>
                <c:pt idx="107">
                  <c:v>1931.3048206400001</c:v>
                </c:pt>
                <c:pt idx="108">
                  <c:v>7195.3770974399995</c:v>
                </c:pt>
                <c:pt idx="109">
                  <c:v>3644.48984384</c:v>
                </c:pt>
                <c:pt idx="110">
                  <c:v>0</c:v>
                </c:pt>
                <c:pt idx="111">
                  <c:v>1508.80505552</c:v>
                </c:pt>
                <c:pt idx="112">
                  <c:v>3762.13713616</c:v>
                </c:pt>
                <c:pt idx="113">
                  <c:v>3588.6717854400003</c:v>
                </c:pt>
                <c:pt idx="114">
                  <c:v>2220.6999849600002</c:v>
                </c:pt>
                <c:pt idx="115">
                  <c:v>9449.1385477599997</c:v>
                </c:pt>
                <c:pt idx="116">
                  <c:v>14375.726256079999</c:v>
                </c:pt>
                <c:pt idx="117">
                  <c:v>5826.5465575999997</c:v>
                </c:pt>
                <c:pt idx="118">
                  <c:v>4683.9938391199994</c:v>
                </c:pt>
                <c:pt idx="119">
                  <c:v>22.327223360000001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3228.8599935999996</c:v>
                </c:pt>
                <c:pt idx="127">
                  <c:v>1818.3805948000002</c:v>
                </c:pt>
                <c:pt idx="128">
                  <c:v>5680.5608664000001</c:v>
                </c:pt>
                <c:pt idx="129">
                  <c:v>2781.8861567199997</c:v>
                </c:pt>
                <c:pt idx="130">
                  <c:v>2832.5517789600003</c:v>
                </c:pt>
                <c:pt idx="131">
                  <c:v>2655.6514708</c:v>
                </c:pt>
                <c:pt idx="132">
                  <c:v>3009.8814568000003</c:v>
                </c:pt>
                <c:pt idx="133">
                  <c:v>3167.4601293599999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8-4190-8251-03FFDBD4C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18292736"/>
        <c:axId val="318294272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Max Marginal</c:v>
                </c:pt>
              </c:strCache>
            </c:strRef>
          </c:tx>
          <c:spPr>
            <a:ln w="25400">
              <a:solidFill>
                <a:srgbClr val="FFB100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Sheet1!$C$2:$C$135</c:f>
              <c:numCache>
                <c:formatCode>#,##0</c:formatCode>
                <c:ptCount val="134"/>
                <c:pt idx="0">
                  <c:v>3864.3271199999999</c:v>
                </c:pt>
                <c:pt idx="1">
                  <c:v>3864.3271199999999</c:v>
                </c:pt>
                <c:pt idx="2">
                  <c:v>3864.3271199999999</c:v>
                </c:pt>
                <c:pt idx="3">
                  <c:v>3864.3271199999999</c:v>
                </c:pt>
                <c:pt idx="4">
                  <c:v>3864.3271199999999</c:v>
                </c:pt>
                <c:pt idx="5">
                  <c:v>3864.3271199999999</c:v>
                </c:pt>
                <c:pt idx="6">
                  <c:v>3864.3271199999999</c:v>
                </c:pt>
                <c:pt idx="7">
                  <c:v>3864.3271199999999</c:v>
                </c:pt>
                <c:pt idx="8">
                  <c:v>3864.3271199999999</c:v>
                </c:pt>
                <c:pt idx="9">
                  <c:v>3864.3271199999999</c:v>
                </c:pt>
                <c:pt idx="10">
                  <c:v>3864.3271199999999</c:v>
                </c:pt>
                <c:pt idx="11">
                  <c:v>3864.3271199999999</c:v>
                </c:pt>
                <c:pt idx="12">
                  <c:v>3864.3271199999999</c:v>
                </c:pt>
                <c:pt idx="13">
                  <c:v>3864.3271199999999</c:v>
                </c:pt>
                <c:pt idx="14">
                  <c:v>3864.3271199999999</c:v>
                </c:pt>
                <c:pt idx="15">
                  <c:v>3864.3271199999999</c:v>
                </c:pt>
                <c:pt idx="16">
                  <c:v>3864.3271199999999</c:v>
                </c:pt>
                <c:pt idx="17">
                  <c:v>3864.3271199999999</c:v>
                </c:pt>
                <c:pt idx="18">
                  <c:v>3864.3271199999999</c:v>
                </c:pt>
                <c:pt idx="19">
                  <c:v>3864.3271199999999</c:v>
                </c:pt>
                <c:pt idx="20">
                  <c:v>3864.3271199999999</c:v>
                </c:pt>
                <c:pt idx="21">
                  <c:v>3864.3271199999999</c:v>
                </c:pt>
                <c:pt idx="22">
                  <c:v>3864.3271199999999</c:v>
                </c:pt>
                <c:pt idx="23">
                  <c:v>3864.3271199999999</c:v>
                </c:pt>
                <c:pt idx="24">
                  <c:v>3864.3271199999999</c:v>
                </c:pt>
                <c:pt idx="25">
                  <c:v>3864.3271199999999</c:v>
                </c:pt>
                <c:pt idx="26">
                  <c:v>3864.3271199999999</c:v>
                </c:pt>
                <c:pt idx="27">
                  <c:v>3864.3271199999999</c:v>
                </c:pt>
                <c:pt idx="28">
                  <c:v>3864.3271199999999</c:v>
                </c:pt>
                <c:pt idx="29">
                  <c:v>3864.3271199999999</c:v>
                </c:pt>
                <c:pt idx="30">
                  <c:v>3864.3271199999999</c:v>
                </c:pt>
                <c:pt idx="31">
                  <c:v>3864.3271199999999</c:v>
                </c:pt>
                <c:pt idx="32">
                  <c:v>3864.3271199999999</c:v>
                </c:pt>
                <c:pt idx="33">
                  <c:v>3864.3271199999999</c:v>
                </c:pt>
                <c:pt idx="34">
                  <c:v>3864.3271199999999</c:v>
                </c:pt>
                <c:pt idx="35">
                  <c:v>3864.3271199999999</c:v>
                </c:pt>
                <c:pt idx="36">
                  <c:v>3864.3271199999999</c:v>
                </c:pt>
                <c:pt idx="37">
                  <c:v>3864.3271199999999</c:v>
                </c:pt>
                <c:pt idx="38">
                  <c:v>3864.3271199999999</c:v>
                </c:pt>
                <c:pt idx="39">
                  <c:v>3864.3271199999999</c:v>
                </c:pt>
                <c:pt idx="40">
                  <c:v>3864.3271199999999</c:v>
                </c:pt>
                <c:pt idx="41">
                  <c:v>3864.3271199999999</c:v>
                </c:pt>
                <c:pt idx="42">
                  <c:v>3864.3271199999999</c:v>
                </c:pt>
                <c:pt idx="43">
                  <c:v>3864.3271199999999</c:v>
                </c:pt>
                <c:pt idx="44">
                  <c:v>3864.3271199999999</c:v>
                </c:pt>
                <c:pt idx="45">
                  <c:v>3864.3271199999999</c:v>
                </c:pt>
                <c:pt idx="46">
                  <c:v>3864.3271199999999</c:v>
                </c:pt>
                <c:pt idx="47">
                  <c:v>3864.3271199999999</c:v>
                </c:pt>
                <c:pt idx="48">
                  <c:v>3864.3271199999999</c:v>
                </c:pt>
                <c:pt idx="49">
                  <c:v>3864.3271199999999</c:v>
                </c:pt>
                <c:pt idx="50">
                  <c:v>3864.3271199999999</c:v>
                </c:pt>
                <c:pt idx="51">
                  <c:v>3864.3271199999999</c:v>
                </c:pt>
                <c:pt idx="52">
                  <c:v>3864.3271199999999</c:v>
                </c:pt>
                <c:pt idx="53">
                  <c:v>3864.3271199999999</c:v>
                </c:pt>
                <c:pt idx="54">
                  <c:v>3864.3271199999999</c:v>
                </c:pt>
                <c:pt idx="55">
                  <c:v>3864.3271199999999</c:v>
                </c:pt>
                <c:pt idx="56">
                  <c:v>3864.3271199999999</c:v>
                </c:pt>
                <c:pt idx="57">
                  <c:v>3864.3271199999999</c:v>
                </c:pt>
                <c:pt idx="58">
                  <c:v>3864.3271199999999</c:v>
                </c:pt>
                <c:pt idx="59">
                  <c:v>3864.3271199999999</c:v>
                </c:pt>
                <c:pt idx="60">
                  <c:v>3864.3271199999999</c:v>
                </c:pt>
                <c:pt idx="61">
                  <c:v>3864.3271199999999</c:v>
                </c:pt>
                <c:pt idx="62">
                  <c:v>3864.3271199999999</c:v>
                </c:pt>
                <c:pt idx="63">
                  <c:v>3864.3271199999999</c:v>
                </c:pt>
                <c:pt idx="64">
                  <c:v>3864.3271199999999</c:v>
                </c:pt>
                <c:pt idx="65">
                  <c:v>3864.3271199999999</c:v>
                </c:pt>
                <c:pt idx="66">
                  <c:v>3864.3271199999999</c:v>
                </c:pt>
                <c:pt idx="67">
                  <c:v>3864.3271199999999</c:v>
                </c:pt>
                <c:pt idx="68">
                  <c:v>3864.3271199999999</c:v>
                </c:pt>
                <c:pt idx="69">
                  <c:v>3864.3271199999999</c:v>
                </c:pt>
                <c:pt idx="70">
                  <c:v>3864.3271199999999</c:v>
                </c:pt>
                <c:pt idx="71">
                  <c:v>3864.3271199999999</c:v>
                </c:pt>
                <c:pt idx="72">
                  <c:v>3864.3271199999999</c:v>
                </c:pt>
                <c:pt idx="73">
                  <c:v>3864.3271199999999</c:v>
                </c:pt>
                <c:pt idx="74">
                  <c:v>3864.3271199999999</c:v>
                </c:pt>
                <c:pt idx="75">
                  <c:v>3864.3271199999999</c:v>
                </c:pt>
                <c:pt idx="76">
                  <c:v>3864.3271199999999</c:v>
                </c:pt>
                <c:pt idx="77">
                  <c:v>3864.3271199999999</c:v>
                </c:pt>
                <c:pt idx="78">
                  <c:v>3864.3271199999999</c:v>
                </c:pt>
                <c:pt idx="79">
                  <c:v>3864.3271199999999</c:v>
                </c:pt>
                <c:pt idx="80">
                  <c:v>3864.3271199999999</c:v>
                </c:pt>
                <c:pt idx="81">
                  <c:v>3864.3271199999999</c:v>
                </c:pt>
                <c:pt idx="82">
                  <c:v>3864.3271199999999</c:v>
                </c:pt>
                <c:pt idx="83">
                  <c:v>3864.3271199999999</c:v>
                </c:pt>
                <c:pt idx="84">
                  <c:v>3864.3271199999999</c:v>
                </c:pt>
                <c:pt idx="85">
                  <c:v>3864.3271199999999</c:v>
                </c:pt>
                <c:pt idx="86">
                  <c:v>3864.3271199999999</c:v>
                </c:pt>
                <c:pt idx="87">
                  <c:v>3864.3271199999999</c:v>
                </c:pt>
                <c:pt idx="88">
                  <c:v>3864.3271199999999</c:v>
                </c:pt>
                <c:pt idx="89">
                  <c:v>3864.3271199999999</c:v>
                </c:pt>
                <c:pt idx="90">
                  <c:v>3864.3271199999999</c:v>
                </c:pt>
                <c:pt idx="91">
                  <c:v>3864.3271199999999</c:v>
                </c:pt>
                <c:pt idx="92">
                  <c:v>3864.3271199999999</c:v>
                </c:pt>
                <c:pt idx="93">
                  <c:v>3864.3271199999999</c:v>
                </c:pt>
                <c:pt idx="94">
                  <c:v>3864.3271199999999</c:v>
                </c:pt>
                <c:pt idx="95">
                  <c:v>3864.3271199999999</c:v>
                </c:pt>
                <c:pt idx="96">
                  <c:v>3864.3271199999999</c:v>
                </c:pt>
                <c:pt idx="97">
                  <c:v>3864.3271199999999</c:v>
                </c:pt>
                <c:pt idx="98">
                  <c:v>3864.3271199999999</c:v>
                </c:pt>
                <c:pt idx="99">
                  <c:v>3864.3271199999999</c:v>
                </c:pt>
                <c:pt idx="100">
                  <c:v>3864.3271199999999</c:v>
                </c:pt>
                <c:pt idx="101">
                  <c:v>3864.3271199999999</c:v>
                </c:pt>
                <c:pt idx="102">
                  <c:v>3864.3271199999999</c:v>
                </c:pt>
                <c:pt idx="103">
                  <c:v>3864.3271199999999</c:v>
                </c:pt>
                <c:pt idx="104">
                  <c:v>3864.3271199999999</c:v>
                </c:pt>
                <c:pt idx="105">
                  <c:v>3864.3271199999999</c:v>
                </c:pt>
                <c:pt idx="106">
                  <c:v>3864.3271199999999</c:v>
                </c:pt>
                <c:pt idx="107">
                  <c:v>3864.3271199999999</c:v>
                </c:pt>
                <c:pt idx="108">
                  <c:v>3864.3271199999999</c:v>
                </c:pt>
                <c:pt idx="109">
                  <c:v>3864.3271199999999</c:v>
                </c:pt>
                <c:pt idx="110">
                  <c:v>3864.3271199999999</c:v>
                </c:pt>
                <c:pt idx="111">
                  <c:v>3864.3271199999999</c:v>
                </c:pt>
                <c:pt idx="112">
                  <c:v>3864.3271199999999</c:v>
                </c:pt>
                <c:pt idx="113">
                  <c:v>3864.3271199999999</c:v>
                </c:pt>
                <c:pt idx="114">
                  <c:v>3864.3271199999999</c:v>
                </c:pt>
                <c:pt idx="115">
                  <c:v>3864.3271199999999</c:v>
                </c:pt>
                <c:pt idx="116">
                  <c:v>3864.3271199999999</c:v>
                </c:pt>
                <c:pt idx="117">
                  <c:v>3864.3271199999999</c:v>
                </c:pt>
                <c:pt idx="118">
                  <c:v>3864.3271199999999</c:v>
                </c:pt>
                <c:pt idx="119">
                  <c:v>3864.3271199999999</c:v>
                </c:pt>
                <c:pt idx="120">
                  <c:v>3864.3271199999999</c:v>
                </c:pt>
                <c:pt idx="121">
                  <c:v>3864.3271199999999</c:v>
                </c:pt>
                <c:pt idx="122">
                  <c:v>3864.3271199999999</c:v>
                </c:pt>
                <c:pt idx="123">
                  <c:v>3864.3271199999999</c:v>
                </c:pt>
                <c:pt idx="124">
                  <c:v>3864.3271199999999</c:v>
                </c:pt>
                <c:pt idx="125">
                  <c:v>3864.3271199999999</c:v>
                </c:pt>
                <c:pt idx="126">
                  <c:v>3864.3271199999999</c:v>
                </c:pt>
                <c:pt idx="127">
                  <c:v>3864.3271199999999</c:v>
                </c:pt>
                <c:pt idx="128">
                  <c:v>3864.3271199999999</c:v>
                </c:pt>
                <c:pt idx="129">
                  <c:v>3864.3271199999999</c:v>
                </c:pt>
                <c:pt idx="130">
                  <c:v>3864.3271199999999</c:v>
                </c:pt>
                <c:pt idx="131">
                  <c:v>3864.3271199999999</c:v>
                </c:pt>
                <c:pt idx="132">
                  <c:v>3864.3271199999999</c:v>
                </c:pt>
                <c:pt idx="133">
                  <c:v>3864.3271199999999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68-4190-8251-03FFDBD4CB68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Max ROI</c:v>
                </c:pt>
              </c:strCache>
            </c:strRef>
          </c:tx>
          <c:spPr>
            <a:ln w="25400">
              <a:solidFill>
                <a:srgbClr val="8DC63F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Sheet1!$D$2:$D$135</c:f>
              <c:numCache>
                <c:formatCode>#,##0</c:formatCode>
                <c:ptCount val="134"/>
                <c:pt idx="0">
                  <c:v>6869.9148800000003</c:v>
                </c:pt>
                <c:pt idx="1">
                  <c:v>6869.9148800000003</c:v>
                </c:pt>
                <c:pt idx="2">
                  <c:v>6869.9148800000003</c:v>
                </c:pt>
                <c:pt idx="3">
                  <c:v>6869.9148800000003</c:v>
                </c:pt>
                <c:pt idx="4">
                  <c:v>6869.9148800000003</c:v>
                </c:pt>
                <c:pt idx="5">
                  <c:v>6869.9148800000003</c:v>
                </c:pt>
                <c:pt idx="6">
                  <c:v>6869.9148800000003</c:v>
                </c:pt>
                <c:pt idx="7">
                  <c:v>6869.9148800000003</c:v>
                </c:pt>
                <c:pt idx="8">
                  <c:v>6869.9148800000003</c:v>
                </c:pt>
                <c:pt idx="9">
                  <c:v>6869.9148800000003</c:v>
                </c:pt>
                <c:pt idx="10">
                  <c:v>6869.9148800000003</c:v>
                </c:pt>
                <c:pt idx="11">
                  <c:v>6869.9148800000003</c:v>
                </c:pt>
                <c:pt idx="12">
                  <c:v>6869.9148800000003</c:v>
                </c:pt>
                <c:pt idx="13">
                  <c:v>6869.9148800000003</c:v>
                </c:pt>
                <c:pt idx="14">
                  <c:v>6869.9148800000003</c:v>
                </c:pt>
                <c:pt idx="15">
                  <c:v>6869.9148800000003</c:v>
                </c:pt>
                <c:pt idx="16">
                  <c:v>6869.9148800000003</c:v>
                </c:pt>
                <c:pt idx="17">
                  <c:v>6869.9148800000003</c:v>
                </c:pt>
                <c:pt idx="18">
                  <c:v>6869.9148800000003</c:v>
                </c:pt>
                <c:pt idx="19">
                  <c:v>6869.9148800000003</c:v>
                </c:pt>
                <c:pt idx="20">
                  <c:v>6869.9148800000003</c:v>
                </c:pt>
                <c:pt idx="21">
                  <c:v>6869.9148800000003</c:v>
                </c:pt>
                <c:pt idx="22">
                  <c:v>6869.9148800000003</c:v>
                </c:pt>
                <c:pt idx="23">
                  <c:v>6869.9148800000003</c:v>
                </c:pt>
                <c:pt idx="24">
                  <c:v>6869.9148800000003</c:v>
                </c:pt>
                <c:pt idx="25">
                  <c:v>6869.9148800000003</c:v>
                </c:pt>
                <c:pt idx="26">
                  <c:v>6869.9148800000003</c:v>
                </c:pt>
                <c:pt idx="27">
                  <c:v>6869.9148800000003</c:v>
                </c:pt>
                <c:pt idx="28">
                  <c:v>6869.9148800000003</c:v>
                </c:pt>
                <c:pt idx="29">
                  <c:v>6869.9148800000003</c:v>
                </c:pt>
                <c:pt idx="30">
                  <c:v>6869.9148800000003</c:v>
                </c:pt>
                <c:pt idx="31">
                  <c:v>6869.9148800000003</c:v>
                </c:pt>
                <c:pt idx="32">
                  <c:v>6869.9148800000003</c:v>
                </c:pt>
                <c:pt idx="33">
                  <c:v>6869.9148800000003</c:v>
                </c:pt>
                <c:pt idx="34">
                  <c:v>6869.9148800000003</c:v>
                </c:pt>
                <c:pt idx="35">
                  <c:v>6869.9148800000003</c:v>
                </c:pt>
                <c:pt idx="36">
                  <c:v>6869.9148800000003</c:v>
                </c:pt>
                <c:pt idx="37">
                  <c:v>6869.9148800000003</c:v>
                </c:pt>
                <c:pt idx="38">
                  <c:v>6869.9148800000003</c:v>
                </c:pt>
                <c:pt idx="39">
                  <c:v>6869.9148800000003</c:v>
                </c:pt>
                <c:pt idx="40">
                  <c:v>6869.9148800000003</c:v>
                </c:pt>
                <c:pt idx="41">
                  <c:v>6869.9148800000003</c:v>
                </c:pt>
                <c:pt idx="42">
                  <c:v>6869.9148800000003</c:v>
                </c:pt>
                <c:pt idx="43">
                  <c:v>6869.9148800000003</c:v>
                </c:pt>
                <c:pt idx="44">
                  <c:v>6869.9148800000003</c:v>
                </c:pt>
                <c:pt idx="45">
                  <c:v>6869.9148800000003</c:v>
                </c:pt>
                <c:pt idx="46">
                  <c:v>6869.9148800000003</c:v>
                </c:pt>
                <c:pt idx="47">
                  <c:v>6869.9148800000003</c:v>
                </c:pt>
                <c:pt idx="48">
                  <c:v>6869.9148800000003</c:v>
                </c:pt>
                <c:pt idx="49">
                  <c:v>6869.9148800000003</c:v>
                </c:pt>
                <c:pt idx="50">
                  <c:v>6869.9148800000003</c:v>
                </c:pt>
                <c:pt idx="51">
                  <c:v>6869.9148800000003</c:v>
                </c:pt>
                <c:pt idx="52">
                  <c:v>6869.9148800000003</c:v>
                </c:pt>
                <c:pt idx="53">
                  <c:v>6869.9148800000003</c:v>
                </c:pt>
                <c:pt idx="54">
                  <c:v>6869.9148800000003</c:v>
                </c:pt>
                <c:pt idx="55">
                  <c:v>6869.9148800000003</c:v>
                </c:pt>
                <c:pt idx="56">
                  <c:v>6869.9148800000003</c:v>
                </c:pt>
                <c:pt idx="57">
                  <c:v>6869.9148800000003</c:v>
                </c:pt>
                <c:pt idx="58">
                  <c:v>6869.9148800000003</c:v>
                </c:pt>
                <c:pt idx="59">
                  <c:v>6869.9148800000003</c:v>
                </c:pt>
                <c:pt idx="60">
                  <c:v>6869.9148800000003</c:v>
                </c:pt>
                <c:pt idx="61">
                  <c:v>6869.9148800000003</c:v>
                </c:pt>
                <c:pt idx="62">
                  <c:v>6869.9148800000003</c:v>
                </c:pt>
                <c:pt idx="63">
                  <c:v>6869.9148800000003</c:v>
                </c:pt>
                <c:pt idx="64">
                  <c:v>6869.9148800000003</c:v>
                </c:pt>
                <c:pt idx="65">
                  <c:v>6869.9148800000003</c:v>
                </c:pt>
                <c:pt idx="66">
                  <c:v>6869.9148800000003</c:v>
                </c:pt>
                <c:pt idx="67">
                  <c:v>6869.9148800000003</c:v>
                </c:pt>
                <c:pt idx="68">
                  <c:v>6869.9148800000003</c:v>
                </c:pt>
                <c:pt idx="69">
                  <c:v>6869.9148800000003</c:v>
                </c:pt>
                <c:pt idx="70">
                  <c:v>6869.9148800000003</c:v>
                </c:pt>
                <c:pt idx="71">
                  <c:v>6869.9148800000003</c:v>
                </c:pt>
                <c:pt idx="72">
                  <c:v>6869.9148800000003</c:v>
                </c:pt>
                <c:pt idx="73">
                  <c:v>6869.9148800000003</c:v>
                </c:pt>
                <c:pt idx="74">
                  <c:v>6869.9148800000003</c:v>
                </c:pt>
                <c:pt idx="75">
                  <c:v>6869.9148800000003</c:v>
                </c:pt>
                <c:pt idx="76">
                  <c:v>6869.9148800000003</c:v>
                </c:pt>
                <c:pt idx="77">
                  <c:v>6869.9148800000003</c:v>
                </c:pt>
                <c:pt idx="78">
                  <c:v>6869.9148800000003</c:v>
                </c:pt>
                <c:pt idx="79">
                  <c:v>6869.9148800000003</c:v>
                </c:pt>
                <c:pt idx="80">
                  <c:v>6869.9148800000003</c:v>
                </c:pt>
                <c:pt idx="81">
                  <c:v>6869.9148800000003</c:v>
                </c:pt>
                <c:pt idx="82">
                  <c:v>6869.9148800000003</c:v>
                </c:pt>
                <c:pt idx="83">
                  <c:v>6869.9148800000003</c:v>
                </c:pt>
                <c:pt idx="84">
                  <c:v>6869.9148800000003</c:v>
                </c:pt>
                <c:pt idx="85">
                  <c:v>6869.9148800000003</c:v>
                </c:pt>
                <c:pt idx="86">
                  <c:v>6869.9148800000003</c:v>
                </c:pt>
                <c:pt idx="87">
                  <c:v>6869.9148800000003</c:v>
                </c:pt>
                <c:pt idx="88">
                  <c:v>6869.9148800000003</c:v>
                </c:pt>
                <c:pt idx="89">
                  <c:v>6869.9148800000003</c:v>
                </c:pt>
                <c:pt idx="90">
                  <c:v>6869.9148800000003</c:v>
                </c:pt>
                <c:pt idx="91">
                  <c:v>6869.9148800000003</c:v>
                </c:pt>
                <c:pt idx="92">
                  <c:v>6869.9148800000003</c:v>
                </c:pt>
                <c:pt idx="93">
                  <c:v>6869.9148800000003</c:v>
                </c:pt>
                <c:pt idx="94">
                  <c:v>6869.9148800000003</c:v>
                </c:pt>
                <c:pt idx="95">
                  <c:v>6869.9148800000003</c:v>
                </c:pt>
                <c:pt idx="96">
                  <c:v>6869.9148800000003</c:v>
                </c:pt>
                <c:pt idx="97">
                  <c:v>6869.9148800000003</c:v>
                </c:pt>
                <c:pt idx="98">
                  <c:v>6869.9148800000003</c:v>
                </c:pt>
                <c:pt idx="99">
                  <c:v>6869.9148800000003</c:v>
                </c:pt>
                <c:pt idx="100">
                  <c:v>6869.9148800000003</c:v>
                </c:pt>
                <c:pt idx="101">
                  <c:v>6869.9148800000003</c:v>
                </c:pt>
                <c:pt idx="102">
                  <c:v>6869.9148800000003</c:v>
                </c:pt>
                <c:pt idx="103">
                  <c:v>6869.9148800000003</c:v>
                </c:pt>
                <c:pt idx="104">
                  <c:v>6869.9148800000003</c:v>
                </c:pt>
                <c:pt idx="105">
                  <c:v>6869.9148800000003</c:v>
                </c:pt>
                <c:pt idx="106">
                  <c:v>6869.9148800000003</c:v>
                </c:pt>
                <c:pt idx="107">
                  <c:v>6869.9148800000003</c:v>
                </c:pt>
                <c:pt idx="108">
                  <c:v>6869.9148800000003</c:v>
                </c:pt>
                <c:pt idx="109">
                  <c:v>6869.9148800000003</c:v>
                </c:pt>
                <c:pt idx="110">
                  <c:v>6869.9148800000003</c:v>
                </c:pt>
                <c:pt idx="111">
                  <c:v>6869.9148800000003</c:v>
                </c:pt>
                <c:pt idx="112">
                  <c:v>6869.9148800000003</c:v>
                </c:pt>
                <c:pt idx="113">
                  <c:v>6869.9148800000003</c:v>
                </c:pt>
                <c:pt idx="114">
                  <c:v>6869.9148800000003</c:v>
                </c:pt>
                <c:pt idx="115">
                  <c:v>6869.9148800000003</c:v>
                </c:pt>
                <c:pt idx="116">
                  <c:v>6869.9148800000003</c:v>
                </c:pt>
                <c:pt idx="117">
                  <c:v>6869.9148800000003</c:v>
                </c:pt>
                <c:pt idx="118">
                  <c:v>6869.9148800000003</c:v>
                </c:pt>
                <c:pt idx="119">
                  <c:v>6869.9148800000003</c:v>
                </c:pt>
                <c:pt idx="120">
                  <c:v>6869.9148800000003</c:v>
                </c:pt>
                <c:pt idx="121">
                  <c:v>6869.9148800000003</c:v>
                </c:pt>
                <c:pt idx="122">
                  <c:v>6869.9148800000003</c:v>
                </c:pt>
                <c:pt idx="123">
                  <c:v>6869.9148800000003</c:v>
                </c:pt>
                <c:pt idx="124">
                  <c:v>6869.9148800000003</c:v>
                </c:pt>
                <c:pt idx="125">
                  <c:v>6869.9148800000003</c:v>
                </c:pt>
                <c:pt idx="126">
                  <c:v>6869.9148800000003</c:v>
                </c:pt>
                <c:pt idx="127">
                  <c:v>6869.9148800000003</c:v>
                </c:pt>
                <c:pt idx="128">
                  <c:v>6869.9148800000003</c:v>
                </c:pt>
                <c:pt idx="129">
                  <c:v>6869.9148800000003</c:v>
                </c:pt>
                <c:pt idx="130">
                  <c:v>6869.9148800000003</c:v>
                </c:pt>
                <c:pt idx="131">
                  <c:v>6869.9148800000003</c:v>
                </c:pt>
                <c:pt idx="132">
                  <c:v>6869.9148800000003</c:v>
                </c:pt>
                <c:pt idx="133">
                  <c:v>6869.9148800000003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47-4C4B-8983-8B1C7071C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292736"/>
        <c:axId val="318294272"/>
      </c:lineChart>
      <c:catAx>
        <c:axId val="318292736"/>
        <c:scaling>
          <c:orientation val="minMax"/>
        </c:scaling>
        <c:delete val="0"/>
        <c:axPos val="b"/>
        <c:numFmt formatCode="[$-409]d\-mmm\-yy;@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lang="ja-JP" sz="3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18294272"/>
        <c:crosses val="autoZero"/>
        <c:auto val="0"/>
        <c:lblAlgn val="ctr"/>
        <c:lblOffset val="100"/>
        <c:noMultiLvlLbl val="0"/>
      </c:catAx>
      <c:valAx>
        <c:axId val="318294272"/>
        <c:scaling>
          <c:orientation val="minMax"/>
          <c:min val="0"/>
        </c:scaling>
        <c:delete val="0"/>
        <c:axPos val="l"/>
        <c:numFmt formatCode="#,##0_);[Red]\(#,##0\)" sourceLinked="0"/>
        <c:majorTickMark val="out"/>
        <c:minorTickMark val="none"/>
        <c:tickLblPos val="nextTo"/>
        <c:spPr>
          <a:ln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lang="ja-JP" sz="6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18292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s-AR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906190221984964"/>
          <c:y val="4.2635658914728682E-2"/>
          <c:w val="0.78093809778015033"/>
          <c:h val="0.91472868217054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</c:spPr>
          <c:invertIfNegative val="0"/>
          <c:cat>
            <c:strRef>
              <c:f>Hoja1!$A$2:$A$3</c:f>
              <c:strCache>
                <c:ptCount val="2"/>
                <c:pt idx="0">
                  <c:v>FACEBOOK AND INSTAGRAM</c:v>
                </c:pt>
                <c:pt idx="1">
                  <c:v>YOUTUBE</c:v>
                </c:pt>
              </c:strCache>
            </c:strRef>
          </c:cat>
          <c:val>
            <c:numRef>
              <c:f>Hoja1!$B$2:$B$3</c:f>
              <c:numCache>
                <c:formatCode>_(* #,##0_);_(* \(#,##0\);_(* "-"_);_(@_)</c:formatCode>
                <c:ptCount val="2"/>
                <c:pt idx="0">
                  <c:v>34.133664137782183</c:v>
                </c:pt>
                <c:pt idx="1">
                  <c:v>49.3459978396534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7-4418-858B-973A033A08B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MAX</c:v>
                </c:pt>
              </c:strCache>
            </c:strRef>
          </c:tx>
          <c:spPr>
            <a:gradFill flip="none" rotWithShape="1">
              <a:gsLst>
                <a:gs pos="64000">
                  <a:schemeClr val="accent4"/>
                </a:gs>
                <a:gs pos="42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cat>
            <c:strRef>
              <c:f>Hoja1!$A$2:$A$3</c:f>
              <c:strCache>
                <c:ptCount val="2"/>
                <c:pt idx="0">
                  <c:v>FACEBOOK AND INSTAGRAM</c:v>
                </c:pt>
                <c:pt idx="1">
                  <c:v>YOUTUBE</c:v>
                </c:pt>
              </c:strCache>
            </c:strRef>
          </c:cat>
          <c:val>
            <c:numRef>
              <c:f>Hoja1!$C$2:$C$3</c:f>
              <c:numCache>
                <c:formatCode>_(* #,##0_);_(* \(#,##0\);_(* "-"_);_(@_)</c:formatCode>
                <c:ptCount val="2"/>
                <c:pt idx="0">
                  <c:v>58.880570637674289</c:v>
                </c:pt>
                <c:pt idx="1">
                  <c:v>85.70620677413487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7-4418-858B-973A033A0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18565760"/>
        <c:axId val="317916288"/>
      </c:barChart>
      <c:catAx>
        <c:axId val="318565760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txPr>
          <a:bodyPr anchor="t"/>
          <a:lstStyle/>
          <a:p>
            <a:pPr>
              <a:defRPr sz="1000" b="1"/>
            </a:pPr>
            <a:endParaRPr lang="es-AR"/>
          </a:p>
        </c:txPr>
        <c:crossAx val="317916288"/>
        <c:crosses val="autoZero"/>
        <c:auto val="1"/>
        <c:lblAlgn val="ctr"/>
        <c:lblOffset val="100"/>
        <c:noMultiLvlLbl val="0"/>
      </c:catAx>
      <c:valAx>
        <c:axId val="317916288"/>
        <c:scaling>
          <c:orientation val="minMax"/>
        </c:scaling>
        <c:delete val="1"/>
        <c:axPos val="t"/>
        <c:numFmt formatCode="_(* #,##0_);_(* \(#,##0\);_(* &quot;-&quot;_);_(@_)" sourceLinked="1"/>
        <c:majorTickMark val="out"/>
        <c:minorTickMark val="none"/>
        <c:tickLblPos val="nextTo"/>
        <c:crossAx val="318565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 TV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Suggested 2019</c:v>
                </c:pt>
                <c:pt idx="1">
                  <c:v>Modeled YTD18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0.12501572470040123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4-4502-B3FF-C6F9D298EE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Pay TV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Suggested 2019</c:v>
                </c:pt>
                <c:pt idx="1">
                  <c:v>Modeled YTD18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0.22</c:v>
                </c:pt>
                <c:pt idx="1">
                  <c:v>0.43761662913112165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4-4502-B3FF-C6F9D298EE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OOH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Suggested 2019</c:v>
                </c:pt>
                <c:pt idx="1">
                  <c:v>Modeled YTD18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0.02</c:v>
                </c:pt>
                <c:pt idx="1">
                  <c:v>6.0209116513745886E-2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4-4502-B3FF-C6F9D298EE8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Radio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layout>
                <c:manualLayout>
                  <c:x val="1.4814814814814815E-2"/>
                  <c:y val="-4.20168206235759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F4-4502-B3FF-C6F9D298E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Suggested 2019</c:v>
                </c:pt>
                <c:pt idx="1">
                  <c:v>Modeled YTD18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0.05</c:v>
                </c:pt>
                <c:pt idx="1">
                  <c:v>2.2575451013049169E-2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4-4502-B3FF-C6F9D298EE8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Facebook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Suggested 2019</c:v>
                </c:pt>
                <c:pt idx="1">
                  <c:v>Modeled YTD18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0.23</c:v>
                </c:pt>
                <c:pt idx="1">
                  <c:v>0.16498947033069067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4-4502-B3FF-C6F9D298EE8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Suggested 2019</c:v>
                </c:pt>
                <c:pt idx="1">
                  <c:v>Modeled YTD18</c:v>
                </c:pt>
              </c:strCache>
            </c:strRef>
          </c:cat>
          <c:val>
            <c:numRef>
              <c:f>Sheet1!$G$2:$G$3</c:f>
              <c:numCache>
                <c:formatCode>0%</c:formatCode>
                <c:ptCount val="2"/>
                <c:pt idx="0">
                  <c:v>0.23</c:v>
                </c:pt>
                <c:pt idx="1">
                  <c:v>0.18959360831099137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BF4-4502-B3FF-C6F9D298EE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18690048"/>
        <c:axId val="318691584"/>
      </c:barChart>
      <c:catAx>
        <c:axId val="31869004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18691584"/>
        <c:crosses val="autoZero"/>
        <c:auto val="1"/>
        <c:lblAlgn val="ctr"/>
        <c:lblOffset val="100"/>
        <c:noMultiLvlLbl val="0"/>
      </c:catAx>
      <c:valAx>
        <c:axId val="31869158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18690048"/>
        <c:crosses val="autoZero"/>
        <c:crossBetween val="between"/>
      </c:valAx>
      <c:spPr>
        <a:blipFill>
          <a:blip xmlns:r="http://schemas.openxmlformats.org/officeDocument/2006/relationships" r:embed="rId1"/>
          <a:stretch>
            <a:fillRect/>
          </a:stretch>
        </a:blipFill>
      </c:spPr>
    </c:plotArea>
    <c:legend>
      <c:legendPos val="b"/>
      <c:overlay val="0"/>
      <c:txPr>
        <a:bodyPr/>
        <a:lstStyle/>
        <a:p>
          <a:pPr>
            <a:defRPr sz="1200"/>
          </a:pPr>
          <a:endParaRPr lang="es-A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35999929692789E-2"/>
          <c:y val="8.0144452570332342E-2"/>
          <c:w val="0.93597468047533816"/>
          <c:h val="0.8886304328291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Sheet1!$B$2:$B$135</c:f>
              <c:numCache>
                <c:formatCode>_-* #,##0_-;\-* #,##0_-;_-* "-"??_-;_-@_-</c:formatCode>
                <c:ptCount val="134"/>
                <c:pt idx="0">
                  <c:v>0</c:v>
                </c:pt>
                <c:pt idx="1">
                  <c:v>4.7930000000000001</c:v>
                </c:pt>
                <c:pt idx="2">
                  <c:v>5.72</c:v>
                </c:pt>
                <c:pt idx="3">
                  <c:v>8.5510000000000002</c:v>
                </c:pt>
                <c:pt idx="4">
                  <c:v>9.4149999999999991</c:v>
                </c:pt>
                <c:pt idx="5">
                  <c:v>22.733000000000001</c:v>
                </c:pt>
                <c:pt idx="6">
                  <c:v>18.3</c:v>
                </c:pt>
                <c:pt idx="7">
                  <c:v>3.6379999999999999</c:v>
                </c:pt>
                <c:pt idx="8">
                  <c:v>1.58</c:v>
                </c:pt>
                <c:pt idx="9">
                  <c:v>1.262</c:v>
                </c:pt>
                <c:pt idx="10">
                  <c:v>1.073</c:v>
                </c:pt>
                <c:pt idx="11">
                  <c:v>0.746</c:v>
                </c:pt>
                <c:pt idx="12">
                  <c:v>0.76900000000000002</c:v>
                </c:pt>
                <c:pt idx="13">
                  <c:v>0.88400000000000001</c:v>
                </c:pt>
                <c:pt idx="14">
                  <c:v>0.73399999999999999</c:v>
                </c:pt>
                <c:pt idx="15">
                  <c:v>0.78400000000000003</c:v>
                </c:pt>
                <c:pt idx="16">
                  <c:v>0.79400000000000004</c:v>
                </c:pt>
                <c:pt idx="17">
                  <c:v>0.77200000000000002</c:v>
                </c:pt>
                <c:pt idx="18">
                  <c:v>17.350000000000001</c:v>
                </c:pt>
                <c:pt idx="19">
                  <c:v>17.489000000000001</c:v>
                </c:pt>
                <c:pt idx="20">
                  <c:v>19.216000000000001</c:v>
                </c:pt>
                <c:pt idx="21">
                  <c:v>21.382000000000001</c:v>
                </c:pt>
                <c:pt idx="22">
                  <c:v>19.116</c:v>
                </c:pt>
                <c:pt idx="23">
                  <c:v>12.83</c:v>
                </c:pt>
                <c:pt idx="24">
                  <c:v>24.602</c:v>
                </c:pt>
                <c:pt idx="25">
                  <c:v>42.783000000000001</c:v>
                </c:pt>
                <c:pt idx="26">
                  <c:v>21.018999999999998</c:v>
                </c:pt>
                <c:pt idx="27">
                  <c:v>0.53500000000000003</c:v>
                </c:pt>
                <c:pt idx="28">
                  <c:v>0.54500000000000004</c:v>
                </c:pt>
                <c:pt idx="29">
                  <c:v>0.48299999999999998</c:v>
                </c:pt>
                <c:pt idx="30">
                  <c:v>0.48299999999999998</c:v>
                </c:pt>
                <c:pt idx="31">
                  <c:v>0.223</c:v>
                </c:pt>
                <c:pt idx="32">
                  <c:v>0.22600000000000001</c:v>
                </c:pt>
                <c:pt idx="33">
                  <c:v>0.30299999999999999</c:v>
                </c:pt>
                <c:pt idx="34">
                  <c:v>0.498</c:v>
                </c:pt>
                <c:pt idx="35">
                  <c:v>0.48199999999999998</c:v>
                </c:pt>
                <c:pt idx="36">
                  <c:v>0.41299999999999998</c:v>
                </c:pt>
                <c:pt idx="37">
                  <c:v>0.34599999999999997</c:v>
                </c:pt>
                <c:pt idx="38">
                  <c:v>0.36799999999999999</c:v>
                </c:pt>
                <c:pt idx="39">
                  <c:v>0.54600000000000004</c:v>
                </c:pt>
                <c:pt idx="40">
                  <c:v>0.71099999999999997</c:v>
                </c:pt>
                <c:pt idx="41">
                  <c:v>0.81299999999999994</c:v>
                </c:pt>
                <c:pt idx="42">
                  <c:v>0.99299999999999999</c:v>
                </c:pt>
                <c:pt idx="43">
                  <c:v>1.258</c:v>
                </c:pt>
                <c:pt idx="44">
                  <c:v>1.1890000000000001</c:v>
                </c:pt>
                <c:pt idx="45">
                  <c:v>1.095</c:v>
                </c:pt>
                <c:pt idx="46">
                  <c:v>1.696</c:v>
                </c:pt>
                <c:pt idx="47">
                  <c:v>1.645</c:v>
                </c:pt>
                <c:pt idx="48">
                  <c:v>1.5149999999999999</c:v>
                </c:pt>
                <c:pt idx="49">
                  <c:v>1.202</c:v>
                </c:pt>
                <c:pt idx="50">
                  <c:v>1.3939999999999999</c:v>
                </c:pt>
                <c:pt idx="51">
                  <c:v>1.5169999999999999</c:v>
                </c:pt>
                <c:pt idx="52">
                  <c:v>1.3220000000000001</c:v>
                </c:pt>
                <c:pt idx="53">
                  <c:v>0</c:v>
                </c:pt>
                <c:pt idx="54">
                  <c:v>14.834</c:v>
                </c:pt>
                <c:pt idx="55">
                  <c:v>36.368000000000002</c:v>
                </c:pt>
                <c:pt idx="56">
                  <c:v>41.746000000000002</c:v>
                </c:pt>
                <c:pt idx="57">
                  <c:v>33.881</c:v>
                </c:pt>
                <c:pt idx="58">
                  <c:v>22.683</c:v>
                </c:pt>
                <c:pt idx="59">
                  <c:v>34.204000000000001</c:v>
                </c:pt>
                <c:pt idx="60">
                  <c:v>31.928000000000001</c:v>
                </c:pt>
                <c:pt idx="61">
                  <c:v>22.100999999999999</c:v>
                </c:pt>
                <c:pt idx="62">
                  <c:v>3.476</c:v>
                </c:pt>
                <c:pt idx="63">
                  <c:v>3.798</c:v>
                </c:pt>
                <c:pt idx="64">
                  <c:v>3.9039999999999999</c:v>
                </c:pt>
                <c:pt idx="65">
                  <c:v>2.6840000000000002</c:v>
                </c:pt>
                <c:pt idx="66">
                  <c:v>3.0510000000000002</c:v>
                </c:pt>
                <c:pt idx="67">
                  <c:v>3.0249999999999999</c:v>
                </c:pt>
                <c:pt idx="68">
                  <c:v>2.1059999999999999</c:v>
                </c:pt>
                <c:pt idx="69">
                  <c:v>1.1499999999999999</c:v>
                </c:pt>
                <c:pt idx="70">
                  <c:v>22.295000000000002</c:v>
                </c:pt>
                <c:pt idx="71">
                  <c:v>35.668999999999997</c:v>
                </c:pt>
                <c:pt idx="72">
                  <c:v>41.149000000000001</c:v>
                </c:pt>
                <c:pt idx="73">
                  <c:v>46.576000000000001</c:v>
                </c:pt>
                <c:pt idx="74">
                  <c:v>33.061</c:v>
                </c:pt>
                <c:pt idx="75">
                  <c:v>13.13</c:v>
                </c:pt>
                <c:pt idx="76">
                  <c:v>11.721</c:v>
                </c:pt>
                <c:pt idx="77">
                  <c:v>9.3759999999999994</c:v>
                </c:pt>
                <c:pt idx="78">
                  <c:v>4.6760000000000002</c:v>
                </c:pt>
                <c:pt idx="79">
                  <c:v>9.391</c:v>
                </c:pt>
                <c:pt idx="80">
                  <c:v>7.8339999999999996</c:v>
                </c:pt>
                <c:pt idx="81">
                  <c:v>8.9510000000000005</c:v>
                </c:pt>
                <c:pt idx="82">
                  <c:v>6.3789999999999996</c:v>
                </c:pt>
                <c:pt idx="83">
                  <c:v>9.6999999999999993</c:v>
                </c:pt>
                <c:pt idx="84">
                  <c:v>9.4730000000000008</c:v>
                </c:pt>
                <c:pt idx="85">
                  <c:v>6.0380000000000003</c:v>
                </c:pt>
                <c:pt idx="86">
                  <c:v>7.3380000000000001</c:v>
                </c:pt>
                <c:pt idx="87">
                  <c:v>5.4589999999999996</c:v>
                </c:pt>
                <c:pt idx="88">
                  <c:v>3.32</c:v>
                </c:pt>
                <c:pt idx="89">
                  <c:v>3.5619999999999998</c:v>
                </c:pt>
                <c:pt idx="90">
                  <c:v>2.7280000000000002</c:v>
                </c:pt>
                <c:pt idx="91">
                  <c:v>3.1150000000000002</c:v>
                </c:pt>
                <c:pt idx="92">
                  <c:v>3.1219999999999999</c:v>
                </c:pt>
                <c:pt idx="93">
                  <c:v>3.294</c:v>
                </c:pt>
                <c:pt idx="94">
                  <c:v>3.081</c:v>
                </c:pt>
                <c:pt idx="95">
                  <c:v>1.915</c:v>
                </c:pt>
                <c:pt idx="96">
                  <c:v>0.97899999999999998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5.2999999999999999E-2</c:v>
                </c:pt>
                <c:pt idx="103">
                  <c:v>1.5489999999999999</c:v>
                </c:pt>
                <c:pt idx="104">
                  <c:v>1.2190000000000001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5-48FB-8A38-F1A03EFBC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12511872"/>
        <c:axId val="312530048"/>
      </c:barChart>
      <c:catAx>
        <c:axId val="312511872"/>
        <c:scaling>
          <c:orientation val="minMax"/>
        </c:scaling>
        <c:delete val="1"/>
        <c:axPos val="b"/>
        <c:numFmt formatCode="m/d/yyyy" sourceLinked="0"/>
        <c:majorTickMark val="out"/>
        <c:minorTickMark val="none"/>
        <c:tickLblPos val="none"/>
        <c:crossAx val="312530048"/>
        <c:crosses val="autoZero"/>
        <c:auto val="0"/>
        <c:lblAlgn val="ctr"/>
        <c:lblOffset val="100"/>
        <c:tickMarkSkip val="1"/>
        <c:noMultiLvlLbl val="0"/>
      </c:catAx>
      <c:valAx>
        <c:axId val="312530048"/>
        <c:scaling>
          <c:orientation val="minMax"/>
        </c:scaling>
        <c:delete val="1"/>
        <c:axPos val="l"/>
        <c:numFmt formatCode="_-* #,##0_-;\-* #,##0_-;_-* &quot;-&quot;??_-;_-@_-" sourceLinked="1"/>
        <c:majorTickMark val="out"/>
        <c:minorTickMark val="none"/>
        <c:tickLblPos val="none"/>
        <c:crossAx val="312511872"/>
        <c:crosses val="autoZero"/>
        <c:crossBetween val="between"/>
        <c:majorUnit val="200"/>
      </c:valAx>
      <c:spPr>
        <a:noFill/>
        <a:ln w="1911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98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s-AR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35999929692789E-2"/>
          <c:y val="8.0144452570332342E-2"/>
          <c:w val="0.93597468047533816"/>
          <c:h val="0.8886304328291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Sheet1!$B$2:$B$135</c:f>
              <c:numCache>
                <c:formatCode>_-* #,##0_-;\-* #,##0_-;_-* "-"??_-;_-@_-</c:formatCode>
                <c:ptCount val="134"/>
                <c:pt idx="0">
                  <c:v>1.4443588200000006</c:v>
                </c:pt>
                <c:pt idx="1">
                  <c:v>1.4443588200000006</c:v>
                </c:pt>
                <c:pt idx="2">
                  <c:v>1.4902828200000007</c:v>
                </c:pt>
                <c:pt idx="3">
                  <c:v>1.4443588200000006</c:v>
                </c:pt>
                <c:pt idx="4">
                  <c:v>1.4443588200000006</c:v>
                </c:pt>
                <c:pt idx="5">
                  <c:v>9.9512470500000081</c:v>
                </c:pt>
                <c:pt idx="6">
                  <c:v>11.191791030000015</c:v>
                </c:pt>
                <c:pt idx="7">
                  <c:v>23.425702109999989</c:v>
                </c:pt>
                <c:pt idx="8">
                  <c:v>21.667887479999948</c:v>
                </c:pt>
                <c:pt idx="9">
                  <c:v>25.169580869999916</c:v>
                </c:pt>
                <c:pt idx="10">
                  <c:v>24.114916859999916</c:v>
                </c:pt>
                <c:pt idx="11">
                  <c:v>23.589021269999911</c:v>
                </c:pt>
                <c:pt idx="12">
                  <c:v>25.696223369999945</c:v>
                </c:pt>
                <c:pt idx="13">
                  <c:v>31.206064919999946</c:v>
                </c:pt>
                <c:pt idx="14">
                  <c:v>30.068469389999947</c:v>
                </c:pt>
                <c:pt idx="15">
                  <c:v>28.931898119999953</c:v>
                </c:pt>
                <c:pt idx="16">
                  <c:v>28.269619859999963</c:v>
                </c:pt>
                <c:pt idx="17">
                  <c:v>24.785153129999976</c:v>
                </c:pt>
                <c:pt idx="18">
                  <c:v>25.190603999999972</c:v>
                </c:pt>
                <c:pt idx="19">
                  <c:v>25.311605999999973</c:v>
                </c:pt>
                <c:pt idx="20">
                  <c:v>17.568961500000011</c:v>
                </c:pt>
                <c:pt idx="21">
                  <c:v>10.351865579999998</c:v>
                </c:pt>
                <c:pt idx="22">
                  <c:v>4.9271872499999994</c:v>
                </c:pt>
                <c:pt idx="23">
                  <c:v>1.6712685299999999</c:v>
                </c:pt>
                <c:pt idx="24">
                  <c:v>1.6712685299999999</c:v>
                </c:pt>
                <c:pt idx="25">
                  <c:v>1.6712685300000001</c:v>
                </c:pt>
                <c:pt idx="26">
                  <c:v>1.6712685300000001</c:v>
                </c:pt>
                <c:pt idx="27">
                  <c:v>1.6712685300000001</c:v>
                </c:pt>
                <c:pt idx="28">
                  <c:v>1.6712685300000001</c:v>
                </c:pt>
                <c:pt idx="29">
                  <c:v>1.6712685299999999</c:v>
                </c:pt>
                <c:pt idx="30">
                  <c:v>2.1049136400000004</c:v>
                </c:pt>
                <c:pt idx="31">
                  <c:v>1.9603652700000003</c:v>
                </c:pt>
                <c:pt idx="32">
                  <c:v>2.3940103800000001</c:v>
                </c:pt>
                <c:pt idx="33">
                  <c:v>4.047354359999999</c:v>
                </c:pt>
                <c:pt idx="34">
                  <c:v>10.401399000000007</c:v>
                </c:pt>
                <c:pt idx="35">
                  <c:v>15.948544770000035</c:v>
                </c:pt>
                <c:pt idx="36">
                  <c:v>26.256132390000001</c:v>
                </c:pt>
                <c:pt idx="37">
                  <c:v>24.807995160000026</c:v>
                </c:pt>
                <c:pt idx="38">
                  <c:v>21.189512910000015</c:v>
                </c:pt>
                <c:pt idx="39">
                  <c:v>24.074367000000041</c:v>
                </c:pt>
                <c:pt idx="40">
                  <c:v>23.951490630000034</c:v>
                </c:pt>
                <c:pt idx="41">
                  <c:v>23.951490630000034</c:v>
                </c:pt>
                <c:pt idx="42">
                  <c:v>24.218915370000023</c:v>
                </c:pt>
                <c:pt idx="43">
                  <c:v>26.366836319999994</c:v>
                </c:pt>
                <c:pt idx="44">
                  <c:v>21.42605247000003</c:v>
                </c:pt>
                <c:pt idx="45">
                  <c:v>31.79121408</c:v>
                </c:pt>
                <c:pt idx="46">
                  <c:v>43.652233890000119</c:v>
                </c:pt>
                <c:pt idx="47">
                  <c:v>33.510945329999977</c:v>
                </c:pt>
                <c:pt idx="48">
                  <c:v>18.200412630000038</c:v>
                </c:pt>
                <c:pt idx="49">
                  <c:v>15.119886180000005</c:v>
                </c:pt>
                <c:pt idx="50">
                  <c:v>4.2981187500000004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23.476270110000005</c:v>
                </c:pt>
                <c:pt idx="55">
                  <c:v>27.879885060000003</c:v>
                </c:pt>
                <c:pt idx="56">
                  <c:v>23.934360720000008</c:v>
                </c:pt>
                <c:pt idx="57">
                  <c:v>5.9483796300000025</c:v>
                </c:pt>
                <c:pt idx="58">
                  <c:v>6.7182361500000045</c:v>
                </c:pt>
                <c:pt idx="59">
                  <c:v>5.8121066100000034</c:v>
                </c:pt>
                <c:pt idx="60">
                  <c:v>9.4398278400000155</c:v>
                </c:pt>
                <c:pt idx="61">
                  <c:v>18.542485800000026</c:v>
                </c:pt>
                <c:pt idx="62">
                  <c:v>19.005377790000022</c:v>
                </c:pt>
                <c:pt idx="63">
                  <c:v>25.032488700000016</c:v>
                </c:pt>
                <c:pt idx="64">
                  <c:v>22.324808370000014</c:v>
                </c:pt>
                <c:pt idx="65">
                  <c:v>25.873637070000012</c:v>
                </c:pt>
                <c:pt idx="66">
                  <c:v>22.883577030000023</c:v>
                </c:pt>
                <c:pt idx="67">
                  <c:v>23.329597110000012</c:v>
                </c:pt>
                <c:pt idx="68">
                  <c:v>23.734311390000027</c:v>
                </c:pt>
                <c:pt idx="69">
                  <c:v>8.1090303000000006</c:v>
                </c:pt>
                <c:pt idx="70">
                  <c:v>7.3479290099999979</c:v>
                </c:pt>
                <c:pt idx="71">
                  <c:v>6.8355539100000007</c:v>
                </c:pt>
                <c:pt idx="72">
                  <c:v>3.2879765099999974</c:v>
                </c:pt>
                <c:pt idx="73">
                  <c:v>1.59760437</c:v>
                </c:pt>
                <c:pt idx="74">
                  <c:v>1.8731354700000002</c:v>
                </c:pt>
                <c:pt idx="75">
                  <c:v>38.149082280000002</c:v>
                </c:pt>
                <c:pt idx="76">
                  <c:v>43.79488208999998</c:v>
                </c:pt>
                <c:pt idx="77">
                  <c:v>38.558361870000013</c:v>
                </c:pt>
                <c:pt idx="78">
                  <c:v>25.939281300000015</c:v>
                </c:pt>
                <c:pt idx="79">
                  <c:v>26.982914519999991</c:v>
                </c:pt>
                <c:pt idx="80">
                  <c:v>27.823514639999988</c:v>
                </c:pt>
                <c:pt idx="81">
                  <c:v>24.269166029999987</c:v>
                </c:pt>
                <c:pt idx="82">
                  <c:v>37.200230519999941</c:v>
                </c:pt>
                <c:pt idx="83">
                  <c:v>30.510552389999969</c:v>
                </c:pt>
                <c:pt idx="84">
                  <c:v>25.94910335999997</c:v>
                </c:pt>
                <c:pt idx="85">
                  <c:v>24.397072109999979</c:v>
                </c:pt>
                <c:pt idx="86">
                  <c:v>23.902705409999985</c:v>
                </c:pt>
                <c:pt idx="87">
                  <c:v>23.871136529999976</c:v>
                </c:pt>
                <c:pt idx="88">
                  <c:v>49.441482989999983</c:v>
                </c:pt>
                <c:pt idx="89">
                  <c:v>54.896273789999981</c:v>
                </c:pt>
                <c:pt idx="90">
                  <c:v>53.253702599999983</c:v>
                </c:pt>
                <c:pt idx="91">
                  <c:v>54.649405199999983</c:v>
                </c:pt>
                <c:pt idx="92">
                  <c:v>41.003229210000008</c:v>
                </c:pt>
                <c:pt idx="93">
                  <c:v>19.01725094999999</c:v>
                </c:pt>
                <c:pt idx="94">
                  <c:v>21.037247759999985</c:v>
                </c:pt>
                <c:pt idx="95">
                  <c:v>28.173921209999989</c:v>
                </c:pt>
                <c:pt idx="96">
                  <c:v>39.735899670000002</c:v>
                </c:pt>
                <c:pt idx="97">
                  <c:v>36.703749510000002</c:v>
                </c:pt>
                <c:pt idx="98">
                  <c:v>38.758000980000006</c:v>
                </c:pt>
                <c:pt idx="99">
                  <c:v>30.589318500000022</c:v>
                </c:pt>
                <c:pt idx="100">
                  <c:v>28.048543530000025</c:v>
                </c:pt>
                <c:pt idx="101">
                  <c:v>21.751593000000014</c:v>
                </c:pt>
                <c:pt idx="102">
                  <c:v>19.812606900000009</c:v>
                </c:pt>
                <c:pt idx="103">
                  <c:v>20.71746450000002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3.3075612900000007</c:v>
                </c:pt>
                <c:pt idx="113">
                  <c:v>6.4424096400000002</c:v>
                </c:pt>
                <c:pt idx="114">
                  <c:v>8.8591253099999996</c:v>
                </c:pt>
                <c:pt idx="115">
                  <c:v>1.4116611900000002</c:v>
                </c:pt>
                <c:pt idx="116">
                  <c:v>5.1152421599999993</c:v>
                </c:pt>
                <c:pt idx="117">
                  <c:v>8.0547625800000144</c:v>
                </c:pt>
                <c:pt idx="118">
                  <c:v>8.7732654900000018</c:v>
                </c:pt>
                <c:pt idx="119">
                  <c:v>8.883738509999997</c:v>
                </c:pt>
                <c:pt idx="120">
                  <c:v>10.255835399999986</c:v>
                </c:pt>
                <c:pt idx="121">
                  <c:v>19.223603220000015</c:v>
                </c:pt>
                <c:pt idx="122">
                  <c:v>6.3569110200000019</c:v>
                </c:pt>
                <c:pt idx="123">
                  <c:v>2.17340877</c:v>
                </c:pt>
                <c:pt idx="124">
                  <c:v>0.40771998000000004</c:v>
                </c:pt>
                <c:pt idx="125">
                  <c:v>0.32382741000000004</c:v>
                </c:pt>
                <c:pt idx="126">
                  <c:v>2.3404186200000003</c:v>
                </c:pt>
                <c:pt idx="127">
                  <c:v>4.0668036899999986</c:v>
                </c:pt>
                <c:pt idx="128">
                  <c:v>7.8067768500000021</c:v>
                </c:pt>
                <c:pt idx="129">
                  <c:v>8.2240454100000075</c:v>
                </c:pt>
                <c:pt idx="130">
                  <c:v>10.048443389999992</c:v>
                </c:pt>
                <c:pt idx="131">
                  <c:v>9.6200447099999948</c:v>
                </c:pt>
                <c:pt idx="132">
                  <c:v>5.9718872999999997</c:v>
                </c:pt>
                <c:pt idx="133">
                  <c:v>5.9718872999999997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5-48FB-8A38-F1A03EFBC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12599296"/>
        <c:axId val="312600832"/>
      </c:barChart>
      <c:catAx>
        <c:axId val="312599296"/>
        <c:scaling>
          <c:orientation val="minMax"/>
        </c:scaling>
        <c:delete val="1"/>
        <c:axPos val="b"/>
        <c:numFmt formatCode="m/d/yyyy" sourceLinked="0"/>
        <c:majorTickMark val="out"/>
        <c:minorTickMark val="none"/>
        <c:tickLblPos val="none"/>
        <c:crossAx val="312600832"/>
        <c:crosses val="autoZero"/>
        <c:auto val="0"/>
        <c:lblAlgn val="ctr"/>
        <c:lblOffset val="100"/>
        <c:tickMarkSkip val="1"/>
        <c:noMultiLvlLbl val="0"/>
      </c:catAx>
      <c:valAx>
        <c:axId val="312600832"/>
        <c:scaling>
          <c:orientation val="minMax"/>
        </c:scaling>
        <c:delete val="1"/>
        <c:axPos val="l"/>
        <c:numFmt formatCode="_-* #,##0_-;\-* #,##0_-;_-* &quot;-&quot;??_-;_-@_-" sourceLinked="1"/>
        <c:majorTickMark val="out"/>
        <c:minorTickMark val="none"/>
        <c:tickLblPos val="none"/>
        <c:crossAx val="312599296"/>
        <c:crosses val="autoZero"/>
        <c:crossBetween val="between"/>
        <c:majorUnit val="200"/>
      </c:valAx>
      <c:spPr>
        <a:noFill/>
        <a:ln w="1911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98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s-AR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35999929692789E-2"/>
          <c:y val="8.0144452570332342E-2"/>
          <c:w val="0.93597468047533816"/>
          <c:h val="0.8886304328291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Sheet1!$B$2:$B$135</c:f>
              <c:numCache>
                <c:formatCode>_-* #.##0_-;\-* #.##0_-;_-* "-"??_-;_-@_-</c:formatCode>
                <c:ptCount val="134"/>
                <c:pt idx="0">
                  <c:v>25</c:v>
                </c:pt>
                <c:pt idx="1">
                  <c:v>35</c:v>
                </c:pt>
                <c:pt idx="2">
                  <c:v>36</c:v>
                </c:pt>
                <c:pt idx="3">
                  <c:v>37</c:v>
                </c:pt>
                <c:pt idx="4">
                  <c:v>53</c:v>
                </c:pt>
                <c:pt idx="5">
                  <c:v>36</c:v>
                </c:pt>
                <c:pt idx="6">
                  <c:v>24</c:v>
                </c:pt>
                <c:pt idx="7">
                  <c:v>24</c:v>
                </c:pt>
                <c:pt idx="8">
                  <c:v>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13</c:v>
                </c:pt>
                <c:pt idx="18">
                  <c:v>13</c:v>
                </c:pt>
                <c:pt idx="19">
                  <c:v>19</c:v>
                </c:pt>
                <c:pt idx="20">
                  <c:v>19</c:v>
                </c:pt>
                <c:pt idx="21">
                  <c:v>50</c:v>
                </c:pt>
                <c:pt idx="22">
                  <c:v>67</c:v>
                </c:pt>
                <c:pt idx="23">
                  <c:v>67</c:v>
                </c:pt>
                <c:pt idx="24">
                  <c:v>67</c:v>
                </c:pt>
                <c:pt idx="25">
                  <c:v>45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52</c:v>
                </c:pt>
                <c:pt idx="53">
                  <c:v>66</c:v>
                </c:pt>
                <c:pt idx="54">
                  <c:v>83</c:v>
                </c:pt>
                <c:pt idx="55">
                  <c:v>83</c:v>
                </c:pt>
                <c:pt idx="56">
                  <c:v>83</c:v>
                </c:pt>
                <c:pt idx="57">
                  <c:v>83</c:v>
                </c:pt>
                <c:pt idx="58">
                  <c:v>83</c:v>
                </c:pt>
                <c:pt idx="59">
                  <c:v>83</c:v>
                </c:pt>
                <c:pt idx="60">
                  <c:v>60</c:v>
                </c:pt>
                <c:pt idx="61">
                  <c:v>26</c:v>
                </c:pt>
                <c:pt idx="62">
                  <c:v>24</c:v>
                </c:pt>
                <c:pt idx="63">
                  <c:v>24</c:v>
                </c:pt>
                <c:pt idx="64">
                  <c:v>12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145</c:v>
                </c:pt>
                <c:pt idx="105">
                  <c:v>166</c:v>
                </c:pt>
                <c:pt idx="106">
                  <c:v>166</c:v>
                </c:pt>
                <c:pt idx="107">
                  <c:v>166</c:v>
                </c:pt>
                <c:pt idx="108">
                  <c:v>141</c:v>
                </c:pt>
                <c:pt idx="109">
                  <c:v>140</c:v>
                </c:pt>
                <c:pt idx="110">
                  <c:v>135</c:v>
                </c:pt>
                <c:pt idx="111">
                  <c:v>138</c:v>
                </c:pt>
                <c:pt idx="112">
                  <c:v>60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7</c:v>
                </c:pt>
                <c:pt idx="125">
                  <c:v>4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5-48FB-8A38-F1A03EFBC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12616832"/>
        <c:axId val="312618368"/>
      </c:barChart>
      <c:catAx>
        <c:axId val="312616832"/>
        <c:scaling>
          <c:orientation val="minMax"/>
        </c:scaling>
        <c:delete val="1"/>
        <c:axPos val="b"/>
        <c:numFmt formatCode="m/d/yyyy" sourceLinked="0"/>
        <c:majorTickMark val="out"/>
        <c:minorTickMark val="none"/>
        <c:tickLblPos val="none"/>
        <c:crossAx val="312618368"/>
        <c:crosses val="autoZero"/>
        <c:auto val="0"/>
        <c:lblAlgn val="ctr"/>
        <c:lblOffset val="100"/>
        <c:tickMarkSkip val="1"/>
        <c:noMultiLvlLbl val="0"/>
      </c:catAx>
      <c:valAx>
        <c:axId val="312618368"/>
        <c:scaling>
          <c:orientation val="minMax"/>
        </c:scaling>
        <c:delete val="1"/>
        <c:axPos val="l"/>
        <c:numFmt formatCode="_-* #.##0_-;\-* #.##0_-;_-* &quot;-&quot;??_-;_-@_-" sourceLinked="1"/>
        <c:majorTickMark val="out"/>
        <c:minorTickMark val="none"/>
        <c:tickLblPos val="none"/>
        <c:crossAx val="312616832"/>
        <c:crosses val="autoZero"/>
        <c:crossBetween val="between"/>
        <c:majorUnit val="200"/>
      </c:valAx>
      <c:spPr>
        <a:noFill/>
        <a:ln w="1911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98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s-AR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35999929692789E-2"/>
          <c:y val="8.0144452570332342E-2"/>
          <c:w val="0.93597468047533816"/>
          <c:h val="0.8886304328291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</c:v>
                </c:pt>
              </c:strCache>
            </c:strRef>
          </c:tx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Sheet1!$B$2:$B$135</c:f>
              <c:numCache>
                <c:formatCode>_-* #,##0_-;\-* #,##0_-;_-* "-"??_-;_-@_-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177</c:v>
                </c:pt>
                <c:pt idx="53">
                  <c:v>357</c:v>
                </c:pt>
                <c:pt idx="54">
                  <c:v>282</c:v>
                </c:pt>
                <c:pt idx="55">
                  <c:v>17</c:v>
                </c:pt>
                <c:pt idx="56">
                  <c:v>270</c:v>
                </c:pt>
                <c:pt idx="57">
                  <c:v>255</c:v>
                </c:pt>
                <c:pt idx="58">
                  <c:v>45</c:v>
                </c:pt>
                <c:pt idx="59">
                  <c:v>45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133</c:v>
                </c:pt>
                <c:pt idx="105">
                  <c:v>140</c:v>
                </c:pt>
                <c:pt idx="106">
                  <c:v>275</c:v>
                </c:pt>
                <c:pt idx="107">
                  <c:v>251</c:v>
                </c:pt>
                <c:pt idx="108">
                  <c:v>317</c:v>
                </c:pt>
                <c:pt idx="109">
                  <c:v>281</c:v>
                </c:pt>
                <c:pt idx="110">
                  <c:v>224</c:v>
                </c:pt>
                <c:pt idx="111">
                  <c:v>274</c:v>
                </c:pt>
                <c:pt idx="112">
                  <c:v>275</c:v>
                </c:pt>
                <c:pt idx="113">
                  <c:v>145</c:v>
                </c:pt>
                <c:pt idx="114">
                  <c:v>145</c:v>
                </c:pt>
                <c:pt idx="115">
                  <c:v>145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5-48FB-8A38-F1A03EFBC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12687616"/>
        <c:axId val="312701696"/>
      </c:barChart>
      <c:catAx>
        <c:axId val="312687616"/>
        <c:scaling>
          <c:orientation val="minMax"/>
        </c:scaling>
        <c:delete val="1"/>
        <c:axPos val="b"/>
        <c:numFmt formatCode="m/d/yyyy" sourceLinked="0"/>
        <c:majorTickMark val="out"/>
        <c:minorTickMark val="none"/>
        <c:tickLblPos val="none"/>
        <c:crossAx val="312701696"/>
        <c:crosses val="autoZero"/>
        <c:auto val="0"/>
        <c:lblAlgn val="ctr"/>
        <c:lblOffset val="100"/>
        <c:tickMarkSkip val="1"/>
        <c:noMultiLvlLbl val="0"/>
      </c:catAx>
      <c:valAx>
        <c:axId val="312701696"/>
        <c:scaling>
          <c:orientation val="minMax"/>
        </c:scaling>
        <c:delete val="1"/>
        <c:axPos val="l"/>
        <c:numFmt formatCode="_-* #,##0_-;\-* #,##0_-;_-* &quot;-&quot;??_-;_-@_-" sourceLinked="1"/>
        <c:majorTickMark val="out"/>
        <c:minorTickMark val="none"/>
        <c:tickLblPos val="none"/>
        <c:crossAx val="312687616"/>
        <c:crosses val="autoZero"/>
        <c:crossBetween val="between"/>
        <c:majorUnit val="20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35999929692789E-2"/>
          <c:y val="8.0144452570332342E-2"/>
          <c:w val="0.93597468047533816"/>
          <c:h val="0.8886304328291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Sheet1!$B$2:$B$135</c:f>
              <c:numCache>
                <c:formatCode>_-* #.##0_-;\-* #.##0_-;_-* "-"??_-;_-@_-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6755357</c:v>
                </c:pt>
                <c:pt idx="4">
                  <c:v>13034993</c:v>
                </c:pt>
                <c:pt idx="5">
                  <c:v>12446805</c:v>
                </c:pt>
                <c:pt idx="6">
                  <c:v>1221010</c:v>
                </c:pt>
                <c:pt idx="7">
                  <c:v>4732657</c:v>
                </c:pt>
                <c:pt idx="8">
                  <c:v>7779777</c:v>
                </c:pt>
                <c:pt idx="9">
                  <c:v>2504079</c:v>
                </c:pt>
                <c:pt idx="10">
                  <c:v>11379690</c:v>
                </c:pt>
                <c:pt idx="11">
                  <c:v>12654394</c:v>
                </c:pt>
                <c:pt idx="12">
                  <c:v>12966516</c:v>
                </c:pt>
                <c:pt idx="13">
                  <c:v>11304738</c:v>
                </c:pt>
                <c:pt idx="14">
                  <c:v>10119722</c:v>
                </c:pt>
                <c:pt idx="15">
                  <c:v>10784985</c:v>
                </c:pt>
                <c:pt idx="16">
                  <c:v>9159023</c:v>
                </c:pt>
                <c:pt idx="17">
                  <c:v>9498149</c:v>
                </c:pt>
                <c:pt idx="18">
                  <c:v>9379747</c:v>
                </c:pt>
                <c:pt idx="19">
                  <c:v>9631894</c:v>
                </c:pt>
                <c:pt idx="20">
                  <c:v>9456087</c:v>
                </c:pt>
                <c:pt idx="21">
                  <c:v>9612020</c:v>
                </c:pt>
                <c:pt idx="22">
                  <c:v>9413937</c:v>
                </c:pt>
                <c:pt idx="23">
                  <c:v>10698181</c:v>
                </c:pt>
                <c:pt idx="24">
                  <c:v>3320146</c:v>
                </c:pt>
                <c:pt idx="25">
                  <c:v>1045411</c:v>
                </c:pt>
                <c:pt idx="26">
                  <c:v>2101028</c:v>
                </c:pt>
                <c:pt idx="27">
                  <c:v>2146645</c:v>
                </c:pt>
                <c:pt idx="28">
                  <c:v>2713404</c:v>
                </c:pt>
                <c:pt idx="29">
                  <c:v>1795281</c:v>
                </c:pt>
                <c:pt idx="30">
                  <c:v>412110</c:v>
                </c:pt>
                <c:pt idx="31">
                  <c:v>338627</c:v>
                </c:pt>
                <c:pt idx="32">
                  <c:v>0</c:v>
                </c:pt>
                <c:pt idx="33">
                  <c:v>0</c:v>
                </c:pt>
                <c:pt idx="34">
                  <c:v>2642149</c:v>
                </c:pt>
                <c:pt idx="35">
                  <c:v>17275680</c:v>
                </c:pt>
                <c:pt idx="36">
                  <c:v>17891575</c:v>
                </c:pt>
                <c:pt idx="37">
                  <c:v>17357638</c:v>
                </c:pt>
                <c:pt idx="38">
                  <c:v>18765690</c:v>
                </c:pt>
                <c:pt idx="39">
                  <c:v>21345417</c:v>
                </c:pt>
                <c:pt idx="40">
                  <c:v>23255659</c:v>
                </c:pt>
                <c:pt idx="41">
                  <c:v>23591139</c:v>
                </c:pt>
                <c:pt idx="42">
                  <c:v>22259359</c:v>
                </c:pt>
                <c:pt idx="43">
                  <c:v>26959760</c:v>
                </c:pt>
                <c:pt idx="44">
                  <c:v>25185529</c:v>
                </c:pt>
                <c:pt idx="45">
                  <c:v>22031953</c:v>
                </c:pt>
                <c:pt idx="46">
                  <c:v>18884978</c:v>
                </c:pt>
                <c:pt idx="47">
                  <c:v>4905422</c:v>
                </c:pt>
                <c:pt idx="48">
                  <c:v>2949493</c:v>
                </c:pt>
                <c:pt idx="49">
                  <c:v>3631725</c:v>
                </c:pt>
                <c:pt idx="50">
                  <c:v>7272044</c:v>
                </c:pt>
                <c:pt idx="51">
                  <c:v>6145585</c:v>
                </c:pt>
                <c:pt idx="52">
                  <c:v>0</c:v>
                </c:pt>
                <c:pt idx="53">
                  <c:v>64835</c:v>
                </c:pt>
                <c:pt idx="54">
                  <c:v>282214</c:v>
                </c:pt>
                <c:pt idx="55">
                  <c:v>276503</c:v>
                </c:pt>
                <c:pt idx="56">
                  <c:v>4366854</c:v>
                </c:pt>
                <c:pt idx="57">
                  <c:v>8236161</c:v>
                </c:pt>
                <c:pt idx="58">
                  <c:v>7155104</c:v>
                </c:pt>
                <c:pt idx="59">
                  <c:v>7051003</c:v>
                </c:pt>
                <c:pt idx="60">
                  <c:v>2683443</c:v>
                </c:pt>
                <c:pt idx="61">
                  <c:v>0</c:v>
                </c:pt>
                <c:pt idx="62">
                  <c:v>537589</c:v>
                </c:pt>
                <c:pt idx="63">
                  <c:v>1472483</c:v>
                </c:pt>
                <c:pt idx="64">
                  <c:v>1866065</c:v>
                </c:pt>
                <c:pt idx="65">
                  <c:v>2261653</c:v>
                </c:pt>
                <c:pt idx="66">
                  <c:v>3789896</c:v>
                </c:pt>
                <c:pt idx="67">
                  <c:v>5625553</c:v>
                </c:pt>
                <c:pt idx="68">
                  <c:v>5349692</c:v>
                </c:pt>
                <c:pt idx="69">
                  <c:v>946857</c:v>
                </c:pt>
                <c:pt idx="70">
                  <c:v>5191964</c:v>
                </c:pt>
                <c:pt idx="71">
                  <c:v>4545391</c:v>
                </c:pt>
                <c:pt idx="72">
                  <c:v>7127126</c:v>
                </c:pt>
                <c:pt idx="73">
                  <c:v>7370300</c:v>
                </c:pt>
                <c:pt idx="74">
                  <c:v>5437411</c:v>
                </c:pt>
                <c:pt idx="75">
                  <c:v>6703559</c:v>
                </c:pt>
                <c:pt idx="76">
                  <c:v>7572331</c:v>
                </c:pt>
                <c:pt idx="77">
                  <c:v>7870375</c:v>
                </c:pt>
                <c:pt idx="78">
                  <c:v>11055689</c:v>
                </c:pt>
                <c:pt idx="79">
                  <c:v>10818136</c:v>
                </c:pt>
                <c:pt idx="80">
                  <c:v>9141100</c:v>
                </c:pt>
                <c:pt idx="81">
                  <c:v>8562447</c:v>
                </c:pt>
                <c:pt idx="82">
                  <c:v>3921978</c:v>
                </c:pt>
                <c:pt idx="83">
                  <c:v>6138869</c:v>
                </c:pt>
                <c:pt idx="84">
                  <c:v>1125173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607159</c:v>
                </c:pt>
                <c:pt idx="91">
                  <c:v>2955230</c:v>
                </c:pt>
                <c:pt idx="92">
                  <c:v>2887880</c:v>
                </c:pt>
                <c:pt idx="93">
                  <c:v>5315526</c:v>
                </c:pt>
                <c:pt idx="94">
                  <c:v>9239941</c:v>
                </c:pt>
                <c:pt idx="95">
                  <c:v>15510809</c:v>
                </c:pt>
                <c:pt idx="96">
                  <c:v>7519035</c:v>
                </c:pt>
                <c:pt idx="97">
                  <c:v>8353505</c:v>
                </c:pt>
                <c:pt idx="98">
                  <c:v>6845920</c:v>
                </c:pt>
                <c:pt idx="99">
                  <c:v>16183707</c:v>
                </c:pt>
                <c:pt idx="100">
                  <c:v>8534347</c:v>
                </c:pt>
                <c:pt idx="101">
                  <c:v>5207001</c:v>
                </c:pt>
                <c:pt idx="102">
                  <c:v>11913402</c:v>
                </c:pt>
                <c:pt idx="103">
                  <c:v>5563775</c:v>
                </c:pt>
                <c:pt idx="104">
                  <c:v>0</c:v>
                </c:pt>
                <c:pt idx="105">
                  <c:v>0</c:v>
                </c:pt>
                <c:pt idx="106">
                  <c:v>8768488</c:v>
                </c:pt>
                <c:pt idx="107">
                  <c:v>11858155</c:v>
                </c:pt>
                <c:pt idx="108">
                  <c:v>8815884</c:v>
                </c:pt>
                <c:pt idx="109">
                  <c:v>14679454</c:v>
                </c:pt>
                <c:pt idx="110">
                  <c:v>4490838</c:v>
                </c:pt>
                <c:pt idx="111">
                  <c:v>11977239</c:v>
                </c:pt>
                <c:pt idx="112">
                  <c:v>34656233</c:v>
                </c:pt>
                <c:pt idx="113">
                  <c:v>26356101</c:v>
                </c:pt>
                <c:pt idx="114">
                  <c:v>9744720</c:v>
                </c:pt>
                <c:pt idx="115">
                  <c:v>16706945</c:v>
                </c:pt>
                <c:pt idx="116">
                  <c:v>15276276</c:v>
                </c:pt>
                <c:pt idx="117">
                  <c:v>15412573</c:v>
                </c:pt>
                <c:pt idx="118">
                  <c:v>20566809</c:v>
                </c:pt>
                <c:pt idx="119">
                  <c:v>2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943821</c:v>
                </c:pt>
                <c:pt idx="128">
                  <c:v>1296154</c:v>
                </c:pt>
                <c:pt idx="129">
                  <c:v>799371</c:v>
                </c:pt>
                <c:pt idx="130">
                  <c:v>59032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5-48FB-8A38-F1A03EFBC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30151808"/>
        <c:axId val="330153344"/>
      </c:barChart>
      <c:catAx>
        <c:axId val="330151808"/>
        <c:scaling>
          <c:orientation val="minMax"/>
        </c:scaling>
        <c:delete val="1"/>
        <c:axPos val="b"/>
        <c:numFmt formatCode="m/d/yyyy" sourceLinked="0"/>
        <c:majorTickMark val="out"/>
        <c:minorTickMark val="none"/>
        <c:tickLblPos val="none"/>
        <c:crossAx val="330153344"/>
        <c:crosses val="autoZero"/>
        <c:auto val="0"/>
        <c:lblAlgn val="ctr"/>
        <c:lblOffset val="100"/>
        <c:tickMarkSkip val="1"/>
        <c:noMultiLvlLbl val="0"/>
      </c:catAx>
      <c:valAx>
        <c:axId val="330153344"/>
        <c:scaling>
          <c:orientation val="minMax"/>
        </c:scaling>
        <c:delete val="1"/>
        <c:axPos val="l"/>
        <c:numFmt formatCode="_-* #.##0_-;\-* #.##0_-;_-* &quot;-&quot;??_-;_-@_-" sourceLinked="1"/>
        <c:majorTickMark val="out"/>
        <c:minorTickMark val="none"/>
        <c:tickLblPos val="none"/>
        <c:crossAx val="330151808"/>
        <c:crosses val="autoZero"/>
        <c:crossBetween val="between"/>
        <c:majorUnit val="200"/>
      </c:valAx>
      <c:spPr>
        <a:noFill/>
        <a:ln w="1911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98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s-AR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35999929692789E-2"/>
          <c:y val="8.0144452570332342E-2"/>
          <c:w val="0.93597468047533816"/>
          <c:h val="0.8886304328291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</c:numCache>
            </c:numRef>
          </c:cat>
          <c:val>
            <c:numRef>
              <c:f>Sheet1!$B$2:$B$135</c:f>
              <c:numCache>
                <c:formatCode>_-* #.##0_-;\-* #.##0_-;_-* "-"??_-;_-@_-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515314</c:v>
                </c:pt>
                <c:pt idx="11">
                  <c:v>1340323</c:v>
                </c:pt>
                <c:pt idx="12">
                  <c:v>806060</c:v>
                </c:pt>
                <c:pt idx="13">
                  <c:v>874837</c:v>
                </c:pt>
                <c:pt idx="14">
                  <c:v>822224</c:v>
                </c:pt>
                <c:pt idx="15">
                  <c:v>466196</c:v>
                </c:pt>
                <c:pt idx="16">
                  <c:v>588711</c:v>
                </c:pt>
                <c:pt idx="17">
                  <c:v>560279</c:v>
                </c:pt>
                <c:pt idx="18">
                  <c:v>628837</c:v>
                </c:pt>
                <c:pt idx="19">
                  <c:v>587101</c:v>
                </c:pt>
                <c:pt idx="20">
                  <c:v>446338</c:v>
                </c:pt>
                <c:pt idx="21">
                  <c:v>440130</c:v>
                </c:pt>
                <c:pt idx="22">
                  <c:v>516544</c:v>
                </c:pt>
                <c:pt idx="23">
                  <c:v>84047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1386216</c:v>
                </c:pt>
                <c:pt idx="53">
                  <c:v>2102665</c:v>
                </c:pt>
                <c:pt idx="54">
                  <c:v>1880921</c:v>
                </c:pt>
                <c:pt idx="55">
                  <c:v>2936050</c:v>
                </c:pt>
                <c:pt idx="56">
                  <c:v>2986856</c:v>
                </c:pt>
                <c:pt idx="57">
                  <c:v>5668</c:v>
                </c:pt>
                <c:pt idx="58">
                  <c:v>4721</c:v>
                </c:pt>
                <c:pt idx="59">
                  <c:v>4515</c:v>
                </c:pt>
                <c:pt idx="60">
                  <c:v>136801</c:v>
                </c:pt>
                <c:pt idx="61">
                  <c:v>330851</c:v>
                </c:pt>
                <c:pt idx="62">
                  <c:v>61630</c:v>
                </c:pt>
                <c:pt idx="63">
                  <c:v>36273</c:v>
                </c:pt>
                <c:pt idx="64">
                  <c:v>6716</c:v>
                </c:pt>
                <c:pt idx="65">
                  <c:v>43333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1621012</c:v>
                </c:pt>
                <c:pt idx="73">
                  <c:v>833296</c:v>
                </c:pt>
                <c:pt idx="74">
                  <c:v>411569</c:v>
                </c:pt>
                <c:pt idx="75">
                  <c:v>365158</c:v>
                </c:pt>
                <c:pt idx="76">
                  <c:v>1003996</c:v>
                </c:pt>
                <c:pt idx="77">
                  <c:v>2</c:v>
                </c:pt>
                <c:pt idx="78">
                  <c:v>1230274</c:v>
                </c:pt>
                <c:pt idx="79">
                  <c:v>2199551</c:v>
                </c:pt>
                <c:pt idx="80">
                  <c:v>797091</c:v>
                </c:pt>
                <c:pt idx="81">
                  <c:v>659103</c:v>
                </c:pt>
                <c:pt idx="82">
                  <c:v>620046</c:v>
                </c:pt>
                <c:pt idx="83">
                  <c:v>477130</c:v>
                </c:pt>
                <c:pt idx="84">
                  <c:v>476093</c:v>
                </c:pt>
                <c:pt idx="85">
                  <c:v>143189</c:v>
                </c:pt>
                <c:pt idx="86">
                  <c:v>81074</c:v>
                </c:pt>
                <c:pt idx="87">
                  <c:v>166453</c:v>
                </c:pt>
                <c:pt idx="88">
                  <c:v>157990</c:v>
                </c:pt>
                <c:pt idx="89">
                  <c:v>128934</c:v>
                </c:pt>
                <c:pt idx="90">
                  <c:v>140946</c:v>
                </c:pt>
                <c:pt idx="91">
                  <c:v>210378</c:v>
                </c:pt>
                <c:pt idx="92">
                  <c:v>344557</c:v>
                </c:pt>
                <c:pt idx="93">
                  <c:v>958337</c:v>
                </c:pt>
                <c:pt idx="94">
                  <c:v>1094826</c:v>
                </c:pt>
                <c:pt idx="95">
                  <c:v>1284249</c:v>
                </c:pt>
                <c:pt idx="96">
                  <c:v>1465797</c:v>
                </c:pt>
                <c:pt idx="97">
                  <c:v>1178088</c:v>
                </c:pt>
                <c:pt idx="98">
                  <c:v>1284652</c:v>
                </c:pt>
                <c:pt idx="99">
                  <c:v>2976174</c:v>
                </c:pt>
                <c:pt idx="100">
                  <c:v>3188612</c:v>
                </c:pt>
                <c:pt idx="101">
                  <c:v>1933644</c:v>
                </c:pt>
                <c:pt idx="102">
                  <c:v>1326720</c:v>
                </c:pt>
                <c:pt idx="103">
                  <c:v>62533</c:v>
                </c:pt>
                <c:pt idx="104">
                  <c:v>0</c:v>
                </c:pt>
                <c:pt idx="105">
                  <c:v>0</c:v>
                </c:pt>
                <c:pt idx="106">
                  <c:v>353563</c:v>
                </c:pt>
                <c:pt idx="107">
                  <c:v>1931470</c:v>
                </c:pt>
                <c:pt idx="108">
                  <c:v>7195561</c:v>
                </c:pt>
                <c:pt idx="109">
                  <c:v>3644388</c:v>
                </c:pt>
                <c:pt idx="110">
                  <c:v>0</c:v>
                </c:pt>
                <c:pt idx="111">
                  <c:v>1508744</c:v>
                </c:pt>
                <c:pt idx="112">
                  <c:v>3762172</c:v>
                </c:pt>
                <c:pt idx="113">
                  <c:v>3588807</c:v>
                </c:pt>
                <c:pt idx="114">
                  <c:v>2220782</c:v>
                </c:pt>
                <c:pt idx="115">
                  <c:v>9448959</c:v>
                </c:pt>
                <c:pt idx="116">
                  <c:v>14375934</c:v>
                </c:pt>
                <c:pt idx="117">
                  <c:v>5826715</c:v>
                </c:pt>
                <c:pt idx="118">
                  <c:v>4683982</c:v>
                </c:pt>
                <c:pt idx="119">
                  <c:v>22392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3229040</c:v>
                </c:pt>
                <c:pt idx="127">
                  <c:v>1818362</c:v>
                </c:pt>
                <c:pt idx="128">
                  <c:v>5680475</c:v>
                </c:pt>
                <c:pt idx="129">
                  <c:v>2781906</c:v>
                </c:pt>
                <c:pt idx="130">
                  <c:v>2832525</c:v>
                </c:pt>
                <c:pt idx="131">
                  <c:v>2655447</c:v>
                </c:pt>
                <c:pt idx="132">
                  <c:v>3009922</c:v>
                </c:pt>
                <c:pt idx="133">
                  <c:v>3167533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5-48FB-8A38-F1A03EFBC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30185728"/>
        <c:axId val="330187520"/>
      </c:barChart>
      <c:catAx>
        <c:axId val="330185728"/>
        <c:scaling>
          <c:orientation val="minMax"/>
        </c:scaling>
        <c:delete val="1"/>
        <c:axPos val="b"/>
        <c:numFmt formatCode="m/d/yyyy" sourceLinked="0"/>
        <c:majorTickMark val="out"/>
        <c:minorTickMark val="none"/>
        <c:tickLblPos val="none"/>
        <c:crossAx val="330187520"/>
        <c:crosses val="autoZero"/>
        <c:auto val="0"/>
        <c:lblAlgn val="ctr"/>
        <c:lblOffset val="100"/>
        <c:tickMarkSkip val="1"/>
        <c:noMultiLvlLbl val="0"/>
      </c:catAx>
      <c:valAx>
        <c:axId val="330187520"/>
        <c:scaling>
          <c:orientation val="minMax"/>
        </c:scaling>
        <c:delete val="1"/>
        <c:axPos val="l"/>
        <c:numFmt formatCode="_-* #.##0_-;\-* #.##0_-;_-* &quot;-&quot;??_-;_-@_-" sourceLinked="1"/>
        <c:majorTickMark val="out"/>
        <c:minorTickMark val="none"/>
        <c:tickLblPos val="none"/>
        <c:crossAx val="330185728"/>
        <c:crosses val="autoZero"/>
        <c:crossBetween val="between"/>
        <c:majorUnit val="200"/>
      </c:valAx>
      <c:spPr>
        <a:noFill/>
        <a:ln w="1911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98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s-AR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27286882055275E-2"/>
          <c:y val="5.8316753898289234E-2"/>
          <c:w val="0.8444245286777845"/>
          <c:h val="0.715246011543127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FY16</c:v>
                </c:pt>
              </c:strCache>
            </c:strRef>
          </c:tx>
          <c:spPr>
            <a:solidFill>
              <a:srgbClr val="FDE3F6"/>
            </a:solidFill>
          </c:spPr>
          <c:invertIfNegative val="0"/>
          <c:dLbls>
            <c:dLbl>
              <c:idx val="0"/>
              <c:layout>
                <c:manualLayout>
                  <c:x val="-6.2281043207473722E-3"/>
                  <c:y val="2.12060923266506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29E-4AC7-93AA-B0573C3C05E8}"/>
                </c:ext>
              </c:extLst>
            </c:dLbl>
            <c:dLbl>
              <c:idx val="1"/>
              <c:layout>
                <c:manualLayout>
                  <c:x val="-6.228104320747372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9E-4AC7-93AA-B0573C3C05E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9E-4AC7-93AA-B0573C3C05E8}"/>
                </c:ext>
              </c:extLst>
            </c:dLbl>
            <c:dLbl>
              <c:idx val="3"/>
              <c:layout>
                <c:manualLayout>
                  <c:x val="-6.2281043207473722E-3"/>
                  <c:y val="5.30152308166265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9E-4AC7-93AA-B0573C3C05E8}"/>
                </c:ext>
              </c:extLst>
            </c:dLbl>
            <c:dLbl>
              <c:idx val="4"/>
              <c:layout>
                <c:manualLayout>
                  <c:x val="-4.671078240560529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94-48BD-A965-2F132C920C79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94-48BD-A965-2F132C920C7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CC-4DD2-9CF9-11E252C4AE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Radio</c:v>
                </c:pt>
                <c:pt idx="4">
                  <c:v>FB+IG</c:v>
                </c:pt>
                <c:pt idx="5">
                  <c:v>Snapchat</c:v>
                </c:pt>
                <c:pt idx="6">
                  <c:v>YouTube</c:v>
                </c:pt>
              </c:strCache>
            </c:strRef>
          </c:cat>
          <c:val>
            <c:numRef>
              <c:f>Sheet1!$B$2:$B$8</c:f>
              <c:numCache>
                <c:formatCode>0.00</c:formatCode>
                <c:ptCount val="7"/>
                <c:pt idx="0">
                  <c:v>0.30954531301058186</c:v>
                </c:pt>
                <c:pt idx="1">
                  <c:v>2.0287238269981152</c:v>
                </c:pt>
                <c:pt idx="2">
                  <c:v>0</c:v>
                </c:pt>
                <c:pt idx="3">
                  <c:v>0.13935858122621048</c:v>
                </c:pt>
                <c:pt idx="4">
                  <c:v>0.37815904896539271</c:v>
                </c:pt>
                <c:pt idx="5">
                  <c:v>0</c:v>
                </c:pt>
                <c:pt idx="6">
                  <c:v>9.1125309245358624E-2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CC-4DD2-9CF9-11E252C4AE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FY17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1"/>
              <c:layout>
                <c:manualLayout>
                  <c:x val="7.785007800455432E-3"/>
                  <c:y val="5.301105638900321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9E-4AC7-93AA-B0573C3C05E8}"/>
                </c:ext>
              </c:extLst>
            </c:dLbl>
            <c:dLbl>
              <c:idx val="2"/>
              <c:layout>
                <c:manualLayout>
                  <c:x val="-4.6710782405605293E-3"/>
                  <c:y val="-1.06030505894920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9E-4AC7-93AA-B0573C3C05E8}"/>
                </c:ext>
              </c:extLst>
            </c:dLbl>
            <c:dLbl>
              <c:idx val="4"/>
              <c:layout>
                <c:manualLayout>
                  <c:x val="-3.114052160373686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29E-4AC7-93AA-B0573C3C05E8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2CC-4DD2-9CF9-11E252C4AE0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CC-4DD2-9CF9-11E252C4AE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Radio</c:v>
                </c:pt>
                <c:pt idx="4">
                  <c:v>FB+IG</c:v>
                </c:pt>
                <c:pt idx="5">
                  <c:v>Snapchat</c:v>
                </c:pt>
                <c:pt idx="6">
                  <c:v>YouTube</c:v>
                </c:pt>
              </c:strCache>
            </c:strRef>
          </c:cat>
          <c:val>
            <c:numRef>
              <c:f>Sheet1!$C$2:$C$8</c:f>
              <c:numCache>
                <c:formatCode>0.00</c:formatCode>
                <c:ptCount val="7"/>
                <c:pt idx="0">
                  <c:v>0.24750283378703844</c:v>
                </c:pt>
                <c:pt idx="1">
                  <c:v>0.52986775041630674</c:v>
                </c:pt>
                <c:pt idx="2">
                  <c:v>8.851182517327362E-2</c:v>
                </c:pt>
                <c:pt idx="3">
                  <c:v>0.44440675212083963</c:v>
                </c:pt>
                <c:pt idx="4">
                  <c:v>0.38107067899888719</c:v>
                </c:pt>
                <c:pt idx="5">
                  <c:v>5.8662622354272553E-2</c:v>
                </c:pt>
                <c:pt idx="6">
                  <c:v>0.11105128333736325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CC-4DD2-9CF9-11E252C4AE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YTD 18</c:v>
                </c:pt>
              </c:strCache>
            </c:strRef>
          </c:tx>
          <c:spPr>
            <a:solidFill>
              <a:srgbClr val="9E1E86"/>
            </a:solidFill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94-48BD-A965-2F132C920C79}"/>
                </c:ext>
              </c:extLst>
            </c:dLbl>
            <c:dLbl>
              <c:idx val="3"/>
              <c:layout>
                <c:manualLayout>
                  <c:x val="1.557026080186843E-3"/>
                  <c:y val="5.30152308166265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9E-4AC7-93AA-B0573C3C05E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94-48BD-A965-2F132C920C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Open TV</c:v>
                </c:pt>
                <c:pt idx="1">
                  <c:v>Pay TV</c:v>
                </c:pt>
                <c:pt idx="2">
                  <c:v>OOH</c:v>
                </c:pt>
                <c:pt idx="3">
                  <c:v>Radio</c:v>
                </c:pt>
                <c:pt idx="4">
                  <c:v>FB+IG</c:v>
                </c:pt>
                <c:pt idx="5">
                  <c:v>Snapchat</c:v>
                </c:pt>
                <c:pt idx="6">
                  <c:v>YouTube</c:v>
                </c:pt>
              </c:strCache>
            </c:strRef>
          </c:cat>
          <c:val>
            <c:numRef>
              <c:f>Sheet1!$D$2:$D$8</c:f>
              <c:numCache>
                <c:formatCode>0.00</c:formatCode>
                <c:ptCount val="7"/>
                <c:pt idx="0">
                  <c:v>0</c:v>
                </c:pt>
                <c:pt idx="1">
                  <c:v>0.1171384299082585</c:v>
                </c:pt>
                <c:pt idx="2">
                  <c:v>0.13195577026296151</c:v>
                </c:pt>
                <c:pt idx="3">
                  <c:v>1.1245800916035986</c:v>
                </c:pt>
                <c:pt idx="4">
                  <c:v>0.30726679524429495</c:v>
                </c:pt>
                <c:pt idx="5">
                  <c:v>0</c:v>
                </c:pt>
                <c:pt idx="6">
                  <c:v>0.18923212154635977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2CC-4DD2-9CF9-11E252C4AE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9901952"/>
        <c:axId val="329903488"/>
      </c:barChart>
      <c:catAx>
        <c:axId val="32990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29903488"/>
        <c:crosses val="autoZero"/>
        <c:auto val="1"/>
        <c:lblAlgn val="ctr"/>
        <c:lblOffset val="100"/>
        <c:noMultiLvlLbl val="0"/>
      </c:catAx>
      <c:valAx>
        <c:axId val="329903488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32990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664463944731699"/>
          <c:y val="0.33249900439901181"/>
          <c:w val="7.7785099750814532E-2"/>
          <c:h val="0.2713832967792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615107433604705E-3"/>
          <c:y val="0.100353530990203"/>
          <c:w val="0.99123848925663949"/>
          <c:h val="0.619622032982745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spPr>
            <a:noFill/>
            <a:ln w="25145">
              <a:noFill/>
            </a:ln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YTD Jul 2017</c:v>
                </c:pt>
                <c:pt idx="1">
                  <c:v>Gain due to Distribution and Changes in Product Lineup</c:v>
                </c:pt>
                <c:pt idx="2">
                  <c:v>Gain due to increase in Competitors' Regular Price</c:v>
                </c:pt>
                <c:pt idx="3">
                  <c:v>Gain due to Paycheck Importance</c:v>
                </c:pt>
                <c:pt idx="4">
                  <c:v>Gain due to Heavier Trade Activity</c:v>
                </c:pt>
                <c:pt idx="5">
                  <c:v>Loss due to Seasonal Impacts</c:v>
                </c:pt>
                <c:pt idx="6">
                  <c:v>Loss due to Other Factors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Jul 2018</c:v>
                </c:pt>
              </c:strCache>
            </c:strRef>
          </c:cat>
          <c:val>
            <c:numRef>
              <c:f>Sheet1!$B$2:$B$12</c:f>
              <c:numCache>
                <c:formatCode>0</c:formatCode>
                <c:ptCount val="11"/>
                <c:pt idx="1">
                  <c:v>1515.2306410000001</c:v>
                </c:pt>
                <c:pt idx="2">
                  <c:v>1553.1341354846152</c:v>
                </c:pt>
                <c:pt idx="3">
                  <c:v>1558.1859144417092</c:v>
                </c:pt>
                <c:pt idx="4">
                  <c:v>1558.8526159237492</c:v>
                </c:pt>
                <c:pt idx="5">
                  <c:v>1556.1100484635392</c:v>
                </c:pt>
                <c:pt idx="6">
                  <c:v>1553.0598891832062</c:v>
                </c:pt>
                <c:pt idx="7">
                  <c:v>1533.5634165254592</c:v>
                </c:pt>
                <c:pt idx="8">
                  <c:v>1513.0017367270891</c:v>
                </c:pt>
                <c:pt idx="9">
                  <c:v>1478.8044963903601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8-46CA-99D7-6459C2908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TOTALS</c:v>
                </c:pt>
              </c:strCache>
            </c:strRef>
          </c:tx>
          <c:spPr>
            <a:solidFill>
              <a:srgbClr val="00AEEF"/>
            </a:solidFill>
            <a:ln w="25145">
              <a:noFill/>
            </a:ln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16-46F8-BBFA-8BE5680DA7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+mn-lt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Jul 2017</c:v>
                </c:pt>
                <c:pt idx="1">
                  <c:v>Gain due to Distribution and Changes in Product Lineup</c:v>
                </c:pt>
                <c:pt idx="2">
                  <c:v>Gain due to increase in Competitors' Regular Price</c:v>
                </c:pt>
                <c:pt idx="3">
                  <c:v>Gain due to Paycheck Importance</c:v>
                </c:pt>
                <c:pt idx="4">
                  <c:v>Gain due to Heavier Trade Activity</c:v>
                </c:pt>
                <c:pt idx="5">
                  <c:v>Loss due to Seasonal Impacts</c:v>
                </c:pt>
                <c:pt idx="6">
                  <c:v>Loss due to Other Factors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Jul 2018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_(* #,##0_);_(* \(#,##0\);_(* &quot;-&quot;??_);_(@_)">
                  <c:v>1515.2306410000001</c:v>
                </c:pt>
                <c:pt idx="1">
                  <c:v>0</c:v>
                </c:pt>
                <c:pt idx="10" formatCode="_(* #,##0_);_(* \(#,##0\);_(* &quot;-&quot;??_);_(@_)">
                  <c:v>1478.805022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118-46CA-99D7-6459C2908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POSITIVES</c:v>
                </c:pt>
              </c:strCache>
            </c:strRef>
          </c:tx>
          <c:spPr>
            <a:solidFill>
              <a:srgbClr val="8DC63F"/>
            </a:solidFill>
            <a:ln w="25145">
              <a:noFill/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2C-4437-876A-01BA7858F7D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C2C-4437-876A-01BA7858F7D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C2C-4437-876A-01BA7858F7D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3C2C-4437-876A-01BA7858F7D2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C2C-4437-876A-01BA7858F7D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316-46F8-BBFA-8BE5680DA72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Jul 2017</c:v>
                </c:pt>
                <c:pt idx="1">
                  <c:v>Gain due to Distribution and Changes in Product Lineup</c:v>
                </c:pt>
                <c:pt idx="2">
                  <c:v>Gain due to increase in Competitors' Regular Price</c:v>
                </c:pt>
                <c:pt idx="3">
                  <c:v>Gain due to Paycheck Importance</c:v>
                </c:pt>
                <c:pt idx="4">
                  <c:v>Gain due to Heavier Trade Activity</c:v>
                </c:pt>
                <c:pt idx="5">
                  <c:v>Loss due to Seasonal Impacts</c:v>
                </c:pt>
                <c:pt idx="6">
                  <c:v>Loss due to Other Factors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Jul 2018</c:v>
                </c:pt>
              </c:strCache>
            </c:strRef>
          </c:cat>
          <c:val>
            <c:numRef>
              <c:f>Sheet1!$D$2:$D$12</c:f>
              <c:numCache>
                <c:formatCode>_(* #,##0_);_(* \(#,##0\);_(* "-"??_);_(@_)</c:formatCode>
                <c:ptCount val="11"/>
                <c:pt idx="0">
                  <c:v>0</c:v>
                </c:pt>
                <c:pt idx="1">
                  <c:v>37.903494484615003</c:v>
                </c:pt>
                <c:pt idx="2">
                  <c:v>5.0517789570940002</c:v>
                </c:pt>
                <c:pt idx="3">
                  <c:v>0.66670148204000002</c:v>
                </c:pt>
                <c:pt idx="4">
                  <c:v>0.192434291407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18-46CA-99D7-6459C2908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NEGATIVES</c:v>
                </c:pt>
              </c:strCache>
            </c:strRef>
          </c:tx>
          <c:spPr>
            <a:solidFill>
              <a:srgbClr val="DC0015"/>
            </a:solidFill>
            <a:ln w="25145">
              <a:noFill/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3C2C-4437-876A-01BA7858F7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C2C-4437-876A-01BA7858F7D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3C2C-4437-876A-01BA7858F7D2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3C2C-4437-876A-01BA7858F7D2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3C2C-4437-876A-01BA7858F7D2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3C2C-4437-876A-01BA7858F7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0">
                    <a:latin typeface="+mn-lt"/>
                  </a:defRPr>
                </a:pPr>
                <a:endParaRPr lang="es-A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YTD Jul 2017</c:v>
                </c:pt>
                <c:pt idx="1">
                  <c:v>Gain due to Distribution and Changes in Product Lineup</c:v>
                </c:pt>
                <c:pt idx="2">
                  <c:v>Gain due to increase in Competitors' Regular Price</c:v>
                </c:pt>
                <c:pt idx="3">
                  <c:v>Gain due to Paycheck Importance</c:v>
                </c:pt>
                <c:pt idx="4">
                  <c:v>Gain due to Heavier Trade Activity</c:v>
                </c:pt>
                <c:pt idx="5">
                  <c:v>Loss due to Seasonal Impacts</c:v>
                </c:pt>
                <c:pt idx="6">
                  <c:v>Loss due to Other Factors</c:v>
                </c:pt>
                <c:pt idx="7">
                  <c:v>Loss due to Competitive New Launch and Other Executions</c:v>
                </c:pt>
                <c:pt idx="8">
                  <c:v>Loss due to Decreased TV Presence</c:v>
                </c:pt>
                <c:pt idx="9">
                  <c:v>Loss due to increase in Own Regular Price</c:v>
                </c:pt>
                <c:pt idx="10">
                  <c:v>YTD Jul 2018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5" formatCode="_(* #,##0_);_(* \(#,##0\);_(* &quot;-&quot;??_);_(@_)">
                  <c:v>2.9350017516169999</c:v>
                </c:pt>
                <c:pt idx="6" formatCode="_(* #,##0_);_(* \(#,##0\);_(* &quot;-&quot;??_);_(@_)">
                  <c:v>3.0501592803330002</c:v>
                </c:pt>
                <c:pt idx="7" formatCode="_(* #,##0_);_(* \(#,##0\);_(* &quot;-&quot;??_);_(@_)">
                  <c:v>19.496472657747002</c:v>
                </c:pt>
                <c:pt idx="8" formatCode="_(* #,##0_);_(* \(#,##0\);_(* &quot;-&quot;??_);_(@_)">
                  <c:v>20.561679798370001</c:v>
                </c:pt>
                <c:pt idx="9" formatCode="_(* #,##0_);_(* \(#,##0\);_(* &quot;-&quot;??_);_(@_)">
                  <c:v>34.197240336729003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118-46CA-99D7-6459C2908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305086848"/>
        <c:axId val="305064576"/>
      </c:barChart>
      <c:valAx>
        <c:axId val="305064576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05086848"/>
        <c:crosses val="autoZero"/>
        <c:crossBetween val="between"/>
      </c:valAx>
      <c:catAx>
        <c:axId val="30508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0" vert="horz" anchor="b" anchorCtr="1"/>
          <a:lstStyle/>
          <a:p>
            <a:pPr>
              <a:defRPr sz="700" b="1">
                <a:solidFill>
                  <a:schemeClr val="accent6"/>
                </a:solidFill>
                <a:latin typeface="+mn-lt"/>
              </a:defRPr>
            </a:pPr>
            <a:endParaRPr lang="es-AR"/>
          </a:p>
        </c:txPr>
        <c:crossAx val="305064576"/>
        <c:crosses val="autoZero"/>
        <c:auto val="0"/>
        <c:lblAlgn val="ctr"/>
        <c:lblOffset val="100"/>
        <c:tickLblSkip val="1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s-AR"/>
    </a:p>
  </c:txPr>
  <c:externalData r:id="rId2">
    <c:autoUpdate val="0"/>
  </c:externalData>
  <c:userShapes r:id="rId3"/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FY16</c:v>
                </c:pt>
              </c:strCache>
            </c:strRef>
          </c:tx>
          <c:spPr>
            <a:solidFill>
              <a:srgbClr val="FDE3F6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1.2457178449081398E-2"/>
                  <c:y val="-9.585945907215053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A3-4FC4-BB33-D72AFADE0B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Total Media</c:v>
                </c:pt>
                <c:pt idx="1">
                  <c:v>Total Offline Media</c:v>
                </c:pt>
                <c:pt idx="2">
                  <c:v>Total Online Media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>
                  <c:v>0.64225458990949025</c:v>
                </c:pt>
                <c:pt idx="1">
                  <c:v>0.92111359541876459</c:v>
                </c:pt>
                <c:pt idx="2">
                  <c:v>0.35121718994151629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A3-4FC4-BB33-D72AFADE0B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FY17</c:v>
                </c:pt>
              </c:strCache>
            </c:strRef>
          </c:tx>
          <c:spPr>
            <a:solidFill>
              <a:srgbClr val="E846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Total Media</c:v>
                </c:pt>
                <c:pt idx="1">
                  <c:v>Total Offline Media</c:v>
                </c:pt>
                <c:pt idx="2">
                  <c:v>Total Online Media</c:v>
                </c:pt>
              </c:strCache>
            </c:strRef>
          </c:cat>
          <c:val>
            <c:numRef>
              <c:f>Sheet1!$C$2:$C$4</c:f>
              <c:numCache>
                <c:formatCode>0.00</c:formatCode>
                <c:ptCount val="3"/>
                <c:pt idx="0">
                  <c:v>0.32596703188519138</c:v>
                </c:pt>
                <c:pt idx="1">
                  <c:v>0.34286256722077918</c:v>
                </c:pt>
                <c:pt idx="2">
                  <c:v>0.23583580026904172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A3-4FC4-BB33-D72AFADE0B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YTD 18</c:v>
                </c:pt>
              </c:strCache>
            </c:strRef>
          </c:tx>
          <c:spPr>
            <a:solidFill>
              <a:srgbClr val="9E1E8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Total Media</c:v>
                </c:pt>
                <c:pt idx="1">
                  <c:v>Total Offline Media</c:v>
                </c:pt>
                <c:pt idx="2">
                  <c:v>Total Online Media</c:v>
                </c:pt>
              </c:strCache>
            </c:strRef>
          </c:cat>
          <c:val>
            <c:numRef>
              <c:f>Sheet1!$D$2:$D$4</c:f>
              <c:numCache>
                <c:formatCode>0.00</c:formatCode>
                <c:ptCount val="3"/>
                <c:pt idx="0">
                  <c:v>0.1951513325809475</c:v>
                </c:pt>
                <c:pt idx="1">
                  <c:v>0.16324475539758518</c:v>
                </c:pt>
                <c:pt idx="2">
                  <c:v>0.24415430894650311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6-47CE-91D7-7AC9FC416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axId val="329969024"/>
        <c:axId val="329983104"/>
      </c:barChart>
      <c:catAx>
        <c:axId val="32996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29983104"/>
        <c:crosses val="autoZero"/>
        <c:auto val="1"/>
        <c:lblAlgn val="ctr"/>
        <c:lblOffset val="100"/>
        <c:noMultiLvlLbl val="0"/>
      </c:catAx>
      <c:valAx>
        <c:axId val="329983104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32996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"/>
          <c:w val="0.90090090090090091"/>
          <c:h val="0.841689189189189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465-46A9-AAE8-8CA1D075A48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#,#00%</c:formatCode>
                <c:ptCount val="3"/>
                <c:pt idx="0">
                  <c:v>2.9788766354917593E-2</c:v>
                </c:pt>
                <c:pt idx="1">
                  <c:v>5.4178626761278638E-2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5-494B-A4EF-8B986E39AE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0075136"/>
        <c:axId val="330565504"/>
      </c:barChart>
      <c:catAx>
        <c:axId val="330075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0565504"/>
        <c:crosses val="autoZero"/>
        <c:auto val="1"/>
        <c:lblAlgn val="ctr"/>
        <c:lblOffset val="100"/>
        <c:noMultiLvlLbl val="0"/>
      </c:catAx>
      <c:valAx>
        <c:axId val="330565504"/>
        <c:scaling>
          <c:orientation val="minMax"/>
          <c:max val="8.0000000000000016E-2"/>
          <c:min val="0"/>
        </c:scaling>
        <c:delete val="1"/>
        <c:axPos val="l"/>
        <c:numFmt formatCode="#,#00%" sourceLinked="1"/>
        <c:majorTickMark val="out"/>
        <c:minorTickMark val="none"/>
        <c:tickLblPos val="nextTo"/>
        <c:crossAx val="330075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"/>
          <c:w val="0.90090090090090091"/>
          <c:h val="0.8157247428250925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EE5-4E5D-9466-487E86D838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0.30954531301058186</c:v>
                </c:pt>
                <c:pt idx="1">
                  <c:v>0.24750283378703844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9A-4E21-953E-E9E914C6706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0601600"/>
        <c:axId val="330608640"/>
      </c:barChart>
      <c:catAx>
        <c:axId val="330601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0608640"/>
        <c:crosses val="autoZero"/>
        <c:auto val="1"/>
        <c:lblAlgn val="ctr"/>
        <c:lblOffset val="100"/>
        <c:noMultiLvlLbl val="0"/>
      </c:catAx>
      <c:valAx>
        <c:axId val="330608640"/>
        <c:scaling>
          <c:orientation val="minMax"/>
          <c:max val="0.60000000000000009"/>
          <c:min val="0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06016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6.7567567567567571E-2"/>
          <c:w val="0.90090090090090091"/>
          <c:h val="0.75385135135135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031-4BE6-BB21-FDE7B621A7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340.51457247763301</c:v>
                </c:pt>
                <c:pt idx="1">
                  <c:v>1385.202465994344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8-495A-AB27-556817294F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0683136"/>
        <c:axId val="330685824"/>
      </c:barChart>
      <c:catAx>
        <c:axId val="330683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0685824"/>
        <c:crosses val="autoZero"/>
        <c:auto val="1"/>
        <c:lblAlgn val="ctr"/>
        <c:lblOffset val="100"/>
        <c:noMultiLvlLbl val="0"/>
      </c:catAx>
      <c:valAx>
        <c:axId val="330685824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3068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7083895679893055"/>
          <c:w val="0.98671259396732058"/>
          <c:h val="0.520897601511587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0CED-4ACA-8023-944D729602F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CED-4ACA-8023-944D729602F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ED-4ACA-8023-944D729602F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ED-4ACA-8023-944D729602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Carnaval / Sao Joao</c:v>
                </c:pt>
                <c:pt idx="1">
                  <c:v>Total Let's Move On</c:v>
                </c:pt>
                <c:pt idx="2">
                  <c:v>Tampons (Interno)</c:v>
                </c:pt>
              </c:strCache>
            </c:strRef>
          </c:cat>
          <c:val>
            <c:numRef>
              <c:f>Sheet1!$B$3:$D$3</c:f>
              <c:numCache>
                <c:formatCode>0.0%</c:formatCode>
                <c:ptCount val="3"/>
                <c:pt idx="0">
                  <c:v>2.8025576130024123E-2</c:v>
                </c:pt>
                <c:pt idx="1">
                  <c:v>5.5717805892507938E-2</c:v>
                </c:pt>
                <c:pt idx="2">
                  <c:v>0.1034923513485102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6.246888943977829E-2"/>
                  <c:y val="-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CED-4ACA-8023-944D729602FA}"/>
                </c:ext>
              </c:extLst>
            </c:dLbl>
            <c:dLbl>
              <c:idx val="1"/>
              <c:layout>
                <c:manualLayout>
                  <c:x val="-6.089841720493212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Carnaval / Sao Joao</c:v>
                </c:pt>
                <c:pt idx="1">
                  <c:v>Total Let's Move On</c:v>
                </c:pt>
                <c:pt idx="2">
                  <c:v>Tampons (Interno)</c:v>
                </c:pt>
              </c:strCache>
            </c:strRef>
          </c:cat>
          <c:val>
            <c:numRef>
              <c:f>Sheet1!$B$2:$D$2</c:f>
              <c:numCache>
                <c:formatCode>0.0%</c:formatCode>
                <c:ptCount val="3"/>
                <c:pt idx="0">
                  <c:v>2.8025576130024123E-2</c:v>
                </c:pt>
                <c:pt idx="1">
                  <c:v>5.5717805892507938E-2</c:v>
                </c:pt>
                <c:pt idx="2">
                  <c:v>5.173377455394694E-2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0776960"/>
        <c:axId val="330778496"/>
      </c:barChart>
      <c:catAx>
        <c:axId val="330776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0778496"/>
        <c:crosses val="autoZero"/>
        <c:auto val="1"/>
        <c:lblAlgn val="ctr"/>
        <c:lblOffset val="100"/>
        <c:noMultiLvlLbl val="0"/>
      </c:catAx>
      <c:valAx>
        <c:axId val="330778496"/>
        <c:scaling>
          <c:orientation val="minMax"/>
          <c:max val="0.2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0776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42387755626679008"/>
          <c:w val="0.98671259396732058"/>
          <c:h val="0.306643562256584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Lbls>
            <c:dLbl>
              <c:idx val="0"/>
              <c:layout>
                <c:manualLayout>
                  <c:x val="-6.5387381719386566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1.6026244615978398E-3"/>
                  <c:y val="-0.13263345287214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1.6986874411171336E-3"/>
                  <c:y val="-9.18231596807156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-3.2693047295770136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3.2693047295770136E-3"/>
                  <c:y val="-0.255064332446432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Carnaval / Sao Joao</c:v>
                </c:pt>
                <c:pt idx="1">
                  <c:v>Let's Move On</c:v>
                </c:pt>
                <c:pt idx="2">
                  <c:v>Tampons 2016 (Interno)</c:v>
                </c:pt>
              </c:strCache>
            </c:strRef>
          </c:cat>
          <c:val>
            <c:numRef>
              <c:f>Sheet1!$B$2:$D$2</c:f>
              <c:numCache>
                <c:formatCode>0.00</c:formatCode>
                <c:ptCount val="3"/>
                <c:pt idx="0">
                  <c:v>0.50061722270172393</c:v>
                </c:pt>
                <c:pt idx="1">
                  <c:v>0.27495469247188259</c:v>
                </c:pt>
                <c:pt idx="2">
                  <c:v>5.0708065717698446E-2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0887552"/>
        <c:axId val="330889088"/>
      </c:barChart>
      <c:catAx>
        <c:axId val="330887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0889088"/>
        <c:crosses val="autoZero"/>
        <c:auto val="1"/>
        <c:lblAlgn val="ctr"/>
        <c:lblOffset val="100"/>
        <c:noMultiLvlLbl val="0"/>
      </c:catAx>
      <c:valAx>
        <c:axId val="330889088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one"/>
        <c:crossAx val="330887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7083895679893055"/>
          <c:w val="0.98671259396732058"/>
          <c:h val="0.520897601511587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E35-416A-95D7-7C0E7F00FE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E35-416A-95D7-7C0E7F00FE8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EE35-416A-95D7-7C0E7F00FE8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EE35-416A-95D7-7C0E7F00FE86}"/>
              </c:ext>
            </c:extLst>
          </c:dPt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35-416A-95D7-7C0E7F00FE8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Marias</c:v>
                </c:pt>
                <c:pt idx="1">
                  <c:v>Let's Move On</c:v>
                </c:pt>
                <c:pt idx="2">
                  <c:v>Sport</c:v>
                </c:pt>
                <c:pt idx="3">
                  <c:v>Totex</c:v>
                </c:pt>
              </c:strCache>
            </c:strRef>
          </c:cat>
          <c:val>
            <c:numRef>
              <c:f>Sheet1!$B$3:$E$3</c:f>
              <c:numCache>
                <c:formatCode>0.0%</c:formatCode>
                <c:ptCount val="4"/>
                <c:pt idx="0">
                  <c:v>5.402069541899323E-2</c:v>
                </c:pt>
                <c:pt idx="1">
                  <c:v>0.04</c:v>
                </c:pt>
                <c:pt idx="2">
                  <c:v>4.9917187675889915E-2</c:v>
                </c:pt>
                <c:pt idx="3">
                  <c:v>5.0376628052430476E-2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5.067422330844371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35-416A-95D7-7C0E7F00FE86}"/>
                </c:ext>
              </c:extLst>
            </c:dLbl>
            <c:dLbl>
              <c:idx val="1"/>
              <c:layout>
                <c:manualLayout>
                  <c:x val="-3.4327699660558646E-2"/>
                  <c:y val="2.0405146595714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3"/>
              <c:layout>
                <c:manualLayout>
                  <c:x val="-4.740491857886670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7A-45A2-8EB4-C7A6300CBCD3}"/>
                </c:ext>
              </c:extLst>
            </c:dLbl>
            <c:dLbl>
              <c:idx val="4"/>
              <c:layout>
                <c:manualLayout>
                  <c:x val="-3.7597004390135538E-2"/>
                  <c:y val="2.0405146595714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4"/>
                <c:pt idx="0">
                  <c:v>Marias</c:v>
                </c:pt>
                <c:pt idx="1">
                  <c:v>Let's Move On</c:v>
                </c:pt>
                <c:pt idx="2">
                  <c:v>Sport</c:v>
                </c:pt>
                <c:pt idx="3">
                  <c:v>Totex</c:v>
                </c:pt>
              </c:strCache>
            </c:strRef>
          </c:cat>
          <c:val>
            <c:numRef>
              <c:f>Sheet1!$B$2:$E$2</c:f>
              <c:numCache>
                <c:formatCode>0.0%</c:formatCode>
                <c:ptCount val="4"/>
                <c:pt idx="0">
                  <c:v>5.402069541899323E-2</c:v>
                </c:pt>
                <c:pt idx="1">
                  <c:v>0.04</c:v>
                </c:pt>
                <c:pt idx="2">
                  <c:v>3.2289117493820331E-2</c:v>
                </c:pt>
                <c:pt idx="3">
                  <c:v>5.0376628052430476E-2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1313152"/>
        <c:axId val="331315840"/>
      </c:barChart>
      <c:catAx>
        <c:axId val="3313131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1315840"/>
        <c:crosses val="autoZero"/>
        <c:auto val="1"/>
        <c:lblAlgn val="ctr"/>
        <c:lblOffset val="100"/>
        <c:noMultiLvlLbl val="0"/>
      </c:catAx>
      <c:valAx>
        <c:axId val="331315840"/>
        <c:scaling>
          <c:orientation val="minMax"/>
          <c:max val="0.2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131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5043381020321598"/>
          <c:w val="0.98671259396732058"/>
          <c:h val="0.4800873083201583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87D-4D09-988D-9E1B14D143B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Lbls>
            <c:dLbl>
              <c:idx val="0"/>
              <c:layout>
                <c:manualLayout>
                  <c:x val="-1.6346523647885068E-3"/>
                  <c:y val="-1.02025732978572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7D-4D09-988D-9E1B14D143B1}"/>
                </c:ext>
              </c:extLst>
            </c:dLbl>
            <c:dLbl>
              <c:idx val="1"/>
              <c:layout>
                <c:manualLayout>
                  <c:x val="0"/>
                  <c:y val="-0.183646319361431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-3.2693047295770136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1.6346523647885068E-3"/>
                  <c:y val="-0.153038599467859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4"/>
                <c:pt idx="0">
                  <c:v>Marias</c:v>
                </c:pt>
                <c:pt idx="1">
                  <c:v>Let's Move On</c:v>
                </c:pt>
                <c:pt idx="2">
                  <c:v>Sport</c:v>
                </c:pt>
                <c:pt idx="3">
                  <c:v>Totex</c:v>
                </c:pt>
              </c:strCache>
            </c:strRef>
          </c:cat>
          <c:val>
            <c:numRef>
              <c:f>Sheet1!$B$2:$E$2</c:f>
              <c:numCache>
                <c:formatCode>0.00</c:formatCode>
                <c:ptCount val="4"/>
                <c:pt idx="0">
                  <c:v>1.9930798014307582</c:v>
                </c:pt>
                <c:pt idx="1">
                  <c:v>0.53645045138094793</c:v>
                </c:pt>
                <c:pt idx="2">
                  <c:v>0.11874159354007412</c:v>
                </c:pt>
                <c:pt idx="3">
                  <c:v>0.11441717172862054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1064832"/>
        <c:axId val="331066368"/>
      </c:barChart>
      <c:catAx>
        <c:axId val="3310648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1066368"/>
        <c:crosses val="autoZero"/>
        <c:auto val="1"/>
        <c:lblAlgn val="ctr"/>
        <c:lblOffset val="100"/>
        <c:noMultiLvlLbl val="0"/>
      </c:catAx>
      <c:valAx>
        <c:axId val="331066368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one"/>
        <c:crossAx val="331064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Belo Horizonte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0.16557193001706919"/>
                  <c:y val="3.0359630138427164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 dirty="0"/>
                      <a:t>Belo Horizonte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Sheet1!$C$2</c:f>
              <c:numCache>
                <c:formatCode>0.00%</c:formatCode>
                <c:ptCount val="1"/>
                <c:pt idx="0">
                  <c:v>5.5403813035184997E-2</c:v>
                </c:pt>
              </c:numCache>
            </c:numRef>
          </c:xVal>
          <c:yVal>
            <c:numRef>
              <c:f>Sheet1!$B$2</c:f>
              <c:numCache>
                <c:formatCode>_("$"* #,##0.00_);_("$"* \(#,##0.00\);_("$"* "-"??_);_(@_)</c:formatCode>
                <c:ptCount val="1"/>
                <c:pt idx="0">
                  <c:v>8.4755531912430723E-2</c:v>
                </c:pt>
              </c:numCache>
            </c:numRef>
          </c:yVal>
          <c:bubbleSize>
            <c:numRef>
              <c:f>Sheet1!$A$2</c:f>
              <c:numCache>
                <c:formatCode>_-"$"* #,##0_-;\-"$"* #,##0_-;_-"$"* "-"??_-;_-@_-</c:formatCode>
                <c:ptCount val="1"/>
                <c:pt idx="0">
                  <c:v>922.33392762097117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06B0-4402-A799-286E157B4AB1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Curitiba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2072953230411293E-2"/>
                  <c:y val="5.0595399360614107E-3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Curitiba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Sheet1!$C$3</c:f>
              <c:numCache>
                <c:formatCode>0.00%</c:formatCode>
                <c:ptCount val="1"/>
                <c:pt idx="0">
                  <c:v>2.2445185504232626E-3</c:v>
                </c:pt>
              </c:numCache>
            </c:numRef>
          </c:xVal>
          <c:yVal>
            <c:numRef>
              <c:f>Sheet1!$B$3</c:f>
              <c:numCache>
                <c:formatCode>_("$"* #,##0.00_);_("$"* \(#,##0.00\);_("$"* "-"??_);_(@_)</c:formatCode>
                <c:ptCount val="1"/>
                <c:pt idx="0">
                  <c:v>3.4410390808394656E-2</c:v>
                </c:pt>
              </c:numCache>
            </c:numRef>
          </c:yVal>
          <c:bubbleSize>
            <c:numRef>
              <c:f>Sheet1!$A$3</c:f>
              <c:numCache>
                <c:formatCode>_-"$"* #,##0_-;\-"$"* #,##0_-;_-"$"* "-"??_-;_-@_-</c:formatCode>
                <c:ptCount val="1"/>
                <c:pt idx="0">
                  <c:v>440.96105167739859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06B0-4402-A799-286E157B4AB1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Florianopolis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3.1044736878200464E-2"/>
                  <c:y val="-0.1315583972665177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Florianopolis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Sheet1!$C$4</c:f>
              <c:numCache>
                <c:formatCode>0.00%</c:formatCode>
                <c:ptCount val="1"/>
                <c:pt idx="0">
                  <c:v>1.0470363151709751E-3</c:v>
                </c:pt>
              </c:numCache>
            </c:numRef>
          </c:xVal>
          <c:yVal>
            <c:numRef>
              <c:f>Sheet1!$B$4</c:f>
              <c:numCache>
                <c:formatCode>_("$"* #,##0.00_);_("$"* \(#,##0.00\);_("$"* "-"??_);_(@_)</c:formatCode>
                <c:ptCount val="1"/>
                <c:pt idx="0">
                  <c:v>5.0357289550476428E-2</c:v>
                </c:pt>
              </c:numCache>
            </c:numRef>
          </c:yVal>
          <c:bubbleSize>
            <c:numRef>
              <c:f>Sheet1!$A$4</c:f>
              <c:numCache>
                <c:formatCode>_-"$"* #,##0_-;\-"$"* #,##0_-;_-"$"* "-"??_-;_-@_-</c:formatCode>
                <c:ptCount val="1"/>
                <c:pt idx="0">
                  <c:v>67.50170740256381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06B0-4402-A799-286E157B4AB1}"/>
            </c:ext>
          </c:extLst>
        </c:ser>
        <c:ser>
          <c:idx val="3"/>
          <c:order val="3"/>
          <c:tx>
            <c:strRef>
              <c:f>Sheet1!$D$5</c:f>
              <c:strCache>
                <c:ptCount val="1"/>
                <c:pt idx="0">
                  <c:v>Fortaleza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8.2785965008534593E-2"/>
                  <c:y val="-8.0959013702472438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 </a:t>
                    </a:r>
                    <a:r>
                      <a:rPr lang="en-US" sz="1100" dirty="0"/>
                      <a:t>Fortaleza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Sheet1!$C$5</c:f>
              <c:numCache>
                <c:formatCode>0.00%</c:formatCode>
                <c:ptCount val="1"/>
                <c:pt idx="0">
                  <c:v>4.0866475384934757E-2</c:v>
                </c:pt>
              </c:numCache>
            </c:numRef>
          </c:xVal>
          <c:yVal>
            <c:numRef>
              <c:f>Sheet1!$B$5</c:f>
              <c:numCache>
                <c:formatCode>_("$"* #,##0.00_);_("$"* \(#,##0.00\);_("$"* "-"??_);_(@_)</c:formatCode>
                <c:ptCount val="1"/>
                <c:pt idx="0">
                  <c:v>0.26472867830604585</c:v>
                </c:pt>
              </c:numCache>
            </c:numRef>
          </c:yVal>
          <c:bubbleSize>
            <c:numRef>
              <c:f>Sheet1!$A$5</c:f>
              <c:numCache>
                <c:formatCode>_-"$"* #,##0_-;\-"$"* #,##0_-;_-"$"* "-"??_-;_-@_-</c:formatCode>
                <c:ptCount val="1"/>
                <c:pt idx="0">
                  <c:v>403.16544617118018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06B0-4402-A799-286E157B4AB1}"/>
            </c:ext>
          </c:extLst>
        </c:ser>
        <c:ser>
          <c:idx val="4"/>
          <c:order val="4"/>
          <c:tx>
            <c:strRef>
              <c:f>Sheet1!$D$6</c:f>
              <c:strCache>
                <c:ptCount val="1"/>
                <c:pt idx="0">
                  <c:v>Porto Alegre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2072953230411293E-2"/>
                  <c:y val="-5.5659321920449797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Porto Alegre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Sheet1!$C$6</c:f>
              <c:numCache>
                <c:formatCode>0.00%</c:formatCode>
                <c:ptCount val="1"/>
                <c:pt idx="0">
                  <c:v>1.8378650939585525E-3</c:v>
                </c:pt>
              </c:numCache>
            </c:numRef>
          </c:xVal>
          <c:yVal>
            <c:numRef>
              <c:f>Sheet1!$B$6</c:f>
              <c:numCache>
                <c:formatCode>_("$"* #,##0.00_);_("$"* \(#,##0.00\);_("$"* "-"??_);_(@_)</c:formatCode>
                <c:ptCount val="1"/>
                <c:pt idx="0">
                  <c:v>3.7678068395376726E-2</c:v>
                </c:pt>
              </c:numCache>
            </c:numRef>
          </c:yVal>
          <c:bubbleSize>
            <c:numRef>
              <c:f>Sheet1!$A$6</c:f>
              <c:numCache>
                <c:formatCode>_-"$"* #,##0_-;\-"$"* #,##0_-;_-"$"* "-"??_-;_-@_-</c:formatCode>
                <c:ptCount val="1"/>
                <c:pt idx="0">
                  <c:v>266.43501772944057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06B0-4402-A799-286E157B4AB1}"/>
            </c:ext>
          </c:extLst>
        </c:ser>
        <c:ser>
          <c:idx val="5"/>
          <c:order val="5"/>
          <c:tx>
            <c:strRef>
              <c:f>Sheet1!$D$7</c:f>
              <c:strCache>
                <c:ptCount val="1"/>
                <c:pt idx="0">
                  <c:v>Recife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8.106125740419011E-2"/>
                  <c:y val="-5.0599383564045274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Recife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Sheet1!$C$7</c:f>
              <c:numCache>
                <c:formatCode>0.00%</c:formatCode>
                <c:ptCount val="1"/>
                <c:pt idx="0">
                  <c:v>2.5137253047414453E-2</c:v>
                </c:pt>
              </c:numCache>
            </c:numRef>
          </c:xVal>
          <c:yVal>
            <c:numRef>
              <c:f>Sheet1!$B$7</c:f>
              <c:numCache>
                <c:formatCode>_("$"* #,##0.00_);_("$"* \(#,##0.00\);_("$"* "-"??_);_(@_)</c:formatCode>
                <c:ptCount val="1"/>
                <c:pt idx="0">
                  <c:v>0.40412707908883383</c:v>
                </c:pt>
              </c:numCache>
            </c:numRef>
          </c:yVal>
          <c:bubbleSize>
            <c:numRef>
              <c:f>Sheet1!$A$7</c:f>
              <c:numCache>
                <c:formatCode>_-"$"* #,##0_-;\-"$"* #,##0_-;_-"$"* "-"??_-;_-@_-</c:formatCode>
                <c:ptCount val="1"/>
                <c:pt idx="0">
                  <c:v>238.0669941992671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06B0-4402-A799-286E157B4AB1}"/>
            </c:ext>
          </c:extLst>
        </c:ser>
        <c:ser>
          <c:idx val="6"/>
          <c:order val="6"/>
          <c:tx>
            <c:strRef>
              <c:f>Sheet1!$D$8</c:f>
              <c:strCache>
                <c:ptCount val="1"/>
                <c:pt idx="0">
                  <c:v>Rio de Janeiro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0.15522368439100234"/>
                  <c:y val="4.5539445207640743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Rio de Janeiro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Sheet1!$C$8</c:f>
              <c:numCache>
                <c:formatCode>0.00%</c:formatCode>
                <c:ptCount val="1"/>
                <c:pt idx="0">
                  <c:v>4.1311920718960234E-2</c:v>
                </c:pt>
              </c:numCache>
            </c:numRef>
          </c:xVal>
          <c:yVal>
            <c:numRef>
              <c:f>Sheet1!$B$8</c:f>
              <c:numCache>
                <c:formatCode>_("$"* #,##0.00_);_("$"* \(#,##0.00\);_("$"* "-"??_);_(@_)</c:formatCode>
                <c:ptCount val="1"/>
                <c:pt idx="0">
                  <c:v>0.19764835584505083</c:v>
                </c:pt>
              </c:numCache>
            </c:numRef>
          </c:yVal>
          <c:bubbleSize>
            <c:numRef>
              <c:f>Sheet1!$A$8</c:f>
              <c:numCache>
                <c:formatCode>_-"$"* #,##0_-;\-"$"* #,##0_-;_-"$"* "-"??_-;_-@_-</c:formatCode>
                <c:ptCount val="1"/>
                <c:pt idx="0">
                  <c:v>1164.959544217156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D-06B0-4402-A799-286E157B4AB1}"/>
            </c:ext>
          </c:extLst>
        </c:ser>
        <c:ser>
          <c:idx val="7"/>
          <c:order val="7"/>
          <c:tx>
            <c:strRef>
              <c:f>Sheet1!$D$9</c:f>
              <c:strCache>
                <c:ptCount val="1"/>
                <c:pt idx="0">
                  <c:v>Salvador</c:v>
                </c:pt>
              </c:strCache>
            </c:strRef>
          </c:tx>
          <c:spPr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1.5522368439100235E-2"/>
                  <c:y val="-2.0239753425618109E-2"/>
                </c:manualLayout>
              </c:layout>
              <c:tx>
                <c:rich>
                  <a:bodyPr/>
                  <a:lstStyle/>
                  <a:p>
                    <a:pPr>
                      <a:defRPr sz="1100"/>
                    </a:pPr>
                    <a:r>
                      <a:rPr lang="en-US" sz="1100"/>
                      <a:t> Salvador</a:t>
                    </a:r>
                    <a:endParaRPr lang="en-US" sz="1100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Sheet1!$C$9</c:f>
              <c:numCache>
                <c:formatCode>0.00%</c:formatCode>
                <c:ptCount val="1"/>
                <c:pt idx="0">
                  <c:v>3.0920411921175679E-2</c:v>
                </c:pt>
              </c:numCache>
            </c:numRef>
          </c:xVal>
          <c:yVal>
            <c:numRef>
              <c:f>Sheet1!$B$9</c:f>
              <c:numCache>
                <c:formatCode>_("$"* #,##0.00_);_("$"* \(#,##0.00\);_("$"* "-"??_);_(@_)</c:formatCode>
                <c:ptCount val="1"/>
                <c:pt idx="0">
                  <c:v>0.53769068472684522</c:v>
                </c:pt>
              </c:numCache>
            </c:numRef>
          </c:yVal>
          <c:bubbleSize>
            <c:numRef>
              <c:f>Sheet1!$A$9</c:f>
              <c:numCache>
                <c:formatCode>_-"$"* #,##0_-;\-"$"* #,##0_-;_-"$"* "-"??_-;_-@_-</c:formatCode>
                <c:ptCount val="1"/>
                <c:pt idx="0">
                  <c:v>228.43219108186557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F-06B0-4402-A799-286E157B4AB1}"/>
            </c:ext>
          </c:extLst>
        </c:ser>
        <c:ser>
          <c:idx val="8"/>
          <c:order val="8"/>
          <c:tx>
            <c:strRef>
              <c:f>Sheet1!$D$10</c:f>
              <c:strCache>
                <c:ptCount val="1"/>
                <c:pt idx="0">
                  <c:v>Sao Paulo Metro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</c:spPr>
          <c:invertIfNegative val="0"/>
          <c:dLbls>
            <c:dLbl>
              <c:idx val="0"/>
              <c:layout>
                <c:manualLayout>
                  <c:x val="-3.6218859691233882E-2"/>
                  <c:y val="-5.5659321920449797E-2"/>
                </c:manualLayout>
              </c:layout>
              <c:tx>
                <c:rich>
                  <a:bodyPr/>
                  <a:lstStyle/>
                  <a:p>
                    <a:pPr>
                      <a:defRPr sz="1200"/>
                    </a:pPr>
                    <a:r>
                      <a:rPr lang="en-US" sz="1200" dirty="0"/>
                      <a:t> </a:t>
                    </a:r>
                    <a:r>
                      <a:rPr lang="en-US" sz="1100" dirty="0"/>
                      <a:t>Sao Paulo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6B0-4402-A799-286E157B4AB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Sheet1!$C$10</c:f>
              <c:numCache>
                <c:formatCode>0.00%</c:formatCode>
                <c:ptCount val="1"/>
                <c:pt idx="0">
                  <c:v>5.8457208845020127E-2</c:v>
                </c:pt>
              </c:numCache>
            </c:numRef>
          </c:xVal>
          <c:yVal>
            <c:numRef>
              <c:f>Sheet1!$B$10</c:f>
              <c:numCache>
                <c:formatCode>_("$"* #,##0.00_);_("$"* \(#,##0.00\);_("$"* "-"??_);_(@_)</c:formatCode>
                <c:ptCount val="1"/>
                <c:pt idx="0">
                  <c:v>0.13869561743529601</c:v>
                </c:pt>
              </c:numCache>
            </c:numRef>
          </c:yVal>
          <c:bubbleSize>
            <c:numRef>
              <c:f>Sheet1!$A$10</c:f>
              <c:numCache>
                <c:formatCode>_-"$"* #,##0_-;\-"$"* #,##0_-;_-"$"* "-"??_-;_-@_-</c:formatCode>
                <c:ptCount val="1"/>
                <c:pt idx="0">
                  <c:v>4108.4057259956717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1-06B0-4402-A799-286E157B4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31579776"/>
        <c:axId val="331581312"/>
      </c:bubbleChart>
      <c:valAx>
        <c:axId val="331579776"/>
        <c:scaling>
          <c:orientation val="minMax"/>
          <c:min val="0"/>
        </c:scaling>
        <c:delete val="0"/>
        <c:axPos val="b"/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31581312"/>
        <c:crosses val="autoZero"/>
        <c:crossBetween val="midCat"/>
      </c:valAx>
      <c:valAx>
        <c:axId val="331581312"/>
        <c:scaling>
          <c:orientation val="minMax"/>
          <c:min val="0"/>
        </c:scaling>
        <c:delete val="0"/>
        <c:axPos val="l"/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s-AR"/>
          </a:p>
        </c:txPr>
        <c:crossAx val="3315797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Predicted Lift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Sheet1!$A$2:$A$1501</c:f>
              <c:numCache>
                <c:formatCode>General</c:formatCode>
                <c:ptCount val="1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</c:numCache>
            </c:numRef>
          </c:cat>
          <c:val>
            <c:numRef>
              <c:f>Sheet1!$B$2:$B$1501</c:f>
              <c:numCache>
                <c:formatCode>0.00%</c:formatCode>
                <c:ptCount val="1500"/>
                <c:pt idx="0">
                  <c:v>4.4824419757893974E-7</c:v>
                </c:pt>
                <c:pt idx="1">
                  <c:v>1.962826006202123E-6</c:v>
                </c:pt>
                <c:pt idx="2">
                  <c:v>4.6564424416445371E-6</c:v>
                </c:pt>
                <c:pt idx="3">
                  <c:v>8.5948764110971299E-6</c:v>
                </c:pt>
                <c:pt idx="4">
                  <c:v>1.3826272672087803E-5</c:v>
                </c:pt>
                <c:pt idx="5">
                  <c:v>2.038898198478134E-5</c:v>
                </c:pt>
                <c:pt idx="6">
                  <c:v>2.8315024723668536E-5</c:v>
                </c:pt>
                <c:pt idx="7">
                  <c:v>3.7631954135586287E-5</c:v>
                </c:pt>
                <c:pt idx="8">
                  <c:v>4.8363982095969704E-5</c:v>
                </c:pt>
                <c:pt idx="9">
                  <c:v>6.053271440790986E-5</c:v>
                </c:pt>
                <c:pt idx="10">
                  <c:v>7.415765891850834E-5</c:v>
                </c:pt>
                <c:pt idx="11">
                  <c:v>8.9256592007064262E-5</c:v>
                </c:pt>
                <c:pt idx="12">
                  <c:v>1.0584583198311459E-4</c:v>
                </c:pt>
                <c:pt idx="13">
                  <c:v>1.239404486745449E-4</c:v>
                </c:pt>
                <c:pt idx="14">
                  <c:v>1.4355442775637606E-4</c:v>
                </c:pt>
                <c:pt idx="15">
                  <c:v>1.6470080205334414E-4</c:v>
                </c:pt>
                <c:pt idx="16">
                  <c:v>1.8739175815873921E-4</c:v>
                </c:pt>
                <c:pt idx="17">
                  <c:v>2.1163872422198804E-4</c:v>
                </c:pt>
                <c:pt idx="18">
                  <c:v>2.3745244311217106E-4</c:v>
                </c:pt>
                <c:pt idx="19">
                  <c:v>2.6484303404744614E-4</c:v>
                </c:pt>
                <c:pt idx="20">
                  <c:v>2.9382004500096148E-4</c:v>
                </c:pt>
                <c:pt idx="21">
                  <c:v>3.243924976418372E-4</c:v>
                </c:pt>
                <c:pt idx="22">
                  <c:v>3.5656892616707514E-4</c:v>
                </c:pt>
                <c:pt idx="23">
                  <c:v>3.903574110857011E-4</c:v>
                </c:pt>
                <c:pt idx="24">
                  <c:v>4.2576560879450942E-4</c:v>
                </c:pt>
                <c:pt idx="25">
                  <c:v>4.6280077761688687E-4</c:v>
                </c:pt>
                <c:pt idx="26">
                  <c:v>5.0146980084726789E-4</c:v>
                </c:pt>
                <c:pt idx="27">
                  <c:v>5.4177920724338136E-4</c:v>
                </c:pt>
                <c:pt idx="28">
                  <c:v>5.8373518932954005E-4</c:v>
                </c:pt>
                <c:pt idx="29">
                  <c:v>6.2734361981216236E-4</c:v>
                </c:pt>
                <c:pt idx="30">
                  <c:v>6.7261006635813136E-4</c:v>
                </c:pt>
                <c:pt idx="31">
                  <c:v>7.1953980494698921E-4</c:v>
                </c:pt>
                <c:pt idx="32">
                  <c:v>7.6813783197471341E-4</c:v>
                </c:pt>
                <c:pt idx="33">
                  <c:v>8.1840887526017647E-4</c:v>
                </c:pt>
                <c:pt idx="34">
                  <c:v>8.7035740408318574E-4</c:v>
                </c:pt>
                <c:pt idx="35">
                  <c:v>9.239876383651674E-4</c:v>
                </c:pt>
                <c:pt idx="36">
                  <c:v>9.7930355708748806E-4</c:v>
                </c:pt>
                <c:pt idx="37">
                  <c:v>1.0363089060302089E-3</c:v>
                </c:pt>
                <c:pt idx="38">
                  <c:v>1.0950072049032145E-3</c:v>
                </c:pt>
                <c:pt idx="39">
                  <c:v>1.1554017539322364E-3</c:v>
                </c:pt>
                <c:pt idx="40">
                  <c:v>1.2174956399546716E-3</c:v>
                </c:pt>
                <c:pt idx="41">
                  <c:v>1.281291742073698E-3</c:v>
                </c:pt>
                <c:pt idx="42">
                  <c:v>1.3467927369129329E-3</c:v>
                </c:pt>
                <c:pt idx="43">
                  <c:v>1.4140011035095601E-3</c:v>
                </c:pt>
                <c:pt idx="44">
                  <c:v>1.4829191278792342E-3</c:v>
                </c:pt>
                <c:pt idx="45">
                  <c:v>1.5535489072824316E-3</c:v>
                </c:pt>
                <c:pt idx="46">
                  <c:v>1.625892354219019E-3</c:v>
                </c:pt>
                <c:pt idx="47">
                  <c:v>1.6999512001744238E-3</c:v>
                </c:pt>
                <c:pt idx="48">
                  <c:v>1.7757269991390545E-3</c:v>
                </c:pt>
                <c:pt idx="49">
                  <c:v>1.8532211309198049E-3</c:v>
                </c:pt>
                <c:pt idx="50">
                  <c:v>1.932434804261085E-3</c:v>
                </c:pt>
                <c:pt idx="51">
                  <c:v>2.013369059790826E-3</c:v>
                </c:pt>
                <c:pt idx="52">
                  <c:v>2.0960247728055298E-3</c:v>
                </c:pt>
                <c:pt idx="53">
                  <c:v>2.1804026559072431E-3</c:v>
                </c:pt>
                <c:pt idx="54">
                  <c:v>2.2665032615039049E-3</c:v>
                </c:pt>
                <c:pt idx="55">
                  <c:v>2.3543269841836689E-3</c:v>
                </c:pt>
                <c:pt idx="56">
                  <c:v>2.4438740629727784E-3</c:v>
                </c:pt>
                <c:pt idx="57">
                  <c:v>2.5351445834858183E-3</c:v>
                </c:pt>
                <c:pt idx="58">
                  <c:v>2.6281384799764496E-3</c:v>
                </c:pt>
                <c:pt idx="59">
                  <c:v>2.722855537295607E-3</c:v>
                </c:pt>
                <c:pt idx="60">
                  <c:v>2.819295392764376E-3</c:v>
                </c:pt>
                <c:pt idx="61">
                  <c:v>2.9174575379674467E-3</c:v>
                </c:pt>
                <c:pt idx="62">
                  <c:v>3.0173413204728772E-3</c:v>
                </c:pt>
                <c:pt idx="63">
                  <c:v>3.1189459454834256E-3</c:v>
                </c:pt>
                <c:pt idx="64">
                  <c:v>3.2222704774243632E-3</c:v>
                </c:pt>
                <c:pt idx="65">
                  <c:v>3.3273138414721126E-3</c:v>
                </c:pt>
                <c:pt idx="66">
                  <c:v>3.4340748250278608E-3</c:v>
                </c:pt>
                <c:pt idx="67">
                  <c:v>3.5425520791400877E-3</c:v>
                </c:pt>
                <c:pt idx="68">
                  <c:v>3.652744119879342E-3</c:v>
                </c:pt>
                <c:pt idx="69">
                  <c:v>3.7646493296687594E-3</c:v>
                </c:pt>
                <c:pt idx="70">
                  <c:v>3.878265958573171E-3</c:v>
                </c:pt>
                <c:pt idx="71">
                  <c:v>3.9935921255498108E-3</c:v>
                </c:pt>
                <c:pt idx="72">
                  <c:v>4.1106258196631495E-3</c:v>
                </c:pt>
                <c:pt idx="73">
                  <c:v>4.2293649012662693E-3</c:v>
                </c:pt>
                <c:pt idx="74">
                  <c:v>4.3498071031512903E-3</c:v>
                </c:pt>
                <c:pt idx="75">
                  <c:v>4.471950031670599E-3</c:v>
                </c:pt>
                <c:pt idx="76">
                  <c:v>4.5957911678312646E-3</c:v>
                </c:pt>
                <c:pt idx="77">
                  <c:v>4.7213278683642529E-3</c:v>
                </c:pt>
                <c:pt idx="78">
                  <c:v>4.8485573667702703E-3</c:v>
                </c:pt>
                <c:pt idx="79">
                  <c:v>4.9774767743437781E-3</c:v>
                </c:pt>
                <c:pt idx="80">
                  <c:v>5.1080830811768285E-3</c:v>
                </c:pt>
                <c:pt idx="81">
                  <c:v>5.2403731571440682E-3</c:v>
                </c:pt>
                <c:pt idx="82">
                  <c:v>5.374343752870242E-3</c:v>
                </c:pt>
                <c:pt idx="83">
                  <c:v>5.5099915006814465E-3</c:v>
                </c:pt>
                <c:pt idx="84">
                  <c:v>5.6473129155413387E-3</c:v>
                </c:pt>
                <c:pt idx="85">
                  <c:v>5.7863043959734406E-3</c:v>
                </c:pt>
                <c:pt idx="86">
                  <c:v>5.9269622249704529E-3</c:v>
                </c:pt>
                <c:pt idx="87">
                  <c:v>6.0692825708916764E-3</c:v>
                </c:pt>
                <c:pt idx="88">
                  <c:v>6.2132614883493587E-3</c:v>
                </c:pt>
                <c:pt idx="89">
                  <c:v>6.3588949190849925E-3</c:v>
                </c:pt>
                <c:pt idx="90">
                  <c:v>6.5061786928360538E-3</c:v>
                </c:pt>
                <c:pt idx="91">
                  <c:v>6.6551085281944117E-3</c:v>
                </c:pt>
                <c:pt idx="92">
                  <c:v>6.8056800334566209E-3</c:v>
                </c:pt>
                <c:pt idx="93">
                  <c:v>6.9578887074672052E-3</c:v>
                </c:pt>
                <c:pt idx="94">
                  <c:v>7.111729940455308E-3</c:v>
                </c:pt>
                <c:pt idx="95">
                  <c:v>7.2671990148653332E-3</c:v>
                </c:pt>
                <c:pt idx="96">
                  <c:v>7.4242911061823125E-3</c:v>
                </c:pt>
                <c:pt idx="97">
                  <c:v>7.5830012837523469E-3</c:v>
                </c:pt>
                <c:pt idx="98">
                  <c:v>7.7433245115987037E-3</c:v>
                </c:pt>
                <c:pt idx="99">
                  <c:v>7.9052556492340276E-3</c:v>
                </c:pt>
                <c:pt idx="100">
                  <c:v>8.0687894524691384E-3</c:v>
                </c:pt>
                <c:pt idx="101">
                  <c:v>8.2339205742188448E-3</c:v>
                </c:pt>
                <c:pt idx="102">
                  <c:v>8.4006435653050521E-3</c:v>
                </c:pt>
                <c:pt idx="103">
                  <c:v>8.5689528752577182E-3</c:v>
                </c:pt>
                <c:pt idx="104">
                  <c:v>8.7388428531139234E-3</c:v>
                </c:pt>
                <c:pt idx="105">
                  <c:v>8.9103077482153015E-3</c:v>
                </c:pt>
                <c:pt idx="106">
                  <c:v>9.0833417110043335E-3</c:v>
                </c:pt>
                <c:pt idx="107">
                  <c:v>9.2579387938195867E-3</c:v>
                </c:pt>
                <c:pt idx="108">
                  <c:v>9.4340929516904398E-3</c:v>
                </c:pt>
                <c:pt idx="109">
                  <c:v>9.6117980431312117E-3</c:v>
                </c:pt>
                <c:pt idx="110">
                  <c:v>9.7910478309352622E-3</c:v>
                </c:pt>
                <c:pt idx="111">
                  <c:v>9.9718359829691072E-3</c:v>
                </c:pt>
                <c:pt idx="112">
                  <c:v>1.0154156072966838E-2</c:v>
                </c:pt>
                <c:pt idx="113">
                  <c:v>1.0338001581325029E-2</c:v>
                </c:pt>
                <c:pt idx="114">
                  <c:v>1.0523365895898293E-2</c:v>
                </c:pt>
                <c:pt idx="115">
                  <c:v>1.0710242312795701E-2</c:v>
                </c:pt>
                <c:pt idx="116">
                  <c:v>1.0898624037178298E-2</c:v>
                </c:pt>
                <c:pt idx="117">
                  <c:v>1.1088504184057657E-2</c:v>
                </c:pt>
                <c:pt idx="118">
                  <c:v>1.1279875779095935E-2</c:v>
                </c:pt>
                <c:pt idx="119">
                  <c:v>1.1472731759407245E-2</c:v>
                </c:pt>
                <c:pt idx="120">
                  <c:v>1.1667064974360611E-2</c:v>
                </c:pt>
                <c:pt idx="121">
                  <c:v>1.1862868186384823E-2</c:v>
                </c:pt>
                <c:pt idx="122">
                  <c:v>1.2060134071774822E-2</c:v>
                </c:pt>
                <c:pt idx="123">
                  <c:v>1.2258855221500276E-2</c:v>
                </c:pt>
                <c:pt idx="124">
                  <c:v>1.2459024142015898E-2</c:v>
                </c:pt>
                <c:pt idx="125">
                  <c:v>1.2660633256074111E-2</c:v>
                </c:pt>
                <c:pt idx="126">
                  <c:v>1.2863674903539637E-2</c:v>
                </c:pt>
                <c:pt idx="127">
                  <c:v>1.3068141342206616E-2</c:v>
                </c:pt>
                <c:pt idx="128">
                  <c:v>1.3274024748617663E-2</c:v>
                </c:pt>
                <c:pt idx="129">
                  <c:v>1.3481317218885625E-2</c:v>
                </c:pt>
                <c:pt idx="130">
                  <c:v>1.3690010769517577E-2</c:v>
                </c:pt>
                <c:pt idx="131">
                  <c:v>1.390009733824131E-2</c:v>
                </c:pt>
                <c:pt idx="132">
                  <c:v>1.41115687848343E-2</c:v>
                </c:pt>
                <c:pt idx="133">
                  <c:v>1.4324416891955308E-2</c:v>
                </c:pt>
                <c:pt idx="134">
                  <c:v>1.4538633365978409E-2</c:v>
                </c:pt>
                <c:pt idx="135">
                  <c:v>1.4754209837829713E-2</c:v>
                </c:pt>
                <c:pt idx="136">
                  <c:v>1.4971137863826658E-2</c:v>
                </c:pt>
                <c:pt idx="137">
                  <c:v>1.5189408926519973E-2</c:v>
                </c:pt>
                <c:pt idx="138">
                  <c:v>1.5409014435538201E-2</c:v>
                </c:pt>
                <c:pt idx="139">
                  <c:v>1.5629945728434916E-2</c:v>
                </c:pt>
                <c:pt idx="140">
                  <c:v>1.5852194071538664E-2</c:v>
                </c:pt>
                <c:pt idx="141">
                  <c:v>1.6075750660805382E-2</c:v>
                </c:pt>
                <c:pt idx="142">
                  <c:v>1.630060662267363E-2</c:v>
                </c:pt>
                <c:pt idx="143">
                  <c:v>1.6526753014922402E-2</c:v>
                </c:pt>
                <c:pt idx="144">
                  <c:v>1.6754180827531467E-2</c:v>
                </c:pt>
                <c:pt idx="145">
                  <c:v>1.6982880983544543E-2</c:v>
                </c:pt>
                <c:pt idx="146">
                  <c:v>1.7212844339934835E-2</c:v>
                </c:pt>
                <c:pt idx="147">
                  <c:v>1.7444061688473289E-2</c:v>
                </c:pt>
                <c:pt idx="148">
                  <c:v>1.7676523756599338E-2</c:v>
                </c:pt>
                <c:pt idx="149">
                  <c:v>1.7910221208294275E-2</c:v>
                </c:pt>
                <c:pt idx="150">
                  <c:v>1.8145144644956854E-2</c:v>
                </c:pt>
                <c:pt idx="151">
                  <c:v>1.8381284606281731E-2</c:v>
                </c:pt>
                <c:pt idx="152">
                  <c:v>1.8618631571140035E-2</c:v>
                </c:pt>
                <c:pt idx="153">
                  <c:v>1.8857175958462424E-2</c:v>
                </c:pt>
                <c:pt idx="154">
                  <c:v>1.909690812812459E-2</c:v>
                </c:pt>
                <c:pt idx="155">
                  <c:v>1.9337818381834876E-2</c:v>
                </c:pt>
                <c:pt idx="156">
                  <c:v>1.9579896964024401E-2</c:v>
                </c:pt>
                <c:pt idx="157">
                  <c:v>1.9823134062739153E-2</c:v>
                </c:pt>
                <c:pt idx="158">
                  <c:v>2.0067519810534479E-2</c:v>
                </c:pt>
                <c:pt idx="159">
                  <c:v>2.0313044285371507E-2</c:v>
                </c:pt>
                <c:pt idx="160">
                  <c:v>2.0559697511515845E-2</c:v>
                </c:pt>
                <c:pt idx="161">
                  <c:v>2.0807469460438127E-2</c:v>
                </c:pt>
                <c:pt idx="162">
                  <c:v>2.1056350051716549E-2</c:v>
                </c:pt>
                <c:pt idx="163">
                  <c:v>2.1306329153941414E-2</c:v>
                </c:pt>
                <c:pt idx="164">
                  <c:v>2.1557396585621405E-2</c:v>
                </c:pt>
                <c:pt idx="165">
                  <c:v>2.1809542116091735E-2</c:v>
                </c:pt>
                <c:pt idx="166">
                  <c:v>2.2062755466423958E-2</c:v>
                </c:pt>
                <c:pt idx="167">
                  <c:v>2.2317026310337482E-2</c:v>
                </c:pt>
                <c:pt idx="168">
                  <c:v>2.2572344275112677E-2</c:v>
                </c:pt>
                <c:pt idx="169">
                  <c:v>2.2828698942505457E-2</c:v>
                </c:pt>
                <c:pt idx="170">
                  <c:v>2.308607984966346E-2</c:v>
                </c:pt>
                <c:pt idx="171">
                  <c:v>2.3344476490043481E-2</c:v>
                </c:pt>
                <c:pt idx="172">
                  <c:v>2.3603878314330334E-2</c:v>
                </c:pt>
                <c:pt idx="173">
                  <c:v>2.3864274731356883E-2</c:v>
                </c:pt>
                <c:pt idx="174">
                  <c:v>2.4125655109025368E-2</c:v>
                </c:pt>
                <c:pt idx="175">
                  <c:v>2.4388008775229758E-2</c:v>
                </c:pt>
                <c:pt idx="176">
                  <c:v>2.4651325018779188E-2</c:v>
                </c:pt>
                <c:pt idx="177">
                  <c:v>2.4915593090322277E-2</c:v>
                </c:pt>
                <c:pt idx="178">
                  <c:v>2.5180802203272512E-2</c:v>
                </c:pt>
                <c:pt idx="179">
                  <c:v>2.5446941534734258E-2</c:v>
                </c:pt>
                <c:pt idx="180">
                  <c:v>2.5714000226429612E-2</c:v>
                </c:pt>
                <c:pt idx="181">
                  <c:v>2.5981967385625859E-2</c:v>
                </c:pt>
                <c:pt idx="182">
                  <c:v>2.6250832086063575E-2</c:v>
                </c:pt>
                <c:pt idx="183">
                  <c:v>2.6520583368885173E-2</c:v>
                </c:pt>
                <c:pt idx="184">
                  <c:v>2.6791210243563804E-2</c:v>
                </c:pt>
                <c:pt idx="185">
                  <c:v>2.706270168883286E-2</c:v>
                </c:pt>
                <c:pt idx="186">
                  <c:v>2.7335046653615316E-2</c:v>
                </c:pt>
                <c:pt idx="187">
                  <c:v>2.7608234057953707E-2</c:v>
                </c:pt>
                <c:pt idx="188">
                  <c:v>2.7882252793939799E-2</c:v>
                </c:pt>
                <c:pt idx="189">
                  <c:v>2.8157091726644531E-2</c:v>
                </c:pt>
                <c:pt idx="190">
                  <c:v>2.8432739695047823E-2</c:v>
                </c:pt>
                <c:pt idx="191">
                  <c:v>2.8709185512968124E-2</c:v>
                </c:pt>
                <c:pt idx="192">
                  <c:v>2.8986417969991782E-2</c:v>
                </c:pt>
                <c:pt idx="193">
                  <c:v>2.9264425832402255E-2</c:v>
                </c:pt>
                <c:pt idx="194">
                  <c:v>2.9543197844108568E-2</c:v>
                </c:pt>
                <c:pt idx="195">
                  <c:v>2.9822722727573608E-2</c:v>
                </c:pt>
                <c:pt idx="196">
                  <c:v>3.0102989184741566E-2</c:v>
                </c:pt>
                <c:pt idx="197">
                  <c:v>3.0383985897964982E-2</c:v>
                </c:pt>
                <c:pt idx="198">
                  <c:v>3.0665701530930747E-2</c:v>
                </c:pt>
                <c:pt idx="199">
                  <c:v>3.0948124729585538E-2</c:v>
                </c:pt>
                <c:pt idx="200">
                  <c:v>3.1231244123060067E-2</c:v>
                </c:pt>
                <c:pt idx="201">
                  <c:v>3.1515048324592579E-2</c:v>
                </c:pt>
                <c:pt idx="202">
                  <c:v>3.1799525932451056E-2</c:v>
                </c:pt>
                <c:pt idx="203">
                  <c:v>3.2084665530854262E-2</c:v>
                </c:pt>
                <c:pt idx="204">
                  <c:v>3.2370455690891628E-2</c:v>
                </c:pt>
                <c:pt idx="205">
                  <c:v>3.2656884971441619E-2</c:v>
                </c:pt>
                <c:pt idx="206">
                  <c:v>3.2943941920088829E-2</c:v>
                </c:pt>
                <c:pt idx="207">
                  <c:v>3.3231615074039336E-2</c:v>
                </c:pt>
                <c:pt idx="208">
                  <c:v>3.3519892961034664E-2</c:v>
                </c:pt>
                <c:pt idx="209">
                  <c:v>3.3808764100263788E-2</c:v>
                </c:pt>
                <c:pt idx="210">
                  <c:v>3.4098217003273562E-2</c:v>
                </c:pt>
                <c:pt idx="211">
                  <c:v>3.4388240174877183E-2</c:v>
                </c:pt>
                <c:pt idx="212">
                  <c:v>3.467882211406062E-2</c:v>
                </c:pt>
                <c:pt idx="213">
                  <c:v>3.4969951314887074E-2</c:v>
                </c:pt>
                <c:pt idx="214">
                  <c:v>3.5261616267399307E-2</c:v>
                </c:pt>
                <c:pt idx="215">
                  <c:v>3.5553805458519633E-2</c:v>
                </c:pt>
                <c:pt idx="216">
                  <c:v>3.5846507372947756E-2</c:v>
                </c:pt>
                <c:pt idx="217">
                  <c:v>3.6139710494056038E-2</c:v>
                </c:pt>
                <c:pt idx="218">
                  <c:v>3.6433403304782425E-2</c:v>
                </c:pt>
                <c:pt idx="219">
                  <c:v>3.672757428852072E-2</c:v>
                </c:pt>
                <c:pt idx="220">
                  <c:v>3.7022211930008195E-2</c:v>
                </c:pt>
                <c:pt idx="221">
                  <c:v>3.7317304716210573E-2</c:v>
                </c:pt>
                <c:pt idx="222">
                  <c:v>3.761284113720402E-2</c:v>
                </c:pt>
                <c:pt idx="223">
                  <c:v>3.7908809687054346E-2</c:v>
                </c:pt>
                <c:pt idx="224">
                  <c:v>3.820519886469316E-2</c:v>
                </c:pt>
                <c:pt idx="225">
                  <c:v>3.8501997174791081E-2</c:v>
                </c:pt>
                <c:pt idx="226">
                  <c:v>3.8799193128627452E-2</c:v>
                </c:pt>
                <c:pt idx="227">
                  <c:v>3.9096775244957305E-2</c:v>
                </c:pt>
                <c:pt idx="228">
                  <c:v>3.9394732050874515E-2</c:v>
                </c:pt>
                <c:pt idx="229">
                  <c:v>3.9693052082671904E-2</c:v>
                </c:pt>
                <c:pt idx="230">
                  <c:v>3.9991723886697708E-2</c:v>
                </c:pt>
                <c:pt idx="231">
                  <c:v>4.0290736020208412E-2</c:v>
                </c:pt>
                <c:pt idx="232">
                  <c:v>4.0590077052218149E-2</c:v>
                </c:pt>
                <c:pt idx="233">
                  <c:v>4.0889735564344151E-2</c:v>
                </c:pt>
                <c:pt idx="234">
                  <c:v>4.1189700151648495E-2</c:v>
                </c:pt>
                <c:pt idx="235">
                  <c:v>4.1489959423476039E-2</c:v>
                </c:pt>
                <c:pt idx="236">
                  <c:v>4.1790502004288119E-2</c:v>
                </c:pt>
                <c:pt idx="237">
                  <c:v>4.2091316534492648E-2</c:v>
                </c:pt>
                <c:pt idx="238">
                  <c:v>4.2392391671269666E-2</c:v>
                </c:pt>
                <c:pt idx="239">
                  <c:v>4.2693716089392902E-2</c:v>
                </c:pt>
                <c:pt idx="240">
                  <c:v>4.2995278482047081E-2</c:v>
                </c:pt>
                <c:pt idx="241">
                  <c:v>4.329706756164084E-2</c:v>
                </c:pt>
                <c:pt idx="242">
                  <c:v>4.3599072060615154E-2</c:v>
                </c:pt>
                <c:pt idx="243">
                  <c:v>4.390128073224743E-2</c:v>
                </c:pt>
                <c:pt idx="244">
                  <c:v>4.4203682351450904E-2</c:v>
                </c:pt>
                <c:pt idx="245">
                  <c:v>4.4506265715569385E-2</c:v>
                </c:pt>
                <c:pt idx="246">
                  <c:v>4.4809019645167383E-2</c:v>
                </c:pt>
                <c:pt idx="247">
                  <c:v>4.5111932984815473E-2</c:v>
                </c:pt>
                <c:pt idx="248">
                  <c:v>4.5414994603870593E-2</c:v>
                </c:pt>
                <c:pt idx="249">
                  <c:v>4.5718193397251652E-2</c:v>
                </c:pt>
                <c:pt idx="250">
                  <c:v>4.6021518286210081E-2</c:v>
                </c:pt>
                <c:pt idx="251">
                  <c:v>4.6324958219095172E-2</c:v>
                </c:pt>
                <c:pt idx="252">
                  <c:v>4.6628502172114589E-2</c:v>
                </c:pt>
                <c:pt idx="253">
                  <c:v>4.6932139150089328E-2</c:v>
                </c:pt>
                <c:pt idx="254">
                  <c:v>4.7235858187203758E-2</c:v>
                </c:pt>
                <c:pt idx="255">
                  <c:v>4.7539648347749944E-2</c:v>
                </c:pt>
                <c:pt idx="256">
                  <c:v>4.7843498726867106E-2</c:v>
                </c:pt>
                <c:pt idx="257">
                  <c:v>4.8147398451275039E-2</c:v>
                </c:pt>
                <c:pt idx="258">
                  <c:v>4.8451336680002469E-2</c:v>
                </c:pt>
                <c:pt idx="259">
                  <c:v>4.8755302605109532E-2</c:v>
                </c:pt>
                <c:pt idx="260">
                  <c:v>4.905928545240483E-2</c:v>
                </c:pt>
                <c:pt idx="261">
                  <c:v>4.9363274482156633E-2</c:v>
                </c:pt>
                <c:pt idx="262">
                  <c:v>4.9667258989798388E-2</c:v>
                </c:pt>
                <c:pt idx="263">
                  <c:v>4.9971228306628382E-2</c:v>
                </c:pt>
                <c:pt idx="264">
                  <c:v>5.0275171800503504E-2</c:v>
                </c:pt>
                <c:pt idx="265">
                  <c:v>5.0579078876527225E-2</c:v>
                </c:pt>
                <c:pt idx="266">
                  <c:v>5.0882938977731301E-2</c:v>
                </c:pt>
                <c:pt idx="267">
                  <c:v>5.1186741585751691E-2</c:v>
                </c:pt>
                <c:pt idx="268">
                  <c:v>5.1490476221498244E-2</c:v>
                </c:pt>
                <c:pt idx="269">
                  <c:v>5.1794132445818319E-2</c:v>
                </c:pt>
                <c:pt idx="270">
                  <c:v>5.209769986015407E-2</c:v>
                </c:pt>
                <c:pt idx="271">
                  <c:v>5.2401168107193585E-2</c:v>
                </c:pt>
                <c:pt idx="272">
                  <c:v>5.2704526871515667E-2</c:v>
                </c:pt>
                <c:pt idx="273">
                  <c:v>5.3007765880228291E-2</c:v>
                </c:pt>
                <c:pt idx="274">
                  <c:v>5.3310874903600605E-2</c:v>
                </c:pt>
                <c:pt idx="275">
                  <c:v>5.3613843755688534E-2</c:v>
                </c:pt>
                <c:pt idx="276">
                  <c:v>5.3916662294953802E-2</c:v>
                </c:pt>
                <c:pt idx="277">
                  <c:v>5.4219320424876524E-2</c:v>
                </c:pt>
                <c:pt idx="278">
                  <c:v>5.4521808094561086E-2</c:v>
                </c:pt>
                <c:pt idx="279">
                  <c:v>5.4824115299335452E-2</c:v>
                </c:pt>
                <c:pt idx="280">
                  <c:v>5.5126232081343846E-2</c:v>
                </c:pt>
                <c:pt idx="281">
                  <c:v>5.5428148530132559E-2</c:v>
                </c:pt>
                <c:pt idx="282">
                  <c:v>5.5729854783229157E-2</c:v>
                </c:pt>
                <c:pt idx="283">
                  <c:v>5.603134102671474E-2</c:v>
                </c:pt>
                <c:pt idx="284">
                  <c:v>5.6332597495789574E-2</c:v>
                </c:pt>
                <c:pt idx="285">
                  <c:v>5.6633614475331523E-2</c:v>
                </c:pt>
                <c:pt idx="286">
                  <c:v>5.6934382300448005E-2</c:v>
                </c:pt>
                <c:pt idx="287">
                  <c:v>5.7234891357020437E-2</c:v>
                </c:pt>
                <c:pt idx="288">
                  <c:v>5.7535132082242271E-2</c:v>
                </c:pt>
                <c:pt idx="289">
                  <c:v>5.7835094965149582E-2</c:v>
                </c:pt>
                <c:pt idx="290">
                  <c:v>5.8134770547144853E-2</c:v>
                </c:pt>
                <c:pt idx="291">
                  <c:v>5.8434149422513536E-2</c:v>
                </c:pt>
                <c:pt idx="292">
                  <c:v>5.8733222238933541E-2</c:v>
                </c:pt>
                <c:pt idx="293">
                  <c:v>5.9031979697977653E-2</c:v>
                </c:pt>
                <c:pt idx="294">
                  <c:v>5.9330412555608621E-2</c:v>
                </c:pt>
                <c:pt idx="295">
                  <c:v>5.9628511622667191E-2</c:v>
                </c:pt>
                <c:pt idx="296">
                  <c:v>5.9926267765352835E-2</c:v>
                </c:pt>
                <c:pt idx="297">
                  <c:v>6.0223671905697281E-2</c:v>
                </c:pt>
                <c:pt idx="298">
                  <c:v>6.052071502203063E-2</c:v>
                </c:pt>
                <c:pt idx="299">
                  <c:v>6.0817388149440398E-2</c:v>
                </c:pt>
                <c:pt idx="300">
                  <c:v>6.1113682380222994E-2</c:v>
                </c:pt>
                <c:pt idx="301">
                  <c:v>6.1409588864328034E-2</c:v>
                </c:pt>
                <c:pt idx="302">
                  <c:v>6.1705098809795141E-2</c:v>
                </c:pt>
                <c:pt idx="303">
                  <c:v>6.2000203483183532E-2</c:v>
                </c:pt>
                <c:pt idx="304">
                  <c:v>6.2294894209993998E-2</c:v>
                </c:pt>
                <c:pt idx="305">
                  <c:v>6.2589162375083635E-2</c:v>
                </c:pt>
                <c:pt idx="306">
                  <c:v>6.2882999423073002E-2</c:v>
                </c:pt>
                <c:pt idx="307">
                  <c:v>6.3176396858745987E-2</c:v>
                </c:pt>
                <c:pt idx="308">
                  <c:v>6.3469346247441938E-2</c:v>
                </c:pt>
                <c:pt idx="309">
                  <c:v>6.3761839215440708E-2</c:v>
                </c:pt>
                <c:pt idx="310">
                  <c:v>6.405386745033971E-2</c:v>
                </c:pt>
                <c:pt idx="311">
                  <c:v>6.434542270142396E-2</c:v>
                </c:pt>
                <c:pt idx="312">
                  <c:v>6.4636496780028266E-2</c:v>
                </c:pt>
                <c:pt idx="313">
                  <c:v>6.4927081559891991E-2</c:v>
                </c:pt>
                <c:pt idx="314">
                  <c:v>6.5217168977506332E-2</c:v>
                </c:pt>
                <c:pt idx="315">
                  <c:v>6.5506751032454014E-2</c:v>
                </c:pt>
                <c:pt idx="316">
                  <c:v>6.5795819787741461E-2</c:v>
                </c:pt>
                <c:pt idx="317">
                  <c:v>6.6084367370123326E-2</c:v>
                </c:pt>
                <c:pt idx="318">
                  <c:v>6.6372385970419626E-2</c:v>
                </c:pt>
                <c:pt idx="319">
                  <c:v>6.665986784382516E-2</c:v>
                </c:pt>
                <c:pt idx="320">
                  <c:v>6.694680531021148E-2</c:v>
                </c:pt>
                <c:pt idx="321">
                  <c:v>6.7233190754421218E-2</c:v>
                </c:pt>
                <c:pt idx="322">
                  <c:v>6.7519016626554906E-2</c:v>
                </c:pt>
                <c:pt idx="323">
                  <c:v>6.7804275442250234E-2</c:v>
                </c:pt>
                <c:pt idx="324">
                  <c:v>6.8088959782953679E-2</c:v>
                </c:pt>
                <c:pt idx="325">
                  <c:v>6.8373062296184645E-2</c:v>
                </c:pt>
                <c:pt idx="326">
                  <c:v>6.8656575695792102E-2</c:v>
                </c:pt>
                <c:pt idx="327">
                  <c:v>6.8939492762203458E-2</c:v>
                </c:pt>
                <c:pt idx="328">
                  <c:v>6.9221806342666226E-2</c:v>
                </c:pt>
                <c:pt idx="329">
                  <c:v>6.9503509351481751E-2</c:v>
                </c:pt>
                <c:pt idx="330">
                  <c:v>6.9784594770231828E-2</c:v>
                </c:pt>
                <c:pt idx="331">
                  <c:v>7.0065055647997504E-2</c:v>
                </c:pt>
                <c:pt idx="332">
                  <c:v>7.0344885101570429E-2</c:v>
                </c:pt>
                <c:pt idx="333">
                  <c:v>7.0624076315656814E-2</c:v>
                </c:pt>
                <c:pt idx="334">
                  <c:v>7.0902622543073807E-2</c:v>
                </c:pt>
                <c:pt idx="335">
                  <c:v>7.118051710493839E-2</c:v>
                </c:pt>
                <c:pt idx="336">
                  <c:v>7.1457753390848894E-2</c:v>
                </c:pt>
                <c:pt idx="337">
                  <c:v>7.1734324859058979E-2</c:v>
                </c:pt>
                <c:pt idx="338">
                  <c:v>7.2010225036644185E-2</c:v>
                </c:pt>
                <c:pt idx="339">
                  <c:v>7.2285447519661233E-2</c:v>
                </c:pt>
                <c:pt idx="340">
                  <c:v>7.2559985973299629E-2</c:v>
                </c:pt>
                <c:pt idx="341">
                  <c:v>7.2833834132026209E-2</c:v>
                </c:pt>
                <c:pt idx="342">
                  <c:v>7.3106985799721982E-2</c:v>
                </c:pt>
                <c:pt idx="343">
                  <c:v>7.3379434849812075E-2</c:v>
                </c:pt>
                <c:pt idx="344">
                  <c:v>7.3651175225387833E-2</c:v>
                </c:pt>
                <c:pt idx="345">
                  <c:v>7.3922200939322058E-2</c:v>
                </c:pt>
                <c:pt idx="346">
                  <c:v>7.4192506074376718E-2</c:v>
                </c:pt>
                <c:pt idx="347">
                  <c:v>7.4462084783303586E-2</c:v>
                </c:pt>
                <c:pt idx="348">
                  <c:v>7.4730931288937388E-2</c:v>
                </c:pt>
                <c:pt idx="349">
                  <c:v>7.499903988428204E-2</c:v>
                </c:pt>
                <c:pt idx="350">
                  <c:v>7.5266404932589515E-2</c:v>
                </c:pt>
                <c:pt idx="351">
                  <c:v>7.5533020867431633E-2</c:v>
                </c:pt>
                <c:pt idx="352">
                  <c:v>7.5798882192764649E-2</c:v>
                </c:pt>
                <c:pt idx="353">
                  <c:v>7.6063983482986958E-2</c:v>
                </c:pt>
                <c:pt idx="354">
                  <c:v>7.6328319382989354E-2</c:v>
                </c:pt>
                <c:pt idx="355">
                  <c:v>7.6591884608198685E-2</c:v>
                </c:pt>
                <c:pt idx="356">
                  <c:v>7.6854673944614205E-2</c:v>
                </c:pt>
                <c:pt idx="357">
                  <c:v>7.711668224883704E-2</c:v>
                </c:pt>
                <c:pt idx="358">
                  <c:v>7.7377904448092671E-2</c:v>
                </c:pt>
                <c:pt idx="359">
                  <c:v>7.7638335540246656E-2</c:v>
                </c:pt>
                <c:pt idx="360">
                  <c:v>7.7897970593813273E-2</c:v>
                </c:pt>
                <c:pt idx="361">
                  <c:v>7.8156804747957526E-2</c:v>
                </c:pt>
                <c:pt idx="362">
                  <c:v>7.8414833212490043E-2</c:v>
                </c:pt>
                <c:pt idx="363">
                  <c:v>7.8672051267855647E-2</c:v>
                </c:pt>
                <c:pt idx="364">
                  <c:v>7.8928454265114759E-2</c:v>
                </c:pt>
                <c:pt idx="365">
                  <c:v>7.9184037625918413E-2</c:v>
                </c:pt>
                <c:pt idx="366">
                  <c:v>7.9438796842476428E-2</c:v>
                </c:pt>
                <c:pt idx="367">
                  <c:v>7.9692727477518974E-2</c:v>
                </c:pt>
                <c:pt idx="368">
                  <c:v>7.9945825164251777E-2</c:v>
                </c:pt>
                <c:pt idx="369">
                  <c:v>8.0198085606304481E-2</c:v>
                </c:pt>
                <c:pt idx="370">
                  <c:v>8.0449504577672776E-2</c:v>
                </c:pt>
                <c:pt idx="371">
                  <c:v>8.0700077922653768E-2</c:v>
                </c:pt>
                <c:pt idx="372">
                  <c:v>8.0949801555775316E-2</c:v>
                </c:pt>
                <c:pt idx="373">
                  <c:v>8.1198671461718691E-2</c:v>
                </c:pt>
                <c:pt idx="374">
                  <c:v>8.144668369523507E-2</c:v>
                </c:pt>
                <c:pt idx="375">
                  <c:v>8.1693834381055583E-2</c:v>
                </c:pt>
                <c:pt idx="376">
                  <c:v>8.194011971379539E-2</c:v>
                </c:pt>
                <c:pt idx="377">
                  <c:v>8.2185535957851288E-2</c:v>
                </c:pt>
                <c:pt idx="378">
                  <c:v>8.2430079447293414E-2</c:v>
                </c:pt>
                <c:pt idx="379">
                  <c:v>8.2673746585750538E-2</c:v>
                </c:pt>
                <c:pt idx="380">
                  <c:v>8.2916533846289692E-2</c:v>
                </c:pt>
                <c:pt idx="381">
                  <c:v>8.3158437771289492E-2</c:v>
                </c:pt>
                <c:pt idx="382">
                  <c:v>8.3399454972307607E-2</c:v>
                </c:pt>
                <c:pt idx="383">
                  <c:v>8.3639582129942255E-2</c:v>
                </c:pt>
                <c:pt idx="384">
                  <c:v>8.3878815993688086E-2</c:v>
                </c:pt>
                <c:pt idx="385">
                  <c:v>8.4117153381785909E-2</c:v>
                </c:pt>
                <c:pt idx="386">
                  <c:v>8.4354591181066821E-2</c:v>
                </c:pt>
                <c:pt idx="387">
                  <c:v>8.4591126346790779E-2</c:v>
                </c:pt>
                <c:pt idx="388">
                  <c:v>8.4826755902479165E-2</c:v>
                </c:pt>
                <c:pt idx="389">
                  <c:v>8.5061476939742101E-2</c:v>
                </c:pt>
                <c:pt idx="390">
                  <c:v>8.5295286618099958E-2</c:v>
                </c:pt>
                <c:pt idx="391">
                  <c:v>8.5528182164799599E-2</c:v>
                </c:pt>
                <c:pt idx="392">
                  <c:v>8.5760160874624763E-2</c:v>
                </c:pt>
                <c:pt idx="393">
                  <c:v>8.5991220109701699E-2</c:v>
                </c:pt>
                <c:pt idx="394">
                  <c:v>8.6221357299298793E-2</c:v>
                </c:pt>
                <c:pt idx="395">
                  <c:v>8.6450569939621386E-2</c:v>
                </c:pt>
                <c:pt idx="396">
                  <c:v>8.6678855593601056E-2</c:v>
                </c:pt>
                <c:pt idx="397">
                  <c:v>8.6906211890680013E-2</c:v>
                </c:pt>
                <c:pt idx="398">
                  <c:v>8.7132636526590007E-2</c:v>
                </c:pt>
                <c:pt idx="399">
                  <c:v>8.7358127263126653E-2</c:v>
                </c:pt>
                <c:pt idx="400">
                  <c:v>8.7582681927918182E-2</c:v>
                </c:pt>
                <c:pt idx="401">
                  <c:v>8.7806298414189757E-2</c:v>
                </c:pt>
                <c:pt idx="402">
                  <c:v>8.8028974680522593E-2</c:v>
                </c:pt>
                <c:pt idx="403">
                  <c:v>8.825070875060835E-2</c:v>
                </c:pt>
                <c:pt idx="404">
                  <c:v>8.8471498712998697E-2</c:v>
                </c:pt>
                <c:pt idx="405">
                  <c:v>8.8691342720850136E-2</c:v>
                </c:pt>
                <c:pt idx="406">
                  <c:v>8.8910238991664337E-2</c:v>
                </c:pt>
                <c:pt idx="407">
                  <c:v>8.9128185807023655E-2</c:v>
                </c:pt>
                <c:pt idx="408">
                  <c:v>8.9345181512322208E-2</c:v>
                </c:pt>
                <c:pt idx="409">
                  <c:v>8.9561224516492371E-2</c:v>
                </c:pt>
                <c:pt idx="410">
                  <c:v>8.9776313291727097E-2</c:v>
                </c:pt>
                <c:pt idx="411">
                  <c:v>8.9990446373197544E-2</c:v>
                </c:pt>
                <c:pt idx="412">
                  <c:v>9.0203622358766625E-2</c:v>
                </c:pt>
                <c:pt idx="413">
                  <c:v>9.0415839908698156E-2</c:v>
                </c:pt>
                <c:pt idx="414">
                  <c:v>9.0627097745362026E-2</c:v>
                </c:pt>
                <c:pt idx="415">
                  <c:v>9.0837394652934986E-2</c:v>
                </c:pt>
                <c:pt idx="416">
                  <c:v>9.1046729477097577E-2</c:v>
                </c:pt>
                <c:pt idx="417">
                  <c:v>9.1255101124726901E-2</c:v>
                </c:pt>
                <c:pt idx="418">
                  <c:v>9.1462508563585593E-2</c:v>
                </c:pt>
                <c:pt idx="419">
                  <c:v>9.1668950822006795E-2</c:v>
                </c:pt>
                <c:pt idx="420">
                  <c:v>9.1874426988575397E-2</c:v>
                </c:pt>
                <c:pt idx="421">
                  <c:v>9.2078936211805434E-2</c:v>
                </c:pt>
                <c:pt idx="422">
                  <c:v>9.228247769981375E-2</c:v>
                </c:pt>
                <c:pt idx="423">
                  <c:v>9.2485050719990289E-2</c:v>
                </c:pt>
                <c:pt idx="424">
                  <c:v>9.2686654598664459E-2</c:v>
                </c:pt>
                <c:pt idx="425">
                  <c:v>9.2887288720768207E-2</c:v>
                </c:pt>
                <c:pt idx="426">
                  <c:v>9.3086952529495573E-2</c:v>
                </c:pt>
                <c:pt idx="427">
                  <c:v>9.328564552595886E-2</c:v>
                </c:pt>
                <c:pt idx="428">
                  <c:v>9.3483367268841489E-2</c:v>
                </c:pt>
                <c:pt idx="429">
                  <c:v>9.3680117374047606E-2</c:v>
                </c:pt>
                <c:pt idx="430">
                  <c:v>9.3875895514348356E-2</c:v>
                </c:pt>
                <c:pt idx="431">
                  <c:v>9.4070701419025265E-2</c:v>
                </c:pt>
                <c:pt idx="432">
                  <c:v>9.4264534873510289E-2</c:v>
                </c:pt>
                <c:pt idx="433">
                  <c:v>9.4457395719023049E-2</c:v>
                </c:pt>
                <c:pt idx="434">
                  <c:v>9.4649283852204891E-2</c:v>
                </c:pt>
                <c:pt idx="435">
                  <c:v>9.4840199224750371E-2</c:v>
                </c:pt>
                <c:pt idx="436">
                  <c:v>9.503014184303557E-2</c:v>
                </c:pt>
                <c:pt idx="437">
                  <c:v>9.5219111767743864E-2</c:v>
                </c:pt>
                <c:pt idx="438">
                  <c:v>9.5407109113488889E-2</c:v>
                </c:pt>
                <c:pt idx="439">
                  <c:v>9.5594134048434948E-2</c:v>
                </c:pt>
                <c:pt idx="440">
                  <c:v>9.5780186793914771E-2</c:v>
                </c:pt>
                <c:pt idx="441">
                  <c:v>9.5965267624044726E-2</c:v>
                </c:pt>
                <c:pt idx="442">
                  <c:v>9.6149376865337713E-2</c:v>
                </c:pt>
                <c:pt idx="443">
                  <c:v>9.6332514896313448E-2</c:v>
                </c:pt>
                <c:pt idx="444">
                  <c:v>9.6514682147106678E-2</c:v>
                </c:pt>
                <c:pt idx="445">
                  <c:v>9.6695879099072859E-2</c:v>
                </c:pt>
                <c:pt idx="446">
                  <c:v>9.6876106284391847E-2</c:v>
                </c:pt>
                <c:pt idx="447">
                  <c:v>9.7055364285669299E-2</c:v>
                </c:pt>
                <c:pt idx="448">
                  <c:v>9.7233653735535996E-2</c:v>
                </c:pt>
                <c:pt idx="449">
                  <c:v>9.7410975316245291E-2</c:v>
                </c:pt>
                <c:pt idx="450">
                  <c:v>9.7587329759268399E-2</c:v>
                </c:pt>
                <c:pt idx="451">
                  <c:v>9.7762717844887825E-2</c:v>
                </c:pt>
                <c:pt idx="452">
                  <c:v>9.7937140401789066E-2</c:v>
                </c:pt>
                <c:pt idx="453">
                  <c:v>9.8110598306650462E-2</c:v>
                </c:pt>
                <c:pt idx="454">
                  <c:v>9.8283092483731307E-2</c:v>
                </c:pt>
                <c:pt idx="455">
                  <c:v>9.8454623904458166E-2</c:v>
                </c:pt>
                <c:pt idx="456">
                  <c:v>9.862519358701001E-2</c:v>
                </c:pt>
                <c:pt idx="457">
                  <c:v>9.8794802595901302E-2</c:v>
                </c:pt>
                <c:pt idx="458">
                  <c:v>9.8963452041563926E-2</c:v>
                </c:pt>
                <c:pt idx="459">
                  <c:v>9.9131143079927625E-2</c:v>
                </c:pt>
                <c:pt idx="460">
                  <c:v>9.9297876911998956E-2</c:v>
                </c:pt>
                <c:pt idx="461">
                  <c:v>9.9463654783439145E-2</c:v>
                </c:pt>
                <c:pt idx="462">
                  <c:v>9.9628477984140582E-2</c:v>
                </c:pt>
                <c:pt idx="463">
                  <c:v>9.9792347847802026E-2</c:v>
                </c:pt>
                <c:pt idx="464">
                  <c:v>9.9955265751502917E-2</c:v>
                </c:pt>
                <c:pt idx="465">
                  <c:v>0.10011723311527641</c:v>
                </c:pt>
                <c:pt idx="466">
                  <c:v>0.10027825140168153</c:v>
                </c:pt>
                <c:pt idx="467">
                  <c:v>0.10043832211537432</c:v>
                </c:pt>
                <c:pt idx="468">
                  <c:v>0.10059744680267801</c:v>
                </c:pt>
                <c:pt idx="469">
                  <c:v>0.10075562705115254</c:v>
                </c:pt>
                <c:pt idx="470">
                  <c:v>0.10091286448916309</c:v>
                </c:pt>
                <c:pt idx="471">
                  <c:v>0.10106916078544807</c:v>
                </c:pt>
                <c:pt idx="472">
                  <c:v>0.1012245176486862</c:v>
                </c:pt>
                <c:pt idx="473">
                  <c:v>0.10137893682706327</c:v>
                </c:pt>
                <c:pt idx="474">
                  <c:v>0.10153242010783806</c:v>
                </c:pt>
                <c:pt idx="475">
                  <c:v>0.10168496931690796</c:v>
                </c:pt>
                <c:pt idx="476">
                  <c:v>0.101836586318374</c:v>
                </c:pt>
                <c:pt idx="477">
                  <c:v>0.10198727301410554</c:v>
                </c:pt>
                <c:pt idx="478">
                  <c:v>0.10213703134330464</c:v>
                </c:pt>
                <c:pt idx="479">
                  <c:v>0.10228586328207009</c:v>
                </c:pt>
                <c:pt idx="480">
                  <c:v>0.10243377084296124</c:v>
                </c:pt>
                <c:pt idx="481">
                  <c:v>0.10258075607456155</c:v>
                </c:pt>
                <c:pt idx="482">
                  <c:v>0.10272682106104222</c:v>
                </c:pt>
                <c:pt idx="483">
                  <c:v>0.10287196792172552</c:v>
                </c:pt>
                <c:pt idx="484">
                  <c:v>0.10301619881064819</c:v>
                </c:pt>
                <c:pt idx="485">
                  <c:v>0.10315951591612484</c:v>
                </c:pt>
                <c:pt idx="486">
                  <c:v>0.10330192146031145</c:v>
                </c:pt>
                <c:pt idx="487">
                  <c:v>0.103443417698769</c:v>
                </c:pt>
                <c:pt idx="488">
                  <c:v>0.10358400692002724</c:v>
                </c:pt>
                <c:pt idx="489">
                  <c:v>0.10372369144514867</c:v>
                </c:pt>
                <c:pt idx="490">
                  <c:v>0.1038624736272929</c:v>
                </c:pt>
                <c:pt idx="491">
                  <c:v>0.10400035585128113</c:v>
                </c:pt>
                <c:pt idx="492">
                  <c:v>0.10413734053316129</c:v>
                </c:pt>
                <c:pt idx="493">
                  <c:v>0.10427343011977327</c:v>
                </c:pt>
                <c:pt idx="494">
                  <c:v>0.10440862708831494</c:v>
                </c:pt>
                <c:pt idx="495">
                  <c:v>0.10454293394590841</c:v>
                </c:pt>
                <c:pt idx="496">
                  <c:v>0.104676353229167</c:v>
                </c:pt>
                <c:pt idx="497">
                  <c:v>0.10480888750376285</c:v>
                </c:pt>
                <c:pt idx="498">
                  <c:v>0.10494053936399503</c:v>
                </c:pt>
                <c:pt idx="499">
                  <c:v>0.10507131143235847</c:v>
                </c:pt>
                <c:pt idx="500">
                  <c:v>0.10520120635911365</c:v>
                </c:pt>
                <c:pt idx="501">
                  <c:v>0.10533022682185694</c:v>
                </c:pt>
                <c:pt idx="502">
                  <c:v>0.10545837552509195</c:v>
                </c:pt>
                <c:pt idx="503">
                  <c:v>0.10558565519980162</c:v>
                </c:pt>
                <c:pt idx="504">
                  <c:v>0.10571206860302124</c:v>
                </c:pt>
                <c:pt idx="505">
                  <c:v>0.10583761851741257</c:v>
                </c:pt>
                <c:pt idx="506">
                  <c:v>0.10596230775083876</c:v>
                </c:pt>
                <c:pt idx="507">
                  <c:v>0.10608613913594048</c:v>
                </c:pt>
                <c:pt idx="508">
                  <c:v>0.10620911552971303</c:v>
                </c:pt>
                <c:pt idx="509">
                  <c:v>0.10633123981308468</c:v>
                </c:pt>
                <c:pt idx="510">
                  <c:v>0.10645251489049601</c:v>
                </c:pt>
                <c:pt idx="511">
                  <c:v>0.10657294368948071</c:v>
                </c:pt>
                <c:pt idx="512">
                  <c:v>0.10669252916024734</c:v>
                </c:pt>
                <c:pt idx="513">
                  <c:v>0.10681127427526262</c:v>
                </c:pt>
                <c:pt idx="514">
                  <c:v>0.10692918202883589</c:v>
                </c:pt>
                <c:pt idx="515">
                  <c:v>0.10704625543670496</c:v>
                </c:pt>
                <c:pt idx="516">
                  <c:v>0.10716249753562346</c:v>
                </c:pt>
                <c:pt idx="517">
                  <c:v>0.10727791138294945</c:v>
                </c:pt>
                <c:pt idx="518">
                  <c:v>0.1073925000562357</c:v>
                </c:pt>
                <c:pt idx="519">
                  <c:v>0.10750626665282126</c:v>
                </c:pt>
                <c:pt idx="520">
                  <c:v>0.10761921428942475</c:v>
                </c:pt>
                <c:pt idx="521">
                  <c:v>0.10773134610173921</c:v>
                </c:pt>
                <c:pt idx="522">
                  <c:v>0.10784266524402843</c:v>
                </c:pt>
                <c:pt idx="523">
                  <c:v>0.10795317488872502</c:v>
                </c:pt>
                <c:pt idx="524">
                  <c:v>0.10806287822603027</c:v>
                </c:pt>
                <c:pt idx="525">
                  <c:v>0.10817177846351542</c:v>
                </c:pt>
                <c:pt idx="526">
                  <c:v>0.108279878825725</c:v>
                </c:pt>
                <c:pt idx="527">
                  <c:v>0.10838718255378176</c:v>
                </c:pt>
                <c:pt idx="528">
                  <c:v>0.10849369290499337</c:v>
                </c:pt>
                <c:pt idx="529">
                  <c:v>0.10859941315246123</c:v>
                </c:pt>
                <c:pt idx="530">
                  <c:v>0.10870434658469072</c:v>
                </c:pt>
                <c:pt idx="531">
                  <c:v>0.10880849650520377</c:v>
                </c:pt>
                <c:pt idx="532">
                  <c:v>0.10891186623215304</c:v>
                </c:pt>
                <c:pt idx="533">
                  <c:v>0.10901445909793828</c:v>
                </c:pt>
                <c:pt idx="534">
                  <c:v>0.10911627844882449</c:v>
                </c:pt>
                <c:pt idx="535">
                  <c:v>0.10921732764456225</c:v>
                </c:pt>
                <c:pt idx="536">
                  <c:v>0.10931761005801</c:v>
                </c:pt>
                <c:pt idx="537">
                  <c:v>0.10941712907475831</c:v>
                </c:pt>
                <c:pt idx="538">
                  <c:v>0.10951588809275647</c:v>
                </c:pt>
                <c:pt idx="539">
                  <c:v>0.10961389052194102</c:v>
                </c:pt>
                <c:pt idx="540">
                  <c:v>0.10971113978386632</c:v>
                </c:pt>
                <c:pt idx="541">
                  <c:v>0.10980763931133762</c:v>
                </c:pt>
                <c:pt idx="542">
                  <c:v>0.109903392548046</c:v>
                </c:pt>
                <c:pt idx="543">
                  <c:v>0.10999840294820569</c:v>
                </c:pt>
                <c:pt idx="544">
                  <c:v>0.11009267397619354</c:v>
                </c:pt>
                <c:pt idx="545">
                  <c:v>0.11018620910619088</c:v>
                </c:pt>
                <c:pt idx="546">
                  <c:v>0.11027901182182745</c:v>
                </c:pt>
                <c:pt idx="547">
                  <c:v>0.11037108561582785</c:v>
                </c:pt>
                <c:pt idx="548">
                  <c:v>0.11046243398966017</c:v>
                </c:pt>
                <c:pt idx="549">
                  <c:v>0.110553060453187</c:v>
                </c:pt>
                <c:pt idx="550">
                  <c:v>0.11064296852431886</c:v>
                </c:pt>
                <c:pt idx="551">
                  <c:v>0.11073216172866993</c:v>
                </c:pt>
                <c:pt idx="552">
                  <c:v>0.1108206435992162</c:v>
                </c:pt>
                <c:pt idx="553">
                  <c:v>0.11090841767595609</c:v>
                </c:pt>
                <c:pt idx="554">
                  <c:v>0.11099548750557348</c:v>
                </c:pt>
                <c:pt idx="555">
                  <c:v>0.11108185664110312</c:v>
                </c:pt>
                <c:pt idx="556">
                  <c:v>0.11116752864159872</c:v>
                </c:pt>
                <c:pt idx="557">
                  <c:v>0.11125250707180319</c:v>
                </c:pt>
                <c:pt idx="558">
                  <c:v>0.11133679550182178</c:v>
                </c:pt>
                <c:pt idx="559">
                  <c:v>0.11142039750679744</c:v>
                </c:pt>
                <c:pt idx="560">
                  <c:v>0.11150331666658886</c:v>
                </c:pt>
                <c:pt idx="561">
                  <c:v>0.11158555656545094</c:v>
                </c:pt>
                <c:pt idx="562">
                  <c:v>0.11166712079171803</c:v>
                </c:pt>
                <c:pt idx="563">
                  <c:v>0.11174801293748954</c:v>
                </c:pt>
                <c:pt idx="564">
                  <c:v>0.1118282365983182</c:v>
                </c:pt>
                <c:pt idx="565">
                  <c:v>0.11190779537290102</c:v>
                </c:pt>
                <c:pt idx="566">
                  <c:v>0.1119866928627727</c:v>
                </c:pt>
                <c:pt idx="567">
                  <c:v>0.11206493267200184</c:v>
                </c:pt>
                <c:pt idx="568">
                  <c:v>0.1121425184068896</c:v>
                </c:pt>
                <c:pt idx="569">
                  <c:v>0.11221945367567121</c:v>
                </c:pt>
                <c:pt idx="570">
                  <c:v>0.11229574208821994</c:v>
                </c:pt>
                <c:pt idx="571">
                  <c:v>0.11237138725575392</c:v>
                </c:pt>
                <c:pt idx="572">
                  <c:v>0.11244639279054551</c:v>
                </c:pt>
                <c:pt idx="573">
                  <c:v>0.11252076230563335</c:v>
                </c:pt>
                <c:pt idx="574">
                  <c:v>0.11259449941453725</c:v>
                </c:pt>
                <c:pt idx="575">
                  <c:v>0.1126676077309756</c:v>
                </c:pt>
                <c:pt idx="576">
                  <c:v>0.11274009086858561</c:v>
                </c:pt>
                <c:pt idx="577">
                  <c:v>0.11281195244064622</c:v>
                </c:pt>
                <c:pt idx="578">
                  <c:v>0.11288319605980374</c:v>
                </c:pt>
                <c:pt idx="579">
                  <c:v>0.11295382533780021</c:v>
                </c:pt>
                <c:pt idx="580">
                  <c:v>0.11302384388520452</c:v>
                </c:pt>
                <c:pt idx="581">
                  <c:v>0.11309325531114629</c:v>
                </c:pt>
                <c:pt idx="582">
                  <c:v>0.11316206322305238</c:v>
                </c:pt>
                <c:pt idx="583">
                  <c:v>0.11323027122638626</c:v>
                </c:pt>
                <c:pt idx="584">
                  <c:v>0.11329788292439018</c:v>
                </c:pt>
                <c:pt idx="585">
                  <c:v>0.11336490191782989</c:v>
                </c:pt>
                <c:pt idx="586">
                  <c:v>0.11343133180474237</c:v>
                </c:pt>
                <c:pt idx="587">
                  <c:v>0.11349717618018607</c:v>
                </c:pt>
                <c:pt idx="588">
                  <c:v>0.11356243863599423</c:v>
                </c:pt>
                <c:pt idx="589">
                  <c:v>0.11362712276053059</c:v>
                </c:pt>
                <c:pt idx="590">
                  <c:v>0.11369123213844824</c:v>
                </c:pt>
                <c:pt idx="591">
                  <c:v>0.11375477035045088</c:v>
                </c:pt>
                <c:pt idx="592">
                  <c:v>0.1138177409730572</c:v>
                </c:pt>
                <c:pt idx="593">
                  <c:v>0.11388014757836777</c:v>
                </c:pt>
                <c:pt idx="594">
                  <c:v>0.1139419937338348</c:v>
                </c:pt>
                <c:pt idx="595">
                  <c:v>0.11400328300203473</c:v>
                </c:pt>
                <c:pt idx="596">
                  <c:v>0.11406401894044341</c:v>
                </c:pt>
                <c:pt idx="597">
                  <c:v>0.11412420510121425</c:v>
                </c:pt>
                <c:pt idx="598">
                  <c:v>0.11418384503095906</c:v>
                </c:pt>
                <c:pt idx="599">
                  <c:v>0.11424294227053157</c:v>
                </c:pt>
                <c:pt idx="600">
                  <c:v>0.11430150035481379</c:v>
                </c:pt>
                <c:pt idx="601">
                  <c:v>0.11435952281250519</c:v>
                </c:pt>
                <c:pt idx="602">
                  <c:v>0.11441701316591457</c:v>
                </c:pt>
                <c:pt idx="603">
                  <c:v>0.11447397493075456</c:v>
                </c:pt>
                <c:pt idx="604">
                  <c:v>0.11453041161593915</c:v>
                </c:pt>
                <c:pt idx="605">
                  <c:v>0.11458632672338367</c:v>
                </c:pt>
                <c:pt idx="606">
                  <c:v>0.11464172374780783</c:v>
                </c:pt>
                <c:pt idx="607">
                  <c:v>0.11469660617654109</c:v>
                </c:pt>
                <c:pt idx="608">
                  <c:v>0.11475097748933116</c:v>
                </c:pt>
                <c:pt idx="609">
                  <c:v>0.11480484115815497</c:v>
                </c:pt>
                <c:pt idx="610">
                  <c:v>0.11485820064703248</c:v>
                </c:pt>
                <c:pt idx="611">
                  <c:v>0.11491105941184312</c:v>
                </c:pt>
                <c:pt idx="612">
                  <c:v>0.11496342090014507</c:v>
                </c:pt>
                <c:pt idx="613">
                  <c:v>0.11501528855099705</c:v>
                </c:pt>
                <c:pt idx="614">
                  <c:v>0.11506666579478299</c:v>
                </c:pt>
                <c:pt idx="615">
                  <c:v>0.11511755605303926</c:v>
                </c:pt>
                <c:pt idx="616">
                  <c:v>0.11516796273828465</c:v>
                </c:pt>
                <c:pt idx="617">
                  <c:v>0.11521788925385298</c:v>
                </c:pt>
                <c:pt idx="618">
                  <c:v>0.11526733899372839</c:v>
                </c:pt>
                <c:pt idx="619">
                  <c:v>0.11531631534238329</c:v>
                </c:pt>
                <c:pt idx="620">
                  <c:v>0.11536482167461898</c:v>
                </c:pt>
                <c:pt idx="621">
                  <c:v>0.11541286135540881</c:v>
                </c:pt>
                <c:pt idx="622">
                  <c:v>0.11546043773974407</c:v>
                </c:pt>
                <c:pt idx="623">
                  <c:v>0.11550755417248251</c:v>
                </c:pt>
                <c:pt idx="624">
                  <c:v>0.11555421398819932</c:v>
                </c:pt>
                <c:pt idx="625">
                  <c:v>0.11560042051104089</c:v>
                </c:pt>
                <c:pt idx="626">
                  <c:v>0.11564617705458105</c:v>
                </c:pt>
                <c:pt idx="627">
                  <c:v>0.11569148692167992</c:v>
                </c:pt>
                <c:pt idx="628">
                  <c:v>0.11573635340434532</c:v>
                </c:pt>
                <c:pt idx="629">
                  <c:v>0.11578077978359673</c:v>
                </c:pt>
                <c:pt idx="630">
                  <c:v>0.11582476932933179</c:v>
                </c:pt>
                <c:pt idx="631">
                  <c:v>0.1158683253001954</c:v>
                </c:pt>
                <c:pt idx="632">
                  <c:v>0.11591145094345122</c:v>
                </c:pt>
                <c:pt idx="633">
                  <c:v>0.11595414949485576</c:v>
                </c:pt>
                <c:pt idx="634">
                  <c:v>0.11599642417853498</c:v>
                </c:pt>
                <c:pt idx="635">
                  <c:v>0.11603827820686334</c:v>
                </c:pt>
                <c:pt idx="636">
                  <c:v>0.11607971478034528</c:v>
                </c:pt>
                <c:pt idx="637">
                  <c:v>0.11612073708749923</c:v>
                </c:pt>
                <c:pt idx="638">
                  <c:v>0.11616134830474412</c:v>
                </c:pt>
                <c:pt idx="639">
                  <c:v>0.11620155159628812</c:v>
                </c:pt>
                <c:pt idx="640">
                  <c:v>0.11624135011401997</c:v>
                </c:pt>
                <c:pt idx="641">
                  <c:v>0.11628074699740272</c:v>
                </c:pt>
                <c:pt idx="642">
                  <c:v>0.11631974537336975</c:v>
                </c:pt>
                <c:pt idx="643">
                  <c:v>0.11635834835622325</c:v>
                </c:pt>
                <c:pt idx="644">
                  <c:v>0.11639655904753504</c:v>
                </c:pt>
                <c:pt idx="645">
                  <c:v>0.11643438053604976</c:v>
                </c:pt>
                <c:pt idx="646">
                  <c:v>0.11647181589759036</c:v>
                </c:pt>
                <c:pt idx="647">
                  <c:v>0.11650886819496591</c:v>
                </c:pt>
                <c:pt idx="648">
                  <c:v>0.11654554047788175</c:v>
                </c:pt>
                <c:pt idx="649">
                  <c:v>0.11658183578285197</c:v>
                </c:pt>
                <c:pt idx="650">
                  <c:v>0.11661775713311397</c:v>
                </c:pt>
                <c:pt idx="651">
                  <c:v>0.11665330753854557</c:v>
                </c:pt>
                <c:pt idx="652">
                  <c:v>0.11668848999558409</c:v>
                </c:pt>
                <c:pt idx="653">
                  <c:v>0.11672330748714788</c:v>
                </c:pt>
                <c:pt idx="654">
                  <c:v>0.11675776298255987</c:v>
                </c:pt>
                <c:pt idx="655">
                  <c:v>0.11679185943747351</c:v>
                </c:pt>
                <c:pt idx="656">
                  <c:v>0.11682559979380071</c:v>
                </c:pt>
                <c:pt idx="657">
                  <c:v>0.11685898697964206</c:v>
                </c:pt>
                <c:pt idx="658">
                  <c:v>0.11689202390921918</c:v>
                </c:pt>
                <c:pt idx="659">
                  <c:v>0.11692471348280915</c:v>
                </c:pt>
                <c:pt idx="660">
                  <c:v>0.11695705858668118</c:v>
                </c:pt>
                <c:pt idx="661">
                  <c:v>0.11698906209303517</c:v>
                </c:pt>
                <c:pt idx="662">
                  <c:v>0.11702072685994259</c:v>
                </c:pt>
                <c:pt idx="663">
                  <c:v>0.11705205573128925</c:v>
                </c:pt>
                <c:pt idx="664">
                  <c:v>0.11708305153672022</c:v>
                </c:pt>
                <c:pt idx="665">
                  <c:v>0.1171137170915867</c:v>
                </c:pt>
                <c:pt idx="666">
                  <c:v>0.11714405519689504</c:v>
                </c:pt>
                <c:pt idx="667">
                  <c:v>0.11717406863925754</c:v>
                </c:pt>
                <c:pt idx="668">
                  <c:v>0.11720376019084548</c:v>
                </c:pt>
                <c:pt idx="669">
                  <c:v>0.11723313260934395</c:v>
                </c:pt>
                <c:pt idx="670">
                  <c:v>0.11726218863790863</c:v>
                </c:pt>
                <c:pt idx="671">
                  <c:v>0.1172909310051246</c:v>
                </c:pt>
                <c:pt idx="672">
                  <c:v>0.11731936242496699</c:v>
                </c:pt>
                <c:pt idx="673">
                  <c:v>0.11734748559676347</c:v>
                </c:pt>
                <c:pt idx="674">
                  <c:v>0.11737530320515882</c:v>
                </c:pt>
                <c:pt idx="675">
                  <c:v>0.11740281792008105</c:v>
                </c:pt>
                <c:pt idx="676">
                  <c:v>0.11743003239670963</c:v>
                </c:pt>
                <c:pt idx="677">
                  <c:v>0.11745694927544545</c:v>
                </c:pt>
                <c:pt idx="678">
                  <c:v>0.11748357118188255</c:v>
                </c:pt>
                <c:pt idx="679">
                  <c:v>0.11750990072678161</c:v>
                </c:pt>
                <c:pt idx="680">
                  <c:v>0.11753594050604539</c:v>
                </c:pt>
                <c:pt idx="681">
                  <c:v>0.1175616931006957</c:v>
                </c:pt>
                <c:pt idx="682">
                  <c:v>0.11758716107685219</c:v>
                </c:pt>
                <c:pt idx="683">
                  <c:v>0.11761234698571295</c:v>
                </c:pt>
                <c:pt idx="684">
                  <c:v>0.11763725336353664</c:v>
                </c:pt>
                <c:pt idx="685">
                  <c:v>0.11766188273162639</c:v>
                </c:pt>
                <c:pt idx="686">
                  <c:v>0.11768623759631544</c:v>
                </c:pt>
                <c:pt idx="687">
                  <c:v>0.11771032044895417</c:v>
                </c:pt>
                <c:pt idx="688">
                  <c:v>0.11773413376589907</c:v>
                </c:pt>
                <c:pt idx="689">
                  <c:v>0.1177576800085031</c:v>
                </c:pt>
                <c:pt idx="690">
                  <c:v>0.11778096162310771</c:v>
                </c:pt>
                <c:pt idx="691">
                  <c:v>0.1178039810410364</c:v>
                </c:pt>
                <c:pt idx="692">
                  <c:v>0.11782674067858991</c:v>
                </c:pt>
                <c:pt idx="693">
                  <c:v>0.11784924293704287</c:v>
                </c:pt>
                <c:pt idx="694">
                  <c:v>0.11787149020264194</c:v>
                </c:pt>
                <c:pt idx="695">
                  <c:v>0.11789348484660556</c:v>
                </c:pt>
                <c:pt idx="696">
                  <c:v>0.11791522922512508</c:v>
                </c:pt>
                <c:pt idx="697">
                  <c:v>0.1179367256793674</c:v>
                </c:pt>
                <c:pt idx="698">
                  <c:v>0.11795797653547901</c:v>
                </c:pt>
                <c:pt idx="699">
                  <c:v>0.11797898410459152</c:v>
                </c:pt>
                <c:pt idx="700">
                  <c:v>0.11799975068282853</c:v>
                </c:pt>
                <c:pt idx="701">
                  <c:v>0.11802027855131392</c:v>
                </c:pt>
                <c:pt idx="702">
                  <c:v>0.11804056997618158</c:v>
                </c:pt>
                <c:pt idx="703">
                  <c:v>0.11806062720858629</c:v>
                </c:pt>
                <c:pt idx="704">
                  <c:v>0.11808045248471621</c:v>
                </c:pt>
                <c:pt idx="705">
                  <c:v>0.11810004802580648</c:v>
                </c:pt>
                <c:pt idx="706">
                  <c:v>0.11811941603815415</c:v>
                </c:pt>
                <c:pt idx="707">
                  <c:v>0.1181385587131345</c:v>
                </c:pt>
                <c:pt idx="708">
                  <c:v>0.11815747822721852</c:v>
                </c:pt>
                <c:pt idx="709">
                  <c:v>0.11817617674199164</c:v>
                </c:pt>
                <c:pt idx="710">
                  <c:v>0.11819465640417377</c:v>
                </c:pt>
                <c:pt idx="711">
                  <c:v>0.11821291934564047</c:v>
                </c:pt>
                <c:pt idx="712">
                  <c:v>0.11823096768344532</c:v>
                </c:pt>
                <c:pt idx="713">
                  <c:v>0.1182488035198435</c:v>
                </c:pt>
                <c:pt idx="714">
                  <c:v>0.11826642894231651</c:v>
                </c:pt>
                <c:pt idx="715">
                  <c:v>0.11828384602359805</c:v>
                </c:pt>
                <c:pt idx="716">
                  <c:v>0.118301056821701</c:v>
                </c:pt>
                <c:pt idx="717">
                  <c:v>0.11831806337994545</c:v>
                </c:pt>
                <c:pt idx="718">
                  <c:v>0.11833486772698798</c:v>
                </c:pt>
                <c:pt idx="719">
                  <c:v>0.11835147187685183</c:v>
                </c:pt>
                <c:pt idx="720">
                  <c:v>0.11836787782895825</c:v>
                </c:pt>
                <c:pt idx="721">
                  <c:v>0.1183840875681588</c:v>
                </c:pt>
                <c:pt idx="722">
                  <c:v>0.11840010306476878</c:v>
                </c:pt>
                <c:pt idx="723">
                  <c:v>0.1184159262746015</c:v>
                </c:pt>
                <c:pt idx="724">
                  <c:v>0.11843155913900369</c:v>
                </c:pt>
                <c:pt idx="725">
                  <c:v>0.11844700358489181</c:v>
                </c:pt>
                <c:pt idx="726">
                  <c:v>0.11846226152478934</c:v>
                </c:pt>
                <c:pt idx="727">
                  <c:v>0.11847733485686492</c:v>
                </c:pt>
                <c:pt idx="728">
                  <c:v>0.11849222546497153</c:v>
                </c:pt>
                <c:pt idx="729">
                  <c:v>0.11850693521868655</c:v>
                </c:pt>
                <c:pt idx="730">
                  <c:v>0.11852146597335259</c:v>
                </c:pt>
                <c:pt idx="731">
                  <c:v>0.11853581957011934</c:v>
                </c:pt>
                <c:pt idx="732">
                  <c:v>0.11854999783598617</c:v>
                </c:pt>
                <c:pt idx="733">
                  <c:v>0.11856400258384567</c:v>
                </c:pt>
                <c:pt idx="734">
                  <c:v>0.11857783561252787</c:v>
                </c:pt>
                <c:pt idx="735">
                  <c:v>0.11859149870684538</c:v>
                </c:pt>
                <c:pt idx="736">
                  <c:v>0.11860499363763931</c:v>
                </c:pt>
                <c:pt idx="737">
                  <c:v>0.11861832216182591</c:v>
                </c:pt>
                <c:pt idx="738">
                  <c:v>0.118631486022444</c:v>
                </c:pt>
                <c:pt idx="739">
                  <c:v>0.11864448694870314</c:v>
                </c:pt>
                <c:pt idx="740">
                  <c:v>0.11865732665603254</c:v>
                </c:pt>
                <c:pt idx="741">
                  <c:v>0.11867000684613067</c:v>
                </c:pt>
                <c:pt idx="742">
                  <c:v>0.11868252920701555</c:v>
                </c:pt>
                <c:pt idx="743">
                  <c:v>0.11869489541307575</c:v>
                </c:pt>
                <c:pt idx="744">
                  <c:v>0.11870710712512207</c:v>
                </c:pt>
                <c:pt idx="745">
                  <c:v>0.11871916599043979</c:v>
                </c:pt>
                <c:pt idx="746">
                  <c:v>0.11873107364284168</c:v>
                </c:pt>
                <c:pt idx="747">
                  <c:v>0.1187428317027215</c:v>
                </c:pt>
                <c:pt idx="748">
                  <c:v>0.11875444177710824</c:v>
                </c:pt>
                <c:pt idx="749">
                  <c:v>0.11876590545972085</c:v>
                </c:pt>
                <c:pt idx="750">
                  <c:v>0.11877722433102358</c:v>
                </c:pt>
                <c:pt idx="751">
                  <c:v>0.11878839995828192</c:v>
                </c:pt>
                <c:pt idx="752">
                  <c:v>0.11879943389561902</c:v>
                </c:pt>
                <c:pt idx="753">
                  <c:v>0.11881032768407272</c:v>
                </c:pt>
                <c:pt idx="754">
                  <c:v>0.11882108285165305</c:v>
                </c:pt>
                <c:pt idx="755">
                  <c:v>0.11883170091340026</c:v>
                </c:pt>
                <c:pt idx="756">
                  <c:v>0.11884218337144334</c:v>
                </c:pt>
                <c:pt idx="757">
                  <c:v>0.11885253171505902</c:v>
                </c:pt>
                <c:pt idx="758">
                  <c:v>0.11886274742073126</c:v>
                </c:pt>
                <c:pt idx="759">
                  <c:v>0.11887283195221111</c:v>
                </c:pt>
                <c:pt idx="760">
                  <c:v>0.11888278676057715</c:v>
                </c:pt>
                <c:pt idx="761">
                  <c:v>0.11889261328429621</c:v>
                </c:pt>
                <c:pt idx="762">
                  <c:v>0.11890231294928462</c:v>
                </c:pt>
                <c:pt idx="763">
                  <c:v>0.1189118871689698</c:v>
                </c:pt>
                <c:pt idx="764">
                  <c:v>0.11892133734435228</c:v>
                </c:pt>
                <c:pt idx="765">
                  <c:v>0.11893066486406802</c:v>
                </c:pt>
                <c:pt idx="766">
                  <c:v>0.11893987110445113</c:v>
                </c:pt>
                <c:pt idx="767">
                  <c:v>0.11894895742959705</c:v>
                </c:pt>
                <c:pt idx="768">
                  <c:v>0.11895792519142587</c:v>
                </c:pt>
                <c:pt idx="769">
                  <c:v>0.11896677572974615</c:v>
                </c:pt>
                <c:pt idx="770">
                  <c:v>0.11897551037231892</c:v>
                </c:pt>
                <c:pt idx="771">
                  <c:v>0.11898413043492211</c:v>
                </c:pt>
                <c:pt idx="772">
                  <c:v>0.11899263722141511</c:v>
                </c:pt>
                <c:pt idx="773">
                  <c:v>0.11900103202380383</c:v>
                </c:pt>
                <c:pt idx="774">
                  <c:v>0.11900931612230579</c:v>
                </c:pt>
                <c:pt idx="775">
                  <c:v>0.11901749078541564</c:v>
                </c:pt>
                <c:pt idx="776">
                  <c:v>0.11902555726997081</c:v>
                </c:pt>
                <c:pt idx="777">
                  <c:v>0.1190335168212175</c:v>
                </c:pt>
                <c:pt idx="778">
                  <c:v>0.11904137067287678</c:v>
                </c:pt>
                <c:pt idx="779">
                  <c:v>0.11904912004721098</c:v>
                </c:pt>
                <c:pt idx="780">
                  <c:v>0.11905676615509025</c:v>
                </c:pt>
                <c:pt idx="781">
                  <c:v>0.11906431019605933</c:v>
                </c:pt>
                <c:pt idx="782">
                  <c:v>0.11907175335840446</c:v>
                </c:pt>
                <c:pt idx="783">
                  <c:v>0.11907909681922046</c:v>
                </c:pt>
                <c:pt idx="784">
                  <c:v>0.11908634174447807</c:v>
                </c:pt>
                <c:pt idx="785">
                  <c:v>0.11909348928909126</c:v>
                </c:pt>
                <c:pt idx="786">
                  <c:v>0.1191005405969848</c:v>
                </c:pt>
                <c:pt idx="787">
                  <c:v>0.11910749680116198</c:v>
                </c:pt>
                <c:pt idx="788">
                  <c:v>0.11911435902377233</c:v>
                </c:pt>
                <c:pt idx="789">
                  <c:v>0.11912112837617954</c:v>
                </c:pt>
                <c:pt idx="790">
                  <c:v>0.11912780595902947</c:v>
                </c:pt>
                <c:pt idx="791">
                  <c:v>0.11913439286231819</c:v>
                </c:pt>
                <c:pt idx="792">
                  <c:v>0.11914089016546019</c:v>
                </c:pt>
                <c:pt idx="793">
                  <c:v>0.11914729893735654</c:v>
                </c:pt>
                <c:pt idx="794">
                  <c:v>0.11915362023646325</c:v>
                </c:pt>
                <c:pt idx="795">
                  <c:v>0.11915985511085958</c:v>
                </c:pt>
                <c:pt idx="796">
                  <c:v>0.1191660045983164</c:v>
                </c:pt>
                <c:pt idx="797">
                  <c:v>0.11917206972636465</c:v>
                </c:pt>
                <c:pt idx="798">
                  <c:v>0.11917805151236376</c:v>
                </c:pt>
                <c:pt idx="799">
                  <c:v>0.11918395096357008</c:v>
                </c:pt>
                <c:pt idx="800">
                  <c:v>0.11918976907720542</c:v>
                </c:pt>
                <c:pt idx="801">
                  <c:v>0.11919550684052546</c:v>
                </c:pt>
                <c:pt idx="802">
                  <c:v>0.1192011652308882</c:v>
                </c:pt>
                <c:pt idx="803">
                  <c:v>0.1192067452158224</c:v>
                </c:pt>
                <c:pt idx="804">
                  <c:v>0.11921224775309611</c:v>
                </c:pt>
                <c:pt idx="805">
                  <c:v>0.11921767379078486</c:v>
                </c:pt>
                <c:pt idx="806">
                  <c:v>0.11922302426734017</c:v>
                </c:pt>
                <c:pt idx="807">
                  <c:v>0.11922830011165778</c:v>
                </c:pt>
                <c:pt idx="808">
                  <c:v>0.11923350224314583</c:v>
                </c:pt>
                <c:pt idx="809">
                  <c:v>0.11923863157179319</c:v>
                </c:pt>
                <c:pt idx="810">
                  <c:v>0.11924368899823745</c:v>
                </c:pt>
                <c:pt idx="811">
                  <c:v>0.11924867541383297</c:v>
                </c:pt>
                <c:pt idx="812">
                  <c:v>0.11925359170071886</c:v>
                </c:pt>
                <c:pt idx="813">
                  <c:v>0.11925843873188684</c:v>
                </c:pt>
                <c:pt idx="814">
                  <c:v>0.11926321737124894</c:v>
                </c:pt>
                <c:pt idx="815">
                  <c:v>0.11926792847370525</c:v>
                </c:pt>
                <c:pt idx="816">
                  <c:v>0.11927257288521138</c:v>
                </c:pt>
                <c:pt idx="817">
                  <c:v>0.11927715144284594</c:v>
                </c:pt>
                <c:pt idx="818">
                  <c:v>0.11928166497487781</c:v>
                </c:pt>
                <c:pt idx="819">
                  <c:v>0.11928611430083334</c:v>
                </c:pt>
                <c:pt idx="820">
                  <c:v>0.11929050023156339</c:v>
                </c:pt>
                <c:pt idx="821">
                  <c:v>0.11929482356931019</c:v>
                </c:pt>
                <c:pt idx="822">
                  <c:v>0.11929908510777412</c:v>
                </c:pt>
                <c:pt idx="823">
                  <c:v>0.11930328563218032</c:v>
                </c:pt>
                <c:pt idx="824">
                  <c:v>0.11930742591934507</c:v>
                </c:pt>
                <c:pt idx="825">
                  <c:v>0.1193115067377421</c:v>
                </c:pt>
                <c:pt idx="826">
                  <c:v>0.11931552884756869</c:v>
                </c:pt>
                <c:pt idx="827">
                  <c:v>0.11931949300081159</c:v>
                </c:pt>
                <c:pt idx="828">
                  <c:v>0.11932339994131272</c:v>
                </c:pt>
                <c:pt idx="829">
                  <c:v>0.11932725040483481</c:v>
                </c:pt>
                <c:pt idx="830">
                  <c:v>0.11933104511912669</c:v>
                </c:pt>
                <c:pt idx="831">
                  <c:v>0.11933478480398847</c:v>
                </c:pt>
                <c:pt idx="832">
                  <c:v>0.11933847017133657</c:v>
                </c:pt>
                <c:pt idx="833">
                  <c:v>0.11934210192526837</c:v>
                </c:pt>
                <c:pt idx="834">
                  <c:v>0.11934568076212689</c:v>
                </c:pt>
                <c:pt idx="835">
                  <c:v>0.11934920737056498</c:v>
                </c:pt>
                <c:pt idx="836">
                  <c:v>0.1193526824316096</c:v>
                </c:pt>
                <c:pt idx="837">
                  <c:v>0.11935610661872555</c:v>
                </c:pt>
                <c:pt idx="838">
                  <c:v>0.11935948059787925</c:v>
                </c:pt>
                <c:pt idx="839">
                  <c:v>0.11936280502760212</c:v>
                </c:pt>
                <c:pt idx="840">
                  <c:v>0.11936608055905379</c:v>
                </c:pt>
                <c:pt idx="841">
                  <c:v>0.11936930783608503</c:v>
                </c:pt>
                <c:pt idx="842">
                  <c:v>0.11937248749530049</c:v>
                </c:pt>
                <c:pt idx="843">
                  <c:v>0.11937562016612116</c:v>
                </c:pt>
                <c:pt idx="844">
                  <c:v>0.11937870647084654</c:v>
                </c:pt>
                <c:pt idx="845">
                  <c:v>0.11938174702471666</c:v>
                </c:pt>
                <c:pt idx="846">
                  <c:v>0.1193847424359737</c:v>
                </c:pt>
                <c:pt idx="847">
                  <c:v>0.1193876933059235</c:v>
                </c:pt>
                <c:pt idx="848">
                  <c:v>0.11939060022899665</c:v>
                </c:pt>
                <c:pt idx="849">
                  <c:v>0.11939346379280946</c:v>
                </c:pt>
                <c:pt idx="850">
                  <c:v>0.11939628457822456</c:v>
                </c:pt>
                <c:pt idx="851">
                  <c:v>0.11939906315941121</c:v>
                </c:pt>
                <c:pt idx="852">
                  <c:v>0.11940180010390544</c:v>
                </c:pt>
                <c:pt idx="853">
                  <c:v>0.11940449597266981</c:v>
                </c:pt>
                <c:pt idx="854">
                  <c:v>0.11940715132015289</c:v>
                </c:pt>
                <c:pt idx="855">
                  <c:v>0.11940976669434859</c:v>
                </c:pt>
                <c:pt idx="856">
                  <c:v>0.11941234263685492</c:v>
                </c:pt>
                <c:pt idx="857">
                  <c:v>0.1194148796829328</c:v>
                </c:pt>
                <c:pt idx="858">
                  <c:v>0.1194173783615643</c:v>
                </c:pt>
                <c:pt idx="859">
                  <c:v>0.11941983919551073</c:v>
                </c:pt>
                <c:pt idx="860">
                  <c:v>0.11942226270137042</c:v>
                </c:pt>
                <c:pt idx="861">
                  <c:v>0.11942464938963609</c:v>
                </c:pt>
                <c:pt idx="862">
                  <c:v>0.11942699976475207</c:v>
                </c:pt>
                <c:pt idx="863">
                  <c:v>0.11942931432517112</c:v>
                </c:pt>
                <c:pt idx="864">
                  <c:v>0.11943159356341096</c:v>
                </c:pt>
                <c:pt idx="865">
                  <c:v>0.11943383796611048</c:v>
                </c:pt>
                <c:pt idx="866">
                  <c:v>0.11943604801408571</c:v>
                </c:pt>
                <c:pt idx="867">
                  <c:v>0.11943822418238532</c:v>
                </c:pt>
                <c:pt idx="868">
                  <c:v>0.11944036694034604</c:v>
                </c:pt>
                <c:pt idx="869">
                  <c:v>0.11944247675164751</c:v>
                </c:pt>
                <c:pt idx="870">
                  <c:v>0.11944455407436701</c:v>
                </c:pt>
                <c:pt idx="871">
                  <c:v>0.1194465993610337</c:v>
                </c:pt>
                <c:pt idx="872">
                  <c:v>0.11944861305868278</c:v>
                </c:pt>
                <c:pt idx="873">
                  <c:v>0.11945059560890903</c:v>
                </c:pt>
                <c:pt idx="874">
                  <c:v>0.11945254744792028</c:v>
                </c:pt>
                <c:pt idx="875">
                  <c:v>0.11945446900659036</c:v>
                </c:pt>
                <c:pt idx="876">
                  <c:v>0.11945636071051192</c:v>
                </c:pt>
                <c:pt idx="877">
                  <c:v>0.11945822298004875</c:v>
                </c:pt>
                <c:pt idx="878">
                  <c:v>0.11946005623038783</c:v>
                </c:pt>
                <c:pt idx="879">
                  <c:v>0.11946186087159108</c:v>
                </c:pt>
                <c:pt idx="880">
                  <c:v>0.11946363730864681</c:v>
                </c:pt>
                <c:pt idx="881">
                  <c:v>0.11946538594152072</c:v>
                </c:pt>
                <c:pt idx="882">
                  <c:v>0.11946710716520663</c:v>
                </c:pt>
                <c:pt idx="883">
                  <c:v>0.11946880136977699</c:v>
                </c:pt>
                <c:pt idx="884">
                  <c:v>0.11947046894043283</c:v>
                </c:pt>
                <c:pt idx="885">
                  <c:v>0.11947211025755355</c:v>
                </c:pt>
                <c:pt idx="886">
                  <c:v>0.1194737256967464</c:v>
                </c:pt>
                <c:pt idx="887">
                  <c:v>0.11947531562889539</c:v>
                </c:pt>
                <c:pt idx="888">
                  <c:v>0.11947688042021015</c:v>
                </c:pt>
                <c:pt idx="889">
                  <c:v>0.11947842043227433</c:v>
                </c:pt>
                <c:pt idx="890">
                  <c:v>0.11947993602209357</c:v>
                </c:pt>
                <c:pt idx="891">
                  <c:v>0.11948142754214332</c:v>
                </c:pt>
                <c:pt idx="892">
                  <c:v>0.1194828953404162</c:v>
                </c:pt>
                <c:pt idx="893">
                  <c:v>0.11948433976046904</c:v>
                </c:pt>
                <c:pt idx="894">
                  <c:v>0.11948576114146962</c:v>
                </c:pt>
                <c:pt idx="895">
                  <c:v>0.11948715981824304</c:v>
                </c:pt>
                <c:pt idx="896">
                  <c:v>0.11948853612131778</c:v>
                </c:pt>
                <c:pt idx="897">
                  <c:v>0.11948989037697139</c:v>
                </c:pt>
                <c:pt idx="898">
                  <c:v>0.11949122290727586</c:v>
                </c:pt>
                <c:pt idx="899">
                  <c:v>0.11949253403014266</c:v>
                </c:pt>
                <c:pt idx="900">
                  <c:v>0.11949382405936745</c:v>
                </c:pt>
                <c:pt idx="901">
                  <c:v>0.11949509330467445</c:v>
                </c:pt>
                <c:pt idx="902">
                  <c:v>0.11949634207176041</c:v>
                </c:pt>
                <c:pt idx="903">
                  <c:v>0.11949757066233836</c:v>
                </c:pt>
                <c:pt idx="904">
                  <c:v>0.11949877937418095</c:v>
                </c:pt>
                <c:pt idx="905">
                  <c:v>0.11949996850116344</c:v>
                </c:pt>
                <c:pt idx="906">
                  <c:v>0.11950113833330643</c:v>
                </c:pt>
                <c:pt idx="907">
                  <c:v>0.11950228915681818</c:v>
                </c:pt>
                <c:pt idx="908">
                  <c:v>0.11950342125413664</c:v>
                </c:pt>
                <c:pt idx="909">
                  <c:v>0.1195045349039711</c:v>
                </c:pt>
                <c:pt idx="910">
                  <c:v>0.11950563038134364</c:v>
                </c:pt>
                <c:pt idx="911">
                  <c:v>0.11950670795762999</c:v>
                </c:pt>
                <c:pt idx="912">
                  <c:v>0.1195077679006004</c:v>
                </c:pt>
                <c:pt idx="913">
                  <c:v>0.11950881047445985</c:v>
                </c:pt>
                <c:pt idx="914">
                  <c:v>0.11950983593988815</c:v>
                </c:pt>
                <c:pt idx="915">
                  <c:v>0.11951084455407962</c:v>
                </c:pt>
                <c:pt idx="916">
                  <c:v>0.11951183657078249</c:v>
                </c:pt>
                <c:pt idx="917">
                  <c:v>0.11951281224033786</c:v>
                </c:pt>
                <c:pt idx="918">
                  <c:v>0.11951377180971853</c:v>
                </c:pt>
                <c:pt idx="919">
                  <c:v>0.11951471552256732</c:v>
                </c:pt>
                <c:pt idx="920">
                  <c:v>0.11951564361923511</c:v>
                </c:pt>
                <c:pt idx="921">
                  <c:v>0.11951655633681868</c:v>
                </c:pt>
                <c:pt idx="922">
                  <c:v>0.11951745390919803</c:v>
                </c:pt>
                <c:pt idx="923">
                  <c:v>0.11951833656707352</c:v>
                </c:pt>
                <c:pt idx="924">
                  <c:v>0.11951920453800262</c:v>
                </c:pt>
                <c:pt idx="925">
                  <c:v>0.11952005804643644</c:v>
                </c:pt>
                <c:pt idx="926">
                  <c:v>0.11952089731375576</c:v>
                </c:pt>
                <c:pt idx="927">
                  <c:v>0.11952172255830693</c:v>
                </c:pt>
                <c:pt idx="928">
                  <c:v>0.11952253399543733</c:v>
                </c:pt>
                <c:pt idx="929">
                  <c:v>0.11952333183753058</c:v>
                </c:pt>
                <c:pt idx="930">
                  <c:v>0.11952411629404142</c:v>
                </c:pt>
                <c:pt idx="931">
                  <c:v>0.11952488757153021</c:v>
                </c:pt>
                <c:pt idx="932">
                  <c:v>0.11952564587369728</c:v>
                </c:pt>
                <c:pt idx="933">
                  <c:v>0.11952639140141676</c:v>
                </c:pt>
                <c:pt idx="934">
                  <c:v>0.11952712435277027</c:v>
                </c:pt>
                <c:pt idx="935">
                  <c:v>0.11952784492308029</c:v>
                </c:pt>
                <c:pt idx="936">
                  <c:v>0.11952855330494301</c:v>
                </c:pt>
                <c:pt idx="937">
                  <c:v>0.11952924968826126</c:v>
                </c:pt>
                <c:pt idx="938">
                  <c:v>0.11952993426027671</c:v>
                </c:pt>
                <c:pt idx="939">
                  <c:v>0.1195306072056021</c:v>
                </c:pt>
                <c:pt idx="940">
                  <c:v>0.119531268706253</c:v>
                </c:pt>
                <c:pt idx="941">
                  <c:v>0.11953191894167933</c:v>
                </c:pt>
                <c:pt idx="942">
                  <c:v>0.11953255808879652</c:v>
                </c:pt>
                <c:pt idx="943">
                  <c:v>0.11953318632201648</c:v>
                </c:pt>
                <c:pt idx="944">
                  <c:v>0.11953380381327816</c:v>
                </c:pt>
                <c:pt idx="945">
                  <c:v>0.11953441073207791</c:v>
                </c:pt>
                <c:pt idx="946">
                  <c:v>0.11953500724549945</c:v>
                </c:pt>
                <c:pt idx="947">
                  <c:v>0.11953559351824368</c:v>
                </c:pt>
                <c:pt idx="948">
                  <c:v>0.11953616971265806</c:v>
                </c:pt>
                <c:pt idx="949">
                  <c:v>0.1195367359887658</c:v>
                </c:pt>
                <c:pt idx="950">
                  <c:v>0.11953729250429473</c:v>
                </c:pt>
                <c:pt idx="951">
                  <c:v>0.11953783941470589</c:v>
                </c:pt>
                <c:pt idx="952">
                  <c:v>0.11953837687322182</c:v>
                </c:pt>
                <c:pt idx="953">
                  <c:v>0.1195389050308546</c:v>
                </c:pt>
                <c:pt idx="954">
                  <c:v>0.11953942403643358</c:v>
                </c:pt>
                <c:pt idx="955">
                  <c:v>0.11953993403663289</c:v>
                </c:pt>
                <c:pt idx="956">
                  <c:v>0.11954043517599854</c:v>
                </c:pt>
                <c:pt idx="957">
                  <c:v>0.11954092759697543</c:v>
                </c:pt>
                <c:pt idx="958">
                  <c:v>0.11954141143993392</c:v>
                </c:pt>
                <c:pt idx="959">
                  <c:v>0.11954188684319626</c:v>
                </c:pt>
                <c:pt idx="960">
                  <c:v>0.11954235394306263</c:v>
                </c:pt>
                <c:pt idx="961">
                  <c:v>0.11954281287383704</c:v>
                </c:pt>
                <c:pt idx="962">
                  <c:v>0.11954326376785282</c:v>
                </c:pt>
                <c:pt idx="963">
                  <c:v>0.11954370675549797</c:v>
                </c:pt>
                <c:pt idx="964">
                  <c:v>0.1195441419652402</c:v>
                </c:pt>
                <c:pt idx="965">
                  <c:v>0.11954456952365169</c:v>
                </c:pt>
                <c:pt idx="966">
                  <c:v>0.11954498955543362</c:v>
                </c:pt>
                <c:pt idx="967">
                  <c:v>0.1195454021834404</c:v>
                </c:pt>
                <c:pt idx="968">
                  <c:v>0.11954580752870368</c:v>
                </c:pt>
                <c:pt idx="969">
                  <c:v>0.11954620571045617</c:v>
                </c:pt>
                <c:pt idx="970">
                  <c:v>0.11954659684615503</c:v>
                </c:pt>
                <c:pt idx="971">
                  <c:v>0.11954698105150516</c:v>
                </c:pt>
                <c:pt idx="972">
                  <c:v>0.11954735844048223</c:v>
                </c:pt>
                <c:pt idx="973">
                  <c:v>0.11954772912535537</c:v>
                </c:pt>
                <c:pt idx="974">
                  <c:v>0.11954809321670973</c:v>
                </c:pt>
                <c:pt idx="975">
                  <c:v>0.11954845082346868</c:v>
                </c:pt>
                <c:pt idx="976">
                  <c:v>0.11954880205291586</c:v>
                </c:pt>
                <c:pt idx="977">
                  <c:v>0.11954914701071696</c:v>
                </c:pt>
                <c:pt idx="978">
                  <c:v>0.11954948580094124</c:v>
                </c:pt>
                <c:pt idx="979">
                  <c:v>0.11954981852608285</c:v>
                </c:pt>
                <c:pt idx="980">
                  <c:v>0.11955014528708188</c:v>
                </c:pt>
                <c:pt idx="981">
                  <c:v>0.11955046618334521</c:v>
                </c:pt>
                <c:pt idx="982">
                  <c:v>0.11955078131276706</c:v>
                </c:pt>
                <c:pt idx="983">
                  <c:v>0.11955109077174944</c:v>
                </c:pt>
                <c:pt idx="984">
                  <c:v>0.11955139465522223</c:v>
                </c:pt>
                <c:pt idx="985">
                  <c:v>0.11955169305666313</c:v>
                </c:pt>
                <c:pt idx="986">
                  <c:v>0.11955198606811734</c:v>
                </c:pt>
                <c:pt idx="987">
                  <c:v>0.11955227378021702</c:v>
                </c:pt>
                <c:pt idx="988">
                  <c:v>0.11955255628220056</c:v>
                </c:pt>
                <c:pt idx="989">
                  <c:v>0.11955283366193158</c:v>
                </c:pt>
                <c:pt idx="990">
                  <c:v>0.11955310600591779</c:v>
                </c:pt>
                <c:pt idx="991">
                  <c:v>0.11955337339932953</c:v>
                </c:pt>
                <c:pt idx="992">
                  <c:v>0.11955363592601818</c:v>
                </c:pt>
                <c:pt idx="993">
                  <c:v>0.11955389366853435</c:v>
                </c:pt>
                <c:pt idx="994">
                  <c:v>0.11955414670814581</c:v>
                </c:pt>
                <c:pt idx="995">
                  <c:v>0.11955439512485522</c:v>
                </c:pt>
                <c:pt idx="996">
                  <c:v>0.11955463899741775</c:v>
                </c:pt>
                <c:pt idx="997">
                  <c:v>0.11955487840335834</c:v>
                </c:pt>
                <c:pt idx="998">
                  <c:v>0.11955511341898889</c:v>
                </c:pt>
                <c:pt idx="999">
                  <c:v>0.11955534411942516</c:v>
                </c:pt>
                <c:pt idx="1000">
                  <c:v>0.11955557057860353</c:v>
                </c:pt>
                <c:pt idx="1001">
                  <c:v>0.11955579286929752</c:v>
                </c:pt>
                <c:pt idx="1002">
                  <c:v>0.11955601106313413</c:v>
                </c:pt>
                <c:pt idx="1003">
                  <c:v>0.11955622523060999</c:v>
                </c:pt>
                <c:pt idx="1004">
                  <c:v>0.11955643544110731</c:v>
                </c:pt>
                <c:pt idx="1005">
                  <c:v>0.11955664176290966</c:v>
                </c:pt>
                <c:pt idx="1006">
                  <c:v>0.11955684426321748</c:v>
                </c:pt>
                <c:pt idx="1007">
                  <c:v>0.11955704300816358</c:v>
                </c:pt>
                <c:pt idx="1008">
                  <c:v>0.1195572380628282</c:v>
                </c:pt>
                <c:pt idx="1009">
                  <c:v>0.11955742949125409</c:v>
                </c:pt>
                <c:pt idx="1010">
                  <c:v>0.11955761735646137</c:v>
                </c:pt>
                <c:pt idx="1011">
                  <c:v>0.11955780172046214</c:v>
                </c:pt>
                <c:pt idx="1012">
                  <c:v>0.11955798264427493</c:v>
                </c:pt>
                <c:pt idx="1013">
                  <c:v>0.11955816018793905</c:v>
                </c:pt>
                <c:pt idx="1014">
                  <c:v>0.11955833441052864</c:v>
                </c:pt>
                <c:pt idx="1015">
                  <c:v>0.11955850537016668</c:v>
                </c:pt>
                <c:pt idx="1016">
                  <c:v>0.11955867312403869</c:v>
                </c:pt>
                <c:pt idx="1017">
                  <c:v>0.11955883772840636</c:v>
                </c:pt>
                <c:pt idx="1018">
                  <c:v>0.11955899923862102</c:v>
                </c:pt>
                <c:pt idx="1019">
                  <c:v>0.11955915770913683</c:v>
                </c:pt>
                <c:pt idx="1020">
                  <c:v>0.11955931319352386</c:v>
                </c:pt>
                <c:pt idx="1021">
                  <c:v>0.11955946574448115</c:v>
                </c:pt>
                <c:pt idx="1022">
                  <c:v>0.1195596154138493</c:v>
                </c:pt>
                <c:pt idx="1023">
                  <c:v>0.1195597622526232</c:v>
                </c:pt>
                <c:pt idx="1024">
                  <c:v>0.11955990631096444</c:v>
                </c:pt>
                <c:pt idx="1025">
                  <c:v>0.1195600476382136</c:v>
                </c:pt>
                <c:pt idx="1026">
                  <c:v>0.11956018628290234</c:v>
                </c:pt>
                <c:pt idx="1027">
                  <c:v>0.11956032229276542</c:v>
                </c:pt>
                <c:pt idx="1028">
                  <c:v>0.1195604557147525</c:v>
                </c:pt>
                <c:pt idx="1029">
                  <c:v>0.11956058659503986</c:v>
                </c:pt>
                <c:pt idx="1030">
                  <c:v>0.1195607149790418</c:v>
                </c:pt>
                <c:pt idx="1031">
                  <c:v>0.11956084091142216</c:v>
                </c:pt>
                <c:pt idx="1032">
                  <c:v>0.11956096443610541</c:v>
                </c:pt>
                <c:pt idx="1033">
                  <c:v>0.11956108559628781</c:v>
                </c:pt>
                <c:pt idx="1034">
                  <c:v>0.1195612044344483</c:v>
                </c:pt>
                <c:pt idx="1035">
                  <c:v>0.11956132099235933</c:v>
                </c:pt>
                <c:pt idx="1036">
                  <c:v>0.11956143531109745</c:v>
                </c:pt>
                <c:pt idx="1037">
                  <c:v>0.11956154743105386</c:v>
                </c:pt>
                <c:pt idx="1038">
                  <c:v>0.1195616573919448</c:v>
                </c:pt>
                <c:pt idx="1039">
                  <c:v>0.11956176523282169</c:v>
                </c:pt>
                <c:pt idx="1040">
                  <c:v>0.11956187099208135</c:v>
                </c:pt>
                <c:pt idx="1041">
                  <c:v>0.11956197470747583</c:v>
                </c:pt>
                <c:pt idx="1042">
                  <c:v>0.11956207641612238</c:v>
                </c:pt>
                <c:pt idx="1043">
                  <c:v>0.11956217615451303</c:v>
                </c:pt>
                <c:pt idx="1044">
                  <c:v>0.11956227395852424</c:v>
                </c:pt>
                <c:pt idx="1045">
                  <c:v>0.11956236986342629</c:v>
                </c:pt>
                <c:pt idx="1046">
                  <c:v>0.11956246390389261</c:v>
                </c:pt>
                <c:pt idx="1047">
                  <c:v>0.11956255611400898</c:v>
                </c:pt>
                <c:pt idx="1048">
                  <c:v>0.11956264652728257</c:v>
                </c:pt>
                <c:pt idx="1049">
                  <c:v>0.11956273517665091</c:v>
                </c:pt>
                <c:pt idx="1050">
                  <c:v>0.11956282209449066</c:v>
                </c:pt>
                <c:pt idx="1051">
                  <c:v>0.11956290731262641</c:v>
                </c:pt>
                <c:pt idx="1052">
                  <c:v>0.11956299086233911</c:v>
                </c:pt>
                <c:pt idx="1053">
                  <c:v>0.11956307277437468</c:v>
                </c:pt>
                <c:pt idx="1054">
                  <c:v>0.11956315307895225</c:v>
                </c:pt>
                <c:pt idx="1055">
                  <c:v>0.11956323180577247</c:v>
                </c:pt>
                <c:pt idx="1056">
                  <c:v>0.11956330898402555</c:v>
                </c:pt>
                <c:pt idx="1057">
                  <c:v>0.11956338464239934</c:v>
                </c:pt>
                <c:pt idx="1058">
                  <c:v>0.11956345880908718</c:v>
                </c:pt>
                <c:pt idx="1059">
                  <c:v>0.1195635315117957</c:v>
                </c:pt>
                <c:pt idx="1060">
                  <c:v>0.11956360277775252</c:v>
                </c:pt>
                <c:pt idx="1061">
                  <c:v>0.11956367263371374</c:v>
                </c:pt>
                <c:pt idx="1062">
                  <c:v>0.11956374110597151</c:v>
                </c:pt>
                <c:pt idx="1063">
                  <c:v>0.11956380822036131</c:v>
                </c:pt>
                <c:pt idx="1064">
                  <c:v>0.11956387400226923</c:v>
                </c:pt>
                <c:pt idx="1065">
                  <c:v>0.11956393847663914</c:v>
                </c:pt>
                <c:pt idx="1066">
                  <c:v>0.11956400166797972</c:v>
                </c:pt>
                <c:pt idx="1067">
                  <c:v>0.11956406360037143</c:v>
                </c:pt>
                <c:pt idx="1068">
                  <c:v>0.11956412429747335</c:v>
                </c:pt>
                <c:pt idx="1069">
                  <c:v>0.11956418378252991</c:v>
                </c:pt>
                <c:pt idx="1070">
                  <c:v>0.11956424207837761</c:v>
                </c:pt>
                <c:pt idx="1071">
                  <c:v>0.11956429920745157</c:v>
                </c:pt>
                <c:pt idx="1072">
                  <c:v>0.11956435519179194</c:v>
                </c:pt>
                <c:pt idx="1073">
                  <c:v>0.11956441005305034</c:v>
                </c:pt>
                <c:pt idx="1074">
                  <c:v>0.11956446381249612</c:v>
                </c:pt>
                <c:pt idx="1075">
                  <c:v>0.11956451649102259</c:v>
                </c:pt>
                <c:pt idx="1076">
                  <c:v>0.11956456810915306</c:v>
                </c:pt>
                <c:pt idx="1077">
                  <c:v>0.11956461868704688</c:v>
                </c:pt>
                <c:pt idx="1078">
                  <c:v>0.11956466824450544</c:v>
                </c:pt>
                <c:pt idx="1079">
                  <c:v>0.11956471680097791</c:v>
                </c:pt>
                <c:pt idx="1080">
                  <c:v>0.11956476437556705</c:v>
                </c:pt>
                <c:pt idx="1081">
                  <c:v>0.11956481098703489</c:v>
                </c:pt>
                <c:pt idx="1082">
                  <c:v>0.11956485665380828</c:v>
                </c:pt>
                <c:pt idx="1083">
                  <c:v>0.11956490139398444</c:v>
                </c:pt>
                <c:pt idx="1084">
                  <c:v>0.11956494522533639</c:v>
                </c:pt>
                <c:pt idx="1085">
                  <c:v>0.11956498816531824</c:v>
                </c:pt>
                <c:pt idx="1086">
                  <c:v>0.11956503023107051</c:v>
                </c:pt>
                <c:pt idx="1087">
                  <c:v>0.11956507143942532</c:v>
                </c:pt>
                <c:pt idx="1088">
                  <c:v>0.11956511180691147</c:v>
                </c:pt>
                <c:pt idx="1089">
                  <c:v>0.11956515134975951</c:v>
                </c:pt>
                <c:pt idx="1090">
                  <c:v>0.11956519008390666</c:v>
                </c:pt>
                <c:pt idx="1091">
                  <c:v>0.11956522802500175</c:v>
                </c:pt>
                <c:pt idx="1092">
                  <c:v>0.11956526518840997</c:v>
                </c:pt>
                <c:pt idx="1093">
                  <c:v>0.11956530158921772</c:v>
                </c:pt>
                <c:pt idx="1094">
                  <c:v>0.11956533724223713</c:v>
                </c:pt>
                <c:pt idx="1095">
                  <c:v>0.11956537216201077</c:v>
                </c:pt>
                <c:pt idx="1096">
                  <c:v>0.11956540636281615</c:v>
                </c:pt>
                <c:pt idx="1097">
                  <c:v>0.11956543985867019</c:v>
                </c:pt>
                <c:pt idx="1098">
                  <c:v>0.11956547266333356</c:v>
                </c:pt>
                <c:pt idx="1099">
                  <c:v>0.11956550479031512</c:v>
                </c:pt>
                <c:pt idx="1100">
                  <c:v>0.11956553625287605</c:v>
                </c:pt>
                <c:pt idx="1101">
                  <c:v>0.11956556706403415</c:v>
                </c:pt>
                <c:pt idx="1102">
                  <c:v>0.1195655972365679</c:v>
                </c:pt>
                <c:pt idx="1103">
                  <c:v>0.11956562678302057</c:v>
                </c:pt>
                <c:pt idx="1104">
                  <c:v>0.11956565571570421</c:v>
                </c:pt>
                <c:pt idx="1105">
                  <c:v>0.11956568404670362</c:v>
                </c:pt>
                <c:pt idx="1106">
                  <c:v>0.11956571178788017</c:v>
                </c:pt>
                <c:pt idx="1107">
                  <c:v>0.1195657389508757</c:v>
                </c:pt>
                <c:pt idx="1108">
                  <c:v>0.11956576554711623</c:v>
                </c:pt>
                <c:pt idx="1109">
                  <c:v>0.1195657915878157</c:v>
                </c:pt>
                <c:pt idx="1110">
                  <c:v>0.11956581708397959</c:v>
                </c:pt>
                <c:pt idx="1111">
                  <c:v>0.11956584204640854</c:v>
                </c:pt>
                <c:pt idx="1112">
                  <c:v>0.1195658664857018</c:v>
                </c:pt>
                <c:pt idx="1113">
                  <c:v>0.1195658904122609</c:v>
                </c:pt>
                <c:pt idx="1114">
                  <c:v>0.11956591383629282</c:v>
                </c:pt>
                <c:pt idx="1115">
                  <c:v>0.1195659367678136</c:v>
                </c:pt>
                <c:pt idx="1116">
                  <c:v>0.11956595921665149</c:v>
                </c:pt>
                <c:pt idx="1117">
                  <c:v>0.11956598119245028</c:v>
                </c:pt>
                <c:pt idx="1118">
                  <c:v>0.11956600270467253</c:v>
                </c:pt>
                <c:pt idx="1119">
                  <c:v>0.11956602376260272</c:v>
                </c:pt>
                <c:pt idx="1120">
                  <c:v>0.11956604437535033</c:v>
                </c:pt>
                <c:pt idx="1121">
                  <c:v>0.11956606455185294</c:v>
                </c:pt>
                <c:pt idx="1122">
                  <c:v>0.11956608430087924</c:v>
                </c:pt>
                <c:pt idx="1123">
                  <c:v>0.11956610363103198</c:v>
                </c:pt>
                <c:pt idx="1124">
                  <c:v>0.11956612255075093</c:v>
                </c:pt>
                <c:pt idx="1125">
                  <c:v>0.11956614106831567</c:v>
                </c:pt>
                <c:pt idx="1126">
                  <c:v>0.1195661591918485</c:v>
                </c:pt>
                <c:pt idx="1127">
                  <c:v>0.1195661769293172</c:v>
                </c:pt>
                <c:pt idx="1128">
                  <c:v>0.11956619428853771</c:v>
                </c:pt>
                <c:pt idx="1129">
                  <c:v>0.1195662112771769</c:v>
                </c:pt>
                <c:pt idx="1130">
                  <c:v>0.11956622790275516</c:v>
                </c:pt>
                <c:pt idx="1131">
                  <c:v>0.11956624417264905</c:v>
                </c:pt>
                <c:pt idx="1132">
                  <c:v>0.11956626009409382</c:v>
                </c:pt>
                <c:pt idx="1133">
                  <c:v>0.11956627567418597</c:v>
                </c:pt>
                <c:pt idx="1134">
                  <c:v>0.11956629091988569</c:v>
                </c:pt>
                <c:pt idx="1135">
                  <c:v>0.11956630583801932</c:v>
                </c:pt>
                <c:pt idx="1136">
                  <c:v>0.11956632043528176</c:v>
                </c:pt>
                <c:pt idx="1137">
                  <c:v>0.11956633471823881</c:v>
                </c:pt>
                <c:pt idx="1138">
                  <c:v>0.11956634869332951</c:v>
                </c:pt>
                <c:pt idx="1139">
                  <c:v>0.11956636236686839</c:v>
                </c:pt>
                <c:pt idx="1140">
                  <c:v>0.11956637574504776</c:v>
                </c:pt>
                <c:pt idx="1141">
                  <c:v>0.11956638883393989</c:v>
                </c:pt>
                <c:pt idx="1142">
                  <c:v>0.11956640163949916</c:v>
                </c:pt>
                <c:pt idx="1143">
                  <c:v>0.11956641416756426</c:v>
                </c:pt>
                <c:pt idx="1144">
                  <c:v>0.11956642642386026</c:v>
                </c:pt>
                <c:pt idx="1145">
                  <c:v>0.11956643841400059</c:v>
                </c:pt>
                <c:pt idx="1146">
                  <c:v>0.11956645014348924</c:v>
                </c:pt>
                <c:pt idx="1147">
                  <c:v>0.11956646161772262</c:v>
                </c:pt>
                <c:pt idx="1148">
                  <c:v>0.11956647284199155</c:v>
                </c:pt>
                <c:pt idx="1149">
                  <c:v>0.11956648382148326</c:v>
                </c:pt>
                <c:pt idx="1150">
                  <c:v>0.11956649456128317</c:v>
                </c:pt>
                <c:pt idx="1151">
                  <c:v>0.11956650506637688</c:v>
                </c:pt>
                <c:pt idx="1152">
                  <c:v>0.11956651534165191</c:v>
                </c:pt>
                <c:pt idx="1153">
                  <c:v>0.11956652539189956</c:v>
                </c:pt>
                <c:pt idx="1154">
                  <c:v>0.11956653522181665</c:v>
                </c:pt>
                <c:pt idx="1155">
                  <c:v>0.11956654483600725</c:v>
                </c:pt>
                <c:pt idx="1156">
                  <c:v>0.11956655423898448</c:v>
                </c:pt>
                <c:pt idx="1157">
                  <c:v>0.11956656343517207</c:v>
                </c:pt>
                <c:pt idx="1158">
                  <c:v>0.11956657242890609</c:v>
                </c:pt>
                <c:pt idx="1159">
                  <c:v>0.11956658122443661</c:v>
                </c:pt>
                <c:pt idx="1160">
                  <c:v>0.1195665898259292</c:v>
                </c:pt>
                <c:pt idx="1161">
                  <c:v>0.11956659823746658</c:v>
                </c:pt>
                <c:pt idx="1162">
                  <c:v>0.11956660646305013</c:v>
                </c:pt>
                <c:pt idx="1163">
                  <c:v>0.11956661450660143</c:v>
                </c:pt>
                <c:pt idx="1164">
                  <c:v>0.11956662237196372</c:v>
                </c:pt>
                <c:pt idx="1165">
                  <c:v>0.1195666300629034</c:v>
                </c:pt>
                <c:pt idx="1166">
                  <c:v>0.11956663758311147</c:v>
                </c:pt>
                <c:pt idx="1167">
                  <c:v>0.1195666449362049</c:v>
                </c:pt>
                <c:pt idx="1168">
                  <c:v>0.11956665212572809</c:v>
                </c:pt>
                <c:pt idx="1169">
                  <c:v>0.11956665915515419</c:v>
                </c:pt>
                <c:pt idx="1170">
                  <c:v>0.11956666602788645</c:v>
                </c:pt>
                <c:pt idx="1171">
                  <c:v>0.11956667274725953</c:v>
                </c:pt>
                <c:pt idx="1172">
                  <c:v>0.11956667931654086</c:v>
                </c:pt>
                <c:pt idx="1173">
                  <c:v>0.11956668573893182</c:v>
                </c:pt>
                <c:pt idx="1174">
                  <c:v>0.11956669201756909</c:v>
                </c:pt>
                <c:pt idx="1175">
                  <c:v>0.11956669815552574</c:v>
                </c:pt>
                <c:pt idx="1176">
                  <c:v>0.11956670415581264</c:v>
                </c:pt>
                <c:pt idx="1177">
                  <c:v>0.11956671002137945</c:v>
                </c:pt>
                <c:pt idx="1178">
                  <c:v>0.1195667157551159</c:v>
                </c:pt>
                <c:pt idx="1179">
                  <c:v>0.11956672135985291</c:v>
                </c:pt>
                <c:pt idx="1180">
                  <c:v>0.11956672683836372</c:v>
                </c:pt>
                <c:pt idx="1181">
                  <c:v>0.11956673219336496</c:v>
                </c:pt>
                <c:pt idx="1182">
                  <c:v>0.11956673742751776</c:v>
                </c:pt>
                <c:pt idx="1183">
                  <c:v>0.11956674254342887</c:v>
                </c:pt>
                <c:pt idx="1184">
                  <c:v>0.1195667475436516</c:v>
                </c:pt>
                <c:pt idx="1185">
                  <c:v>0.1195667524306869</c:v>
                </c:pt>
                <c:pt idx="1186">
                  <c:v>0.11956675720698444</c:v>
                </c:pt>
                <c:pt idx="1187">
                  <c:v>0.11956676187494346</c:v>
                </c:pt>
                <c:pt idx="1188">
                  <c:v>0.11956676643691387</c:v>
                </c:pt>
                <c:pt idx="1189">
                  <c:v>0.11956677089519714</c:v>
                </c:pt>
                <c:pt idx="1190">
                  <c:v>0.11956677525204726</c:v>
                </c:pt>
                <c:pt idx="1191">
                  <c:v>0.11956677950967165</c:v>
                </c:pt>
                <c:pt idx="1192">
                  <c:v>0.11956678367023209</c:v>
                </c:pt>
                <c:pt idx="1193">
                  <c:v>0.11956678773584559</c:v>
                </c:pt>
                <c:pt idx="1194">
                  <c:v>0.11956679170858525</c:v>
                </c:pt>
                <c:pt idx="1195">
                  <c:v>0.11956679559048117</c:v>
                </c:pt>
                <c:pt idx="1196">
                  <c:v>0.11956679938352124</c:v>
                </c:pt>
                <c:pt idx="1197">
                  <c:v>0.11956680308965198</c:v>
                </c:pt>
                <c:pt idx="1198">
                  <c:v>0.11956680671077936</c:v>
                </c:pt>
                <c:pt idx="1199">
                  <c:v>0.11956681024876958</c:v>
                </c:pt>
                <c:pt idx="1200">
                  <c:v>0.11956681370544991</c:v>
                </c:pt>
                <c:pt idx="1201">
                  <c:v>0.11956681708260936</c:v>
                </c:pt>
                <c:pt idx="1202">
                  <c:v>0.11956682038199951</c:v>
                </c:pt>
                <c:pt idx="1203">
                  <c:v>0.1195668236053352</c:v>
                </c:pt>
                <c:pt idx="1204">
                  <c:v>0.11956682675429535</c:v>
                </c:pt>
                <c:pt idx="1205">
                  <c:v>0.11956682983052352</c:v>
                </c:pt>
                <c:pt idx="1206">
                  <c:v>0.11956683283562877</c:v>
                </c:pt>
                <c:pt idx="1207">
                  <c:v>0.11956683577118621</c:v>
                </c:pt>
                <c:pt idx="1208">
                  <c:v>0.11956683863873778</c:v>
                </c:pt>
                <c:pt idx="1209">
                  <c:v>0.11956684143979283</c:v>
                </c:pt>
                <c:pt idx="1210">
                  <c:v>0.11956684417582886</c:v>
                </c:pt>
                <c:pt idx="1211">
                  <c:v>0.11956684684829202</c:v>
                </c:pt>
                <c:pt idx="1212">
                  <c:v>0.11956684945859791</c:v>
                </c:pt>
                <c:pt idx="1213">
                  <c:v>0.11956685200813205</c:v>
                </c:pt>
                <c:pt idx="1214">
                  <c:v>0.11956685449825052</c:v>
                </c:pt>
                <c:pt idx="1215">
                  <c:v>0.11956685693028062</c:v>
                </c:pt>
                <c:pt idx="1216">
                  <c:v>0.11956685930552134</c:v>
                </c:pt>
                <c:pt idx="1217">
                  <c:v>0.11956686162524401</c:v>
                </c:pt>
                <c:pt idx="1218">
                  <c:v>0.11956686389069283</c:v>
                </c:pt>
                <c:pt idx="1219">
                  <c:v>0.11956686610308542</c:v>
                </c:pt>
                <c:pt idx="1220">
                  <c:v>0.11956686826361335</c:v>
                </c:pt>
                <c:pt idx="1221">
                  <c:v>0.11956687037344267</c:v>
                </c:pt>
                <c:pt idx="1222">
                  <c:v>0.11956687243371444</c:v>
                </c:pt>
                <c:pt idx="1223">
                  <c:v>0.11956687444554523</c:v>
                </c:pt>
                <c:pt idx="1224">
                  <c:v>0.1195668764100276</c:v>
                </c:pt>
                <c:pt idx="1225">
                  <c:v>0.1195668783282306</c:v>
                </c:pt>
                <c:pt idx="1226">
                  <c:v>0.11956688020120027</c:v>
                </c:pt>
                <c:pt idx="1227">
                  <c:v>0.11956688202996009</c:v>
                </c:pt>
                <c:pt idx="1228">
                  <c:v>0.11956688381551143</c:v>
                </c:pt>
                <c:pt idx="1229">
                  <c:v>0.11956688555883405</c:v>
                </c:pt>
                <c:pt idx="1230">
                  <c:v>0.11956688726088643</c:v>
                </c:pt>
                <c:pt idx="1231">
                  <c:v>0.11956688892260638</c:v>
                </c:pt>
                <c:pt idx="1232">
                  <c:v>0.11956689054491128</c:v>
                </c:pt>
                <c:pt idx="1233">
                  <c:v>0.11956689212869864</c:v>
                </c:pt>
                <c:pt idx="1234">
                  <c:v>0.11956689367484646</c:v>
                </c:pt>
                <c:pt idx="1235">
                  <c:v>0.11956689518421361</c:v>
                </c:pt>
                <c:pt idx="1236">
                  <c:v>0.11956689665764023</c:v>
                </c:pt>
                <c:pt idx="1237">
                  <c:v>0.11956689809594816</c:v>
                </c:pt>
                <c:pt idx="1238">
                  <c:v>0.11956689949994126</c:v>
                </c:pt>
                <c:pt idx="1239">
                  <c:v>0.11956690087040585</c:v>
                </c:pt>
                <c:pt idx="1240">
                  <c:v>0.11956690220811102</c:v>
                </c:pt>
                <c:pt idx="1241">
                  <c:v>0.11956690351380897</c:v>
                </c:pt>
                <c:pt idx="1242">
                  <c:v>0.11956690478823545</c:v>
                </c:pt>
                <c:pt idx="1243">
                  <c:v>0.11956690603211</c:v>
                </c:pt>
                <c:pt idx="1244">
                  <c:v>0.11956690724613636</c:v>
                </c:pt>
                <c:pt idx="1245">
                  <c:v>0.11956690843100279</c:v>
                </c:pt>
                <c:pt idx="1246">
                  <c:v>0.11956690958738232</c:v>
                </c:pt>
                <c:pt idx="1247">
                  <c:v>0.11956691071593321</c:v>
                </c:pt>
                <c:pt idx="1248">
                  <c:v>0.11956691181729912</c:v>
                </c:pt>
                <c:pt idx="1249">
                  <c:v>0.11956691289210947</c:v>
                </c:pt>
                <c:pt idx="1250">
                  <c:v>0.11956691394097978</c:v>
                </c:pt>
                <c:pt idx="1251">
                  <c:v>0.1195669149645119</c:v>
                </c:pt>
                <c:pt idx="1252">
                  <c:v>0.11956691596329433</c:v>
                </c:pt>
                <c:pt idx="1253">
                  <c:v>0.11956691693790247</c:v>
                </c:pt>
                <c:pt idx="1254">
                  <c:v>0.11956691788889899</c:v>
                </c:pt>
                <c:pt idx="1255">
                  <c:v>0.11956691881683394</c:v>
                </c:pt>
                <c:pt idx="1256">
                  <c:v>0.11956691972224519</c:v>
                </c:pt>
                <c:pt idx="1257">
                  <c:v>0.11956692060565853</c:v>
                </c:pt>
                <c:pt idx="1258">
                  <c:v>0.11956692146758806</c:v>
                </c:pt>
                <c:pt idx="1259">
                  <c:v>0.11956692230853634</c:v>
                </c:pt>
                <c:pt idx="1260">
                  <c:v>0.11956692312899472</c:v>
                </c:pt>
                <c:pt idx="1261">
                  <c:v>0.11956692392944351</c:v>
                </c:pt>
                <c:pt idx="1262">
                  <c:v>0.11956692471035223</c:v>
                </c:pt>
                <c:pt idx="1263">
                  <c:v>0.11956692547217984</c:v>
                </c:pt>
                <c:pt idx="1264">
                  <c:v>0.11956692621537503</c:v>
                </c:pt>
                <c:pt idx="1265">
                  <c:v>0.11956692694037634</c:v>
                </c:pt>
                <c:pt idx="1266">
                  <c:v>0.11956692764761241</c:v>
                </c:pt>
                <c:pt idx="1267">
                  <c:v>0.11956692833750228</c:v>
                </c:pt>
                <c:pt idx="1268">
                  <c:v>0.11956692901045543</c:v>
                </c:pt>
                <c:pt idx="1269">
                  <c:v>0.11956692966687216</c:v>
                </c:pt>
                <c:pt idx="1270">
                  <c:v>0.11956693030714365</c:v>
                </c:pt>
                <c:pt idx="1271">
                  <c:v>0.11956693093165222</c:v>
                </c:pt>
                <c:pt idx="1272">
                  <c:v>0.11956693154077153</c:v>
                </c:pt>
                <c:pt idx="1273">
                  <c:v>0.11956693213486674</c:v>
                </c:pt>
                <c:pt idx="1274">
                  <c:v>0.11956693271429474</c:v>
                </c:pt>
                <c:pt idx="1275">
                  <c:v>0.11956693327940424</c:v>
                </c:pt>
                <c:pt idx="1276">
                  <c:v>0.11956693383053602</c:v>
                </c:pt>
                <c:pt idx="1277">
                  <c:v>0.11956693436802308</c:v>
                </c:pt>
                <c:pt idx="1278">
                  <c:v>0.11956693489219086</c:v>
                </c:pt>
                <c:pt idx="1279">
                  <c:v>0.11956693540335729</c:v>
                </c:pt>
                <c:pt idx="1280">
                  <c:v>0.11956693590183307</c:v>
                </c:pt>
                <c:pt idx="1281">
                  <c:v>0.11956693638792174</c:v>
                </c:pt>
                <c:pt idx="1282">
                  <c:v>0.1195669368619199</c:v>
                </c:pt>
                <c:pt idx="1283">
                  <c:v>0.11956693732411733</c:v>
                </c:pt>
                <c:pt idx="1284">
                  <c:v>0.11956693777479717</c:v>
                </c:pt>
                <c:pt idx="1285">
                  <c:v>0.119566938214236</c:v>
                </c:pt>
                <c:pt idx="1286">
                  <c:v>0.11956693864270407</c:v>
                </c:pt>
                <c:pt idx="1287">
                  <c:v>0.11956693906046537</c:v>
                </c:pt>
                <c:pt idx="1288">
                  <c:v>0.11956693946777779</c:v>
                </c:pt>
                <c:pt idx="1289">
                  <c:v>0.11956693986489327</c:v>
                </c:pt>
                <c:pt idx="1290">
                  <c:v>0.1195669402520579</c:v>
                </c:pt>
                <c:pt idx="1291">
                  <c:v>0.11956694062951212</c:v>
                </c:pt>
                <c:pt idx="1292">
                  <c:v>0.11956694099749073</c:v>
                </c:pt>
                <c:pt idx="1293">
                  <c:v>0.11956694135622312</c:v>
                </c:pt>
                <c:pt idx="1294">
                  <c:v>0.11956694170593332</c:v>
                </c:pt>
                <c:pt idx="1295">
                  <c:v>0.11956694204684018</c:v>
                </c:pt>
                <c:pt idx="1296">
                  <c:v>0.11956694237915744</c:v>
                </c:pt>
                <c:pt idx="1297">
                  <c:v>0.11956694270309381</c:v>
                </c:pt>
                <c:pt idx="1298">
                  <c:v>0.11956694301885322</c:v>
                </c:pt>
                <c:pt idx="1299">
                  <c:v>0.11956694332663474</c:v>
                </c:pt>
                <c:pt idx="1300">
                  <c:v>0.11956694362663285</c:v>
                </c:pt>
                <c:pt idx="1301">
                  <c:v>0.11956694391903745</c:v>
                </c:pt>
                <c:pt idx="1302">
                  <c:v>0.11956694420403398</c:v>
                </c:pt>
                <c:pt idx="1303">
                  <c:v>0.11956694448180355</c:v>
                </c:pt>
                <c:pt idx="1304">
                  <c:v>0.11956694475252301</c:v>
                </c:pt>
                <c:pt idx="1305">
                  <c:v>0.11956694501636503</c:v>
                </c:pt>
                <c:pt idx="1306">
                  <c:v>0.11956694527349822</c:v>
                </c:pt>
                <c:pt idx="1307">
                  <c:v>0.11956694552408725</c:v>
                </c:pt>
                <c:pt idx="1308">
                  <c:v>0.11956694576829288</c:v>
                </c:pt>
                <c:pt idx="1309">
                  <c:v>0.11956694600627207</c:v>
                </c:pt>
                <c:pt idx="1310">
                  <c:v>0.11956694623817807</c:v>
                </c:pt>
                <c:pt idx="1311">
                  <c:v>0.11956694646416051</c:v>
                </c:pt>
                <c:pt idx="1312">
                  <c:v>0.11956694668436547</c:v>
                </c:pt>
                <c:pt idx="1313">
                  <c:v>0.11956694689893559</c:v>
                </c:pt>
                <c:pt idx="1314">
                  <c:v>0.11956694710801007</c:v>
                </c:pt>
                <c:pt idx="1315">
                  <c:v>0.11956694731172483</c:v>
                </c:pt>
                <c:pt idx="1316">
                  <c:v>0.1195669475102126</c:v>
                </c:pt>
                <c:pt idx="1317">
                  <c:v>0.11956694770360288</c:v>
                </c:pt>
                <c:pt idx="1318">
                  <c:v>0.11956694789202212</c:v>
                </c:pt>
                <c:pt idx="1319">
                  <c:v>0.11956694807559373</c:v>
                </c:pt>
                <c:pt idx="1320">
                  <c:v>0.11956694825443821</c:v>
                </c:pt>
                <c:pt idx="1321">
                  <c:v>0.11956694842867313</c:v>
                </c:pt>
                <c:pt idx="1322">
                  <c:v>0.1195669485984133</c:v>
                </c:pt>
                <c:pt idx="1323">
                  <c:v>0.11956694876377071</c:v>
                </c:pt>
                <c:pt idx="1324">
                  <c:v>0.11956694892485471</c:v>
                </c:pt>
                <c:pt idx="1325">
                  <c:v>0.11956694908177204</c:v>
                </c:pt>
                <c:pt idx="1326">
                  <c:v>0.11956694923462684</c:v>
                </c:pt>
                <c:pt idx="1327">
                  <c:v>0.11956694938352073</c:v>
                </c:pt>
                <c:pt idx="1328">
                  <c:v>0.11956694952855293</c:v>
                </c:pt>
                <c:pt idx="1329">
                  <c:v>0.11956694966982023</c:v>
                </c:pt>
                <c:pt idx="1330">
                  <c:v>0.11956694980741711</c:v>
                </c:pt>
                <c:pt idx="1331">
                  <c:v>0.11956694994143575</c:v>
                </c:pt>
                <c:pt idx="1332">
                  <c:v>0.11956695007196609</c:v>
                </c:pt>
                <c:pt idx="1333">
                  <c:v>0.11956695019909593</c:v>
                </c:pt>
                <c:pt idx="1334">
                  <c:v>0.11956695032291088</c:v>
                </c:pt>
                <c:pt idx="1335">
                  <c:v>0.11956695044349457</c:v>
                </c:pt>
                <c:pt idx="1336">
                  <c:v>0.11956695056092848</c:v>
                </c:pt>
                <c:pt idx="1337">
                  <c:v>0.1195669506752922</c:v>
                </c:pt>
                <c:pt idx="1338">
                  <c:v>0.11956695078666335</c:v>
                </c:pt>
                <c:pt idx="1339">
                  <c:v>0.11956695089511765</c:v>
                </c:pt>
                <c:pt idx="1340">
                  <c:v>0.11956695100072899</c:v>
                </c:pt>
                <c:pt idx="1341">
                  <c:v>0.11956695110356946</c:v>
                </c:pt>
                <c:pt idx="1342">
                  <c:v>0.11956695120370937</c:v>
                </c:pt>
                <c:pt idx="1343">
                  <c:v>0.11956695130121733</c:v>
                </c:pt>
                <c:pt idx="1344">
                  <c:v>0.11956695139616025</c:v>
                </c:pt>
                <c:pt idx="1345">
                  <c:v>0.1195669514886034</c:v>
                </c:pt>
                <c:pt idx="1346">
                  <c:v>0.11956695157861047</c:v>
                </c:pt>
                <c:pt idx="1347">
                  <c:v>0.11956695166624358</c:v>
                </c:pt>
                <c:pt idx="1348">
                  <c:v>0.1195669517515633</c:v>
                </c:pt>
                <c:pt idx="1349">
                  <c:v>0.11956695183462875</c:v>
                </c:pt>
                <c:pt idx="1350">
                  <c:v>0.11956695191549754</c:v>
                </c:pt>
                <c:pt idx="1351">
                  <c:v>0.1195669519942259</c:v>
                </c:pt>
                <c:pt idx="1352">
                  <c:v>0.11956695207086868</c:v>
                </c:pt>
                <c:pt idx="1353">
                  <c:v>0.11956695214547933</c:v>
                </c:pt>
                <c:pt idx="1354">
                  <c:v>0.11956695221811001</c:v>
                </c:pt>
                <c:pt idx="1355">
                  <c:v>0.11956695228881159</c:v>
                </c:pt>
                <c:pt idx="1356">
                  <c:v>0.11956695235763366</c:v>
                </c:pt>
                <c:pt idx="1357">
                  <c:v>0.1195669524246246</c:v>
                </c:pt>
                <c:pt idx="1358">
                  <c:v>0.1195669524898316</c:v>
                </c:pt>
                <c:pt idx="1359">
                  <c:v>0.1195669525533006</c:v>
                </c:pt>
                <c:pt idx="1360">
                  <c:v>0.11956695261507652</c:v>
                </c:pt>
                <c:pt idx="1361">
                  <c:v>0.11956695267520305</c:v>
                </c:pt>
                <c:pt idx="1362">
                  <c:v>0.11956695273372285</c:v>
                </c:pt>
                <c:pt idx="1363">
                  <c:v>0.11956695279067751</c:v>
                </c:pt>
                <c:pt idx="1364">
                  <c:v>0.11956695284610756</c:v>
                </c:pt>
                <c:pt idx="1365">
                  <c:v>0.11956695290005254</c:v>
                </c:pt>
                <c:pt idx="1366">
                  <c:v>0.11956695295255097</c:v>
                </c:pt>
                <c:pt idx="1367">
                  <c:v>0.11956695300364044</c:v>
                </c:pt>
                <c:pt idx="1368">
                  <c:v>0.11956695305335759</c:v>
                </c:pt>
                <c:pt idx="1369">
                  <c:v>0.11956695310173809</c:v>
                </c:pt>
                <c:pt idx="1370">
                  <c:v>0.11956695314881681</c:v>
                </c:pt>
                <c:pt idx="1371">
                  <c:v>0.11956695319462765</c:v>
                </c:pt>
                <c:pt idx="1372">
                  <c:v>0.11956695323920372</c:v>
                </c:pt>
                <c:pt idx="1373">
                  <c:v>0.11956695328257723</c:v>
                </c:pt>
                <c:pt idx="1374">
                  <c:v>0.11956695332477967</c:v>
                </c:pt>
                <c:pt idx="1375">
                  <c:v>0.11956695336584164</c:v>
                </c:pt>
                <c:pt idx="1376">
                  <c:v>0.11956695340579301</c:v>
                </c:pt>
                <c:pt idx="1377">
                  <c:v>0.11956695344466294</c:v>
                </c:pt>
                <c:pt idx="1378">
                  <c:v>0.11956695348247974</c:v>
                </c:pt>
                <c:pt idx="1379">
                  <c:v>0.1195669535192711</c:v>
                </c:pt>
                <c:pt idx="1380">
                  <c:v>0.11956695355506398</c:v>
                </c:pt>
                <c:pt idx="1381">
                  <c:v>0.11956695358988464</c:v>
                </c:pt>
                <c:pt idx="1382">
                  <c:v>0.11956695362375869</c:v>
                </c:pt>
                <c:pt idx="1383">
                  <c:v>0.11956695365671105</c:v>
                </c:pt>
                <c:pt idx="1384">
                  <c:v>0.11956695368876608</c:v>
                </c:pt>
                <c:pt idx="1385">
                  <c:v>0.11956695371994742</c:v>
                </c:pt>
                <c:pt idx="1386">
                  <c:v>0.1195669537502782</c:v>
                </c:pt>
                <c:pt idx="1387">
                  <c:v>0.11956695377978092</c:v>
                </c:pt>
                <c:pt idx="1388">
                  <c:v>0.11956695380847748</c:v>
                </c:pt>
                <c:pt idx="1389">
                  <c:v>0.11956695383638925</c:v>
                </c:pt>
                <c:pt idx="1390">
                  <c:v>0.11956695386353706</c:v>
                </c:pt>
                <c:pt idx="1391">
                  <c:v>0.11956695388994119</c:v>
                </c:pt>
                <c:pt idx="1392">
                  <c:v>0.11956695391562137</c:v>
                </c:pt>
                <c:pt idx="1393">
                  <c:v>0.1195669539405969</c:v>
                </c:pt>
                <c:pt idx="1394">
                  <c:v>0.11956695396488649</c:v>
                </c:pt>
                <c:pt idx="1395">
                  <c:v>0.11956695398850846</c:v>
                </c:pt>
                <c:pt idx="1396">
                  <c:v>0.11956695401148058</c:v>
                </c:pt>
                <c:pt idx="1397">
                  <c:v>0.11956695403382021</c:v>
                </c:pt>
                <c:pt idx="1398">
                  <c:v>0.11956695405554425</c:v>
                </c:pt>
                <c:pt idx="1399">
                  <c:v>0.11956695407666915</c:v>
                </c:pt>
                <c:pt idx="1400">
                  <c:v>0.11956695409721094</c:v>
                </c:pt>
                <c:pt idx="1401">
                  <c:v>0.11956695411718525</c:v>
                </c:pt>
                <c:pt idx="1402">
                  <c:v>0.1195669541366073</c:v>
                </c:pt>
                <c:pt idx="1403">
                  <c:v>0.11956695415549189</c:v>
                </c:pt>
                <c:pt idx="1404">
                  <c:v>0.11956695417385348</c:v>
                </c:pt>
                <c:pt idx="1405">
                  <c:v>0.1195669541917061</c:v>
                </c:pt>
                <c:pt idx="1406">
                  <c:v>0.11956695420906346</c:v>
                </c:pt>
                <c:pt idx="1407">
                  <c:v>0.11956695422593891</c:v>
                </c:pt>
                <c:pt idx="1408">
                  <c:v>0.11956695424234541</c:v>
                </c:pt>
                <c:pt idx="1409">
                  <c:v>0.11956695425829562</c:v>
                </c:pt>
                <c:pt idx="1410">
                  <c:v>0.11956695427380189</c:v>
                </c:pt>
                <c:pt idx="1411">
                  <c:v>0.11956695428887618</c:v>
                </c:pt>
                <c:pt idx="1412">
                  <c:v>0.11956695430353018</c:v>
                </c:pt>
                <c:pt idx="1413">
                  <c:v>0.11956695431777528</c:v>
                </c:pt>
                <c:pt idx="1414">
                  <c:v>0.11956695433162257</c:v>
                </c:pt>
                <c:pt idx="1415">
                  <c:v>0.11956695434508281</c:v>
                </c:pt>
                <c:pt idx="1416">
                  <c:v>0.11956695435816651</c:v>
                </c:pt>
                <c:pt idx="1417">
                  <c:v>0.11956695437088392</c:v>
                </c:pt>
                <c:pt idx="1418">
                  <c:v>0.11956695438324501</c:v>
                </c:pt>
                <c:pt idx="1419">
                  <c:v>0.11956695439525943</c:v>
                </c:pt>
                <c:pt idx="1420">
                  <c:v>0.11956695440693667</c:v>
                </c:pt>
                <c:pt idx="1421">
                  <c:v>0.11956695441828588</c:v>
                </c:pt>
                <c:pt idx="1422">
                  <c:v>0.11956695442931606</c:v>
                </c:pt>
                <c:pt idx="1423">
                  <c:v>0.11956695444003587</c:v>
                </c:pt>
                <c:pt idx="1424">
                  <c:v>0.11956695445045384</c:v>
                </c:pt>
                <c:pt idx="1425">
                  <c:v>0.1195669544605782</c:v>
                </c:pt>
                <c:pt idx="1426">
                  <c:v>0.119566954470417</c:v>
                </c:pt>
                <c:pt idx="1427">
                  <c:v>0.11956695447997807</c:v>
                </c:pt>
                <c:pt idx="1428">
                  <c:v>0.11956695448926902</c:v>
                </c:pt>
                <c:pt idx="1429">
                  <c:v>0.11956695449829727</c:v>
                </c:pt>
                <c:pt idx="1430">
                  <c:v>0.11956695450707003</c:v>
                </c:pt>
                <c:pt idx="1431">
                  <c:v>0.11956695451559433</c:v>
                </c:pt>
                <c:pt idx="1432">
                  <c:v>0.11956695452387703</c:v>
                </c:pt>
                <c:pt idx="1433">
                  <c:v>0.11956695453192474</c:v>
                </c:pt>
                <c:pt idx="1434">
                  <c:v>0.11956695453974399</c:v>
                </c:pt>
                <c:pt idx="1435">
                  <c:v>0.11956695454734106</c:v>
                </c:pt>
                <c:pt idx="1436">
                  <c:v>0.11956695455472209</c:v>
                </c:pt>
                <c:pt idx="1437">
                  <c:v>0.11956695456189305</c:v>
                </c:pt>
                <c:pt idx="1438">
                  <c:v>0.11956695456885974</c:v>
                </c:pt>
                <c:pt idx="1439">
                  <c:v>0.11956695457562785</c:v>
                </c:pt>
                <c:pt idx="1440">
                  <c:v>0.11956695458220286</c:v>
                </c:pt>
                <c:pt idx="1441">
                  <c:v>0.11956695458859012</c:v>
                </c:pt>
                <c:pt idx="1442">
                  <c:v>0.11956695459479487</c:v>
                </c:pt>
                <c:pt idx="1443">
                  <c:v>0.11956695460082215</c:v>
                </c:pt>
                <c:pt idx="1444">
                  <c:v>0.11956695460667692</c:v>
                </c:pt>
                <c:pt idx="1445">
                  <c:v>0.11956695461236397</c:v>
                </c:pt>
                <c:pt idx="1446">
                  <c:v>0.11956695461788798</c:v>
                </c:pt>
                <c:pt idx="1447">
                  <c:v>0.11956695462325348</c:v>
                </c:pt>
                <c:pt idx="1448">
                  <c:v>0.11956695462846491</c:v>
                </c:pt>
                <c:pt idx="1449">
                  <c:v>0.11956695463352657</c:v>
                </c:pt>
                <c:pt idx="1450">
                  <c:v>0.11956695463844265</c:v>
                </c:pt>
                <c:pt idx="1451">
                  <c:v>0.1195669546432172</c:v>
                </c:pt>
                <c:pt idx="1452">
                  <c:v>0.11956695464785423</c:v>
                </c:pt>
                <c:pt idx="1453">
                  <c:v>0.11956695465235755</c:v>
                </c:pt>
                <c:pt idx="1454">
                  <c:v>0.11956695465673092</c:v>
                </c:pt>
                <c:pt idx="1455">
                  <c:v>0.119566954660978</c:v>
                </c:pt>
                <c:pt idx="1456">
                  <c:v>0.11956695466510234</c:v>
                </c:pt>
                <c:pt idx="1457">
                  <c:v>0.11956695466910737</c:v>
                </c:pt>
                <c:pt idx="1458">
                  <c:v>0.11956695467299647</c:v>
                </c:pt>
                <c:pt idx="1459">
                  <c:v>0.11956695467677289</c:v>
                </c:pt>
                <c:pt idx="1460">
                  <c:v>0.11956695468043983</c:v>
                </c:pt>
                <c:pt idx="1461">
                  <c:v>0.11956695468400036</c:v>
                </c:pt>
                <c:pt idx="1462">
                  <c:v>0.11956695468745748</c:v>
                </c:pt>
                <c:pt idx="1463">
                  <c:v>0.11956695469081413</c:v>
                </c:pt>
                <c:pt idx="1464">
                  <c:v>0.11956695469407314</c:v>
                </c:pt>
                <c:pt idx="1465">
                  <c:v>0.11956695469723727</c:v>
                </c:pt>
                <c:pt idx="1466">
                  <c:v>0.11956695470030923</c:v>
                </c:pt>
                <c:pt idx="1467">
                  <c:v>0.11956695470329161</c:v>
                </c:pt>
                <c:pt idx="1468">
                  <c:v>0.11956695470618697</c:v>
                </c:pt>
                <c:pt idx="1469">
                  <c:v>0.11956695470899778</c:v>
                </c:pt>
                <c:pt idx="1470">
                  <c:v>0.11956695471172643</c:v>
                </c:pt>
                <c:pt idx="1471">
                  <c:v>0.11956695471437527</c:v>
                </c:pt>
                <c:pt idx="1472">
                  <c:v>0.11956695471694657</c:v>
                </c:pt>
                <c:pt idx="1473">
                  <c:v>0.11956695471944255</c:v>
                </c:pt>
                <c:pt idx="1474">
                  <c:v>0.11956695472186533</c:v>
                </c:pt>
                <c:pt idx="1475">
                  <c:v>0.11956695472421704</c:v>
                </c:pt>
                <c:pt idx="1476">
                  <c:v>0.11956695472649967</c:v>
                </c:pt>
                <c:pt idx="1477">
                  <c:v>0.11956695472871523</c:v>
                </c:pt>
                <c:pt idx="1478">
                  <c:v>0.11956695473086561</c:v>
                </c:pt>
                <c:pt idx="1479">
                  <c:v>0.1195669547329527</c:v>
                </c:pt>
                <c:pt idx="1480">
                  <c:v>0.1195669547349783</c:v>
                </c:pt>
                <c:pt idx="1481">
                  <c:v>0.11956695473694419</c:v>
                </c:pt>
                <c:pt idx="1482">
                  <c:v>0.11956695473885208</c:v>
                </c:pt>
                <c:pt idx="1483">
                  <c:v>0.11956695474070361</c:v>
                </c:pt>
                <c:pt idx="1484">
                  <c:v>0.11956695474250044</c:v>
                </c:pt>
                <c:pt idx="1485">
                  <c:v>0.11956695474424413</c:v>
                </c:pt>
                <c:pt idx="1486">
                  <c:v>0.1195669547459362</c:v>
                </c:pt>
                <c:pt idx="1487">
                  <c:v>0.11956695474757816</c:v>
                </c:pt>
                <c:pt idx="1488">
                  <c:v>0.11956695474917144</c:v>
                </c:pt>
                <c:pt idx="1489">
                  <c:v>0.11956695475071745</c:v>
                </c:pt>
                <c:pt idx="1490">
                  <c:v>0.11956695475221756</c:v>
                </c:pt>
                <c:pt idx="1491">
                  <c:v>0.11956695475367309</c:v>
                </c:pt>
                <c:pt idx="1492">
                  <c:v>0.11956695475508533</c:v>
                </c:pt>
                <c:pt idx="1493">
                  <c:v>0.11956695475645554</c:v>
                </c:pt>
                <c:pt idx="1494">
                  <c:v>0.11956695475778495</c:v>
                </c:pt>
                <c:pt idx="1495">
                  <c:v>0.11956695475907472</c:v>
                </c:pt>
                <c:pt idx="1496">
                  <c:v>0.11956695476032603</c:v>
                </c:pt>
                <c:pt idx="1497">
                  <c:v>0.11956695476153997</c:v>
                </c:pt>
                <c:pt idx="1498">
                  <c:v>0.11956695476271764</c:v>
                </c:pt>
                <c:pt idx="1499" formatCode="0.0000%">
                  <c:v>0.1195669547638601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F9-4BB2-8147-326312F63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1677056"/>
        <c:axId val="330531968"/>
      </c:lineChart>
      <c:catAx>
        <c:axId val="331677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0531968"/>
        <c:crosses val="autoZero"/>
        <c:auto val="1"/>
        <c:lblAlgn val="ctr"/>
        <c:lblOffset val="100"/>
        <c:noMultiLvlLbl val="0"/>
      </c:catAx>
      <c:valAx>
        <c:axId val="3305319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33167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OTV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ndrea" pitchFamily="2" charset="-128"/>
                    <a:cs typeface="Andrea" pitchFamily="2" charset="-128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0.03</c:v>
                </c:pt>
                <c:pt idx="1">
                  <c:v>5.3999999999999999E-2</c:v>
                </c:pt>
                <c:pt idx="2" formatCode="0%">
                  <c:v>0.03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5A-42DE-AB1C-1B0ACB14D38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305647616"/>
        <c:axId val="30565030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PTV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0%</c:formatCode>
                      <c:ptCount val="3"/>
                      <c:pt idx="0" formatCode="0.00%">
                        <c:v>5.3999999999999999E-2</c:v>
                      </c:pt>
                      <c:pt idx="1">
                        <c:v>0.04</c:v>
                      </c:pt>
                      <c:pt idx="2" formatCode="0.00%">
                        <c:v>3.6999999999999998E-2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65A-42DE-AB1C-1B0ACB14D38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65A-42DE-AB1C-1B0ACB14D389}"/>
                  </c:ext>
                </c:extLst>
              </c15:ser>
            </c15:filteredBarSeries>
          </c:ext>
        </c:extLst>
      </c:barChart>
      <c:catAx>
        <c:axId val="30564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5650304"/>
        <c:crosses val="autoZero"/>
        <c:auto val="1"/>
        <c:lblAlgn val="ctr"/>
        <c:lblOffset val="100"/>
        <c:noMultiLvlLbl val="0"/>
      </c:catAx>
      <c:valAx>
        <c:axId val="3056503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564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ndrea" pitchFamily="2" charset="-128"/>
              <a:cs typeface="Andrea" pitchFamily="2" charset="-128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Andrea" pitchFamily="2" charset="-128"/>
          <a:cs typeface="Andrea" pitchFamily="2" charset="-128"/>
        </a:defRPr>
      </a:pPr>
      <a:endParaRPr lang="es-AR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587841694662167"/>
          <c:y val="0.14881600605009121"/>
          <c:w val="0.83910203721444021"/>
          <c:h val="0.67914936502679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 TV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Sheet1!$B$2:$B$135</c:f>
              <c:numCache>
                <c:formatCode>_-* #,##0_-;\-* #,##0_-;_-* "-"??_-;_-@_-</c:formatCode>
                <c:ptCount val="134"/>
                <c:pt idx="0">
                  <c:v>0</c:v>
                </c:pt>
                <c:pt idx="1">
                  <c:v>4.7930000000000001</c:v>
                </c:pt>
                <c:pt idx="2">
                  <c:v>5.72</c:v>
                </c:pt>
                <c:pt idx="3">
                  <c:v>8.5510000000000002</c:v>
                </c:pt>
                <c:pt idx="4">
                  <c:v>9.4149999999999991</c:v>
                </c:pt>
                <c:pt idx="5">
                  <c:v>22.733000000000001</c:v>
                </c:pt>
                <c:pt idx="6">
                  <c:v>18.3</c:v>
                </c:pt>
                <c:pt idx="7">
                  <c:v>3.6379999999999999</c:v>
                </c:pt>
                <c:pt idx="8">
                  <c:v>1.58</c:v>
                </c:pt>
                <c:pt idx="9">
                  <c:v>1.262</c:v>
                </c:pt>
                <c:pt idx="10">
                  <c:v>1.073</c:v>
                </c:pt>
                <c:pt idx="11">
                  <c:v>0.746</c:v>
                </c:pt>
                <c:pt idx="12">
                  <c:v>0.76900000000000002</c:v>
                </c:pt>
                <c:pt idx="13">
                  <c:v>0.88400000000000001</c:v>
                </c:pt>
                <c:pt idx="14">
                  <c:v>0.73399999999999999</c:v>
                </c:pt>
                <c:pt idx="15">
                  <c:v>0.78400000000000003</c:v>
                </c:pt>
                <c:pt idx="16">
                  <c:v>0.79400000000000004</c:v>
                </c:pt>
                <c:pt idx="17">
                  <c:v>0.77200000000000002</c:v>
                </c:pt>
                <c:pt idx="18">
                  <c:v>17.350000000000001</c:v>
                </c:pt>
                <c:pt idx="19">
                  <c:v>17.489000000000001</c:v>
                </c:pt>
                <c:pt idx="20">
                  <c:v>19.216000000000001</c:v>
                </c:pt>
                <c:pt idx="21">
                  <c:v>21.382000000000001</c:v>
                </c:pt>
                <c:pt idx="22">
                  <c:v>19.116</c:v>
                </c:pt>
                <c:pt idx="23">
                  <c:v>12.83</c:v>
                </c:pt>
                <c:pt idx="24">
                  <c:v>24.602</c:v>
                </c:pt>
                <c:pt idx="25">
                  <c:v>42.783000000000001</c:v>
                </c:pt>
                <c:pt idx="26">
                  <c:v>21.018999999999998</c:v>
                </c:pt>
                <c:pt idx="27">
                  <c:v>0.53500000000000003</c:v>
                </c:pt>
                <c:pt idx="28">
                  <c:v>0.54500000000000004</c:v>
                </c:pt>
                <c:pt idx="29">
                  <c:v>0.48299999999999998</c:v>
                </c:pt>
                <c:pt idx="30">
                  <c:v>0.48299999999999998</c:v>
                </c:pt>
                <c:pt idx="31">
                  <c:v>0.223</c:v>
                </c:pt>
                <c:pt idx="32">
                  <c:v>0.22600000000000001</c:v>
                </c:pt>
                <c:pt idx="33">
                  <c:v>0.30299999999999999</c:v>
                </c:pt>
                <c:pt idx="34">
                  <c:v>0.498</c:v>
                </c:pt>
                <c:pt idx="35">
                  <c:v>0.48199999999999998</c:v>
                </c:pt>
                <c:pt idx="36">
                  <c:v>0.41299999999999998</c:v>
                </c:pt>
                <c:pt idx="37">
                  <c:v>0.34599999999999997</c:v>
                </c:pt>
                <c:pt idx="38">
                  <c:v>0.36799999999999999</c:v>
                </c:pt>
                <c:pt idx="39">
                  <c:v>0.54600000000000004</c:v>
                </c:pt>
                <c:pt idx="40">
                  <c:v>0.71099999999999997</c:v>
                </c:pt>
                <c:pt idx="41">
                  <c:v>0.81299999999999994</c:v>
                </c:pt>
                <c:pt idx="42">
                  <c:v>0.99299999999999999</c:v>
                </c:pt>
                <c:pt idx="43">
                  <c:v>1.258</c:v>
                </c:pt>
                <c:pt idx="44">
                  <c:v>1.1890000000000001</c:v>
                </c:pt>
                <c:pt idx="45">
                  <c:v>1.095</c:v>
                </c:pt>
                <c:pt idx="46">
                  <c:v>1.696</c:v>
                </c:pt>
                <c:pt idx="47">
                  <c:v>1.645</c:v>
                </c:pt>
                <c:pt idx="48">
                  <c:v>1.5149999999999999</c:v>
                </c:pt>
                <c:pt idx="49">
                  <c:v>1.202</c:v>
                </c:pt>
                <c:pt idx="50">
                  <c:v>1.3939999999999999</c:v>
                </c:pt>
                <c:pt idx="51">
                  <c:v>1.5169999999999999</c:v>
                </c:pt>
                <c:pt idx="52">
                  <c:v>1.3220000000000001</c:v>
                </c:pt>
                <c:pt idx="53">
                  <c:v>0</c:v>
                </c:pt>
                <c:pt idx="54">
                  <c:v>14.834</c:v>
                </c:pt>
                <c:pt idx="55">
                  <c:v>36.368000000000002</c:v>
                </c:pt>
                <c:pt idx="56">
                  <c:v>41.746000000000002</c:v>
                </c:pt>
                <c:pt idx="57">
                  <c:v>33.881</c:v>
                </c:pt>
                <c:pt idx="58">
                  <c:v>22.683</c:v>
                </c:pt>
                <c:pt idx="59">
                  <c:v>34.204000000000001</c:v>
                </c:pt>
                <c:pt idx="60">
                  <c:v>31.928000000000001</c:v>
                </c:pt>
                <c:pt idx="61">
                  <c:v>22.100999999999999</c:v>
                </c:pt>
                <c:pt idx="62">
                  <c:v>3.476</c:v>
                </c:pt>
                <c:pt idx="63">
                  <c:v>3.798</c:v>
                </c:pt>
                <c:pt idx="64">
                  <c:v>3.9039999999999999</c:v>
                </c:pt>
                <c:pt idx="65">
                  <c:v>2.6840000000000002</c:v>
                </c:pt>
                <c:pt idx="66">
                  <c:v>3.0510000000000002</c:v>
                </c:pt>
                <c:pt idx="67">
                  <c:v>3.0249999999999999</c:v>
                </c:pt>
                <c:pt idx="68">
                  <c:v>2.1059999999999999</c:v>
                </c:pt>
                <c:pt idx="69">
                  <c:v>1.1499999999999999</c:v>
                </c:pt>
                <c:pt idx="70">
                  <c:v>22.295000000000002</c:v>
                </c:pt>
                <c:pt idx="71">
                  <c:v>35.668999999999997</c:v>
                </c:pt>
                <c:pt idx="72">
                  <c:v>41.149000000000001</c:v>
                </c:pt>
                <c:pt idx="73">
                  <c:v>46.576000000000001</c:v>
                </c:pt>
                <c:pt idx="74">
                  <c:v>33.061</c:v>
                </c:pt>
                <c:pt idx="75">
                  <c:v>13.13</c:v>
                </c:pt>
                <c:pt idx="76">
                  <c:v>11.721</c:v>
                </c:pt>
                <c:pt idx="77">
                  <c:v>9.3759999999999994</c:v>
                </c:pt>
                <c:pt idx="78">
                  <c:v>4.6760000000000002</c:v>
                </c:pt>
                <c:pt idx="79">
                  <c:v>9.391</c:v>
                </c:pt>
                <c:pt idx="80">
                  <c:v>7.8339999999999996</c:v>
                </c:pt>
                <c:pt idx="81">
                  <c:v>8.9510000000000005</c:v>
                </c:pt>
                <c:pt idx="82">
                  <c:v>6.3789999999999996</c:v>
                </c:pt>
                <c:pt idx="83">
                  <c:v>9.6999999999999993</c:v>
                </c:pt>
                <c:pt idx="84">
                  <c:v>9.4730000000000008</c:v>
                </c:pt>
                <c:pt idx="85">
                  <c:v>6.0380000000000003</c:v>
                </c:pt>
                <c:pt idx="86">
                  <c:v>7.3380000000000001</c:v>
                </c:pt>
                <c:pt idx="87">
                  <c:v>5.4589999999999996</c:v>
                </c:pt>
                <c:pt idx="88">
                  <c:v>3.32</c:v>
                </c:pt>
                <c:pt idx="89">
                  <c:v>3.5619999999999998</c:v>
                </c:pt>
                <c:pt idx="90">
                  <c:v>2.7280000000000002</c:v>
                </c:pt>
                <c:pt idx="91">
                  <c:v>3.1150000000000002</c:v>
                </c:pt>
                <c:pt idx="92">
                  <c:v>3.1219999999999999</c:v>
                </c:pt>
                <c:pt idx="93">
                  <c:v>3.294</c:v>
                </c:pt>
                <c:pt idx="94">
                  <c:v>3.081</c:v>
                </c:pt>
                <c:pt idx="95">
                  <c:v>1.915</c:v>
                </c:pt>
                <c:pt idx="96">
                  <c:v>0.97899999999999998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5.2999999999999999E-2</c:v>
                </c:pt>
                <c:pt idx="103">
                  <c:v>1.5489999999999999</c:v>
                </c:pt>
                <c:pt idx="104">
                  <c:v>1.2190000000000001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8-4190-8251-03FFDBD4C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31850880"/>
        <c:axId val="331852416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Max Marginal</c:v>
                </c:pt>
              </c:strCache>
            </c:strRef>
          </c:tx>
          <c:spPr>
            <a:ln w="25400">
              <a:solidFill>
                <a:srgbClr val="FFB100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Sheet1!$C$2:$C$135</c:f>
              <c:numCache>
                <c:formatCode>_-* #,##0_-;\-* #,##0_-;_-* "-"??_-;_-@_-</c:formatCode>
                <c:ptCount val="13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15</c:v>
                </c:pt>
                <c:pt idx="27">
                  <c:v>15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15</c:v>
                </c:pt>
                <c:pt idx="37">
                  <c:v>15</c:v>
                </c:pt>
                <c:pt idx="38">
                  <c:v>15</c:v>
                </c:pt>
                <c:pt idx="39">
                  <c:v>15</c:v>
                </c:pt>
                <c:pt idx="40">
                  <c:v>15</c:v>
                </c:pt>
                <c:pt idx="41">
                  <c:v>15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15</c:v>
                </c:pt>
                <c:pt idx="46">
                  <c:v>15</c:v>
                </c:pt>
                <c:pt idx="47">
                  <c:v>15</c:v>
                </c:pt>
                <c:pt idx="48">
                  <c:v>15</c:v>
                </c:pt>
                <c:pt idx="49">
                  <c:v>15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15</c:v>
                </c:pt>
                <c:pt idx="55">
                  <c:v>15</c:v>
                </c:pt>
                <c:pt idx="56">
                  <c:v>15</c:v>
                </c:pt>
                <c:pt idx="57">
                  <c:v>15</c:v>
                </c:pt>
                <c:pt idx="58">
                  <c:v>15</c:v>
                </c:pt>
                <c:pt idx="59">
                  <c:v>15</c:v>
                </c:pt>
                <c:pt idx="60">
                  <c:v>15</c:v>
                </c:pt>
                <c:pt idx="61">
                  <c:v>15</c:v>
                </c:pt>
                <c:pt idx="62">
                  <c:v>15</c:v>
                </c:pt>
                <c:pt idx="63">
                  <c:v>15</c:v>
                </c:pt>
                <c:pt idx="64">
                  <c:v>15</c:v>
                </c:pt>
                <c:pt idx="65">
                  <c:v>15</c:v>
                </c:pt>
                <c:pt idx="66">
                  <c:v>15</c:v>
                </c:pt>
                <c:pt idx="67">
                  <c:v>15</c:v>
                </c:pt>
                <c:pt idx="68">
                  <c:v>15</c:v>
                </c:pt>
                <c:pt idx="69">
                  <c:v>15</c:v>
                </c:pt>
                <c:pt idx="70">
                  <c:v>15</c:v>
                </c:pt>
                <c:pt idx="71">
                  <c:v>15</c:v>
                </c:pt>
                <c:pt idx="72">
                  <c:v>15</c:v>
                </c:pt>
                <c:pt idx="73">
                  <c:v>15</c:v>
                </c:pt>
                <c:pt idx="74">
                  <c:v>15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</c:v>
                </c:pt>
                <c:pt idx="81">
                  <c:v>15</c:v>
                </c:pt>
                <c:pt idx="82">
                  <c:v>15</c:v>
                </c:pt>
                <c:pt idx="83">
                  <c:v>15</c:v>
                </c:pt>
                <c:pt idx="84">
                  <c:v>15</c:v>
                </c:pt>
                <c:pt idx="85">
                  <c:v>15</c:v>
                </c:pt>
                <c:pt idx="86">
                  <c:v>15</c:v>
                </c:pt>
                <c:pt idx="87">
                  <c:v>15</c:v>
                </c:pt>
                <c:pt idx="88">
                  <c:v>15</c:v>
                </c:pt>
                <c:pt idx="89">
                  <c:v>15</c:v>
                </c:pt>
                <c:pt idx="90">
                  <c:v>15</c:v>
                </c:pt>
                <c:pt idx="91">
                  <c:v>15</c:v>
                </c:pt>
                <c:pt idx="92">
                  <c:v>15</c:v>
                </c:pt>
                <c:pt idx="93">
                  <c:v>15</c:v>
                </c:pt>
                <c:pt idx="94">
                  <c:v>15</c:v>
                </c:pt>
                <c:pt idx="95">
                  <c:v>15</c:v>
                </c:pt>
                <c:pt idx="96">
                  <c:v>15</c:v>
                </c:pt>
                <c:pt idx="97">
                  <c:v>15</c:v>
                </c:pt>
                <c:pt idx="98">
                  <c:v>15</c:v>
                </c:pt>
                <c:pt idx="99">
                  <c:v>15</c:v>
                </c:pt>
                <c:pt idx="100">
                  <c:v>15</c:v>
                </c:pt>
                <c:pt idx="101">
                  <c:v>15</c:v>
                </c:pt>
                <c:pt idx="102">
                  <c:v>15</c:v>
                </c:pt>
                <c:pt idx="103">
                  <c:v>15</c:v>
                </c:pt>
                <c:pt idx="104">
                  <c:v>15</c:v>
                </c:pt>
                <c:pt idx="105">
                  <c:v>15</c:v>
                </c:pt>
                <c:pt idx="106">
                  <c:v>15</c:v>
                </c:pt>
                <c:pt idx="107">
                  <c:v>15</c:v>
                </c:pt>
                <c:pt idx="108">
                  <c:v>15</c:v>
                </c:pt>
                <c:pt idx="109">
                  <c:v>15</c:v>
                </c:pt>
                <c:pt idx="110">
                  <c:v>15</c:v>
                </c:pt>
                <c:pt idx="111">
                  <c:v>15</c:v>
                </c:pt>
                <c:pt idx="112">
                  <c:v>15</c:v>
                </c:pt>
                <c:pt idx="113">
                  <c:v>15</c:v>
                </c:pt>
                <c:pt idx="114">
                  <c:v>15</c:v>
                </c:pt>
                <c:pt idx="115">
                  <c:v>15</c:v>
                </c:pt>
                <c:pt idx="116">
                  <c:v>15</c:v>
                </c:pt>
                <c:pt idx="117">
                  <c:v>15</c:v>
                </c:pt>
                <c:pt idx="118">
                  <c:v>15</c:v>
                </c:pt>
                <c:pt idx="119">
                  <c:v>15</c:v>
                </c:pt>
                <c:pt idx="120">
                  <c:v>15</c:v>
                </c:pt>
                <c:pt idx="121">
                  <c:v>15</c:v>
                </c:pt>
                <c:pt idx="122">
                  <c:v>15</c:v>
                </c:pt>
                <c:pt idx="123">
                  <c:v>15</c:v>
                </c:pt>
                <c:pt idx="124">
                  <c:v>15</c:v>
                </c:pt>
                <c:pt idx="125">
                  <c:v>15</c:v>
                </c:pt>
                <c:pt idx="126">
                  <c:v>15</c:v>
                </c:pt>
                <c:pt idx="127">
                  <c:v>15</c:v>
                </c:pt>
                <c:pt idx="128">
                  <c:v>15</c:v>
                </c:pt>
                <c:pt idx="129">
                  <c:v>15</c:v>
                </c:pt>
                <c:pt idx="130">
                  <c:v>15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68-4190-8251-03FFDBD4CB68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Max ROI</c:v>
                </c:pt>
              </c:strCache>
            </c:strRef>
          </c:tx>
          <c:spPr>
            <a:ln w="25400">
              <a:solidFill>
                <a:srgbClr val="8DC63F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Sheet1!$D$2:$D$135</c:f>
              <c:numCache>
                <c:formatCode>_-* #,##0_-;\-* #,##0_-;_-* "-"??_-;_-@_-</c:formatCode>
                <c:ptCount val="134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24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24</c:v>
                </c:pt>
                <c:pt idx="71">
                  <c:v>24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24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24</c:v>
                </c:pt>
                <c:pt idx="124">
                  <c:v>24</c:v>
                </c:pt>
                <c:pt idx="125">
                  <c:v>24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47-4C4B-8983-8B1C7071C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1850880"/>
        <c:axId val="331852416"/>
      </c:lineChart>
      <c:catAx>
        <c:axId val="331850880"/>
        <c:scaling>
          <c:orientation val="minMax"/>
        </c:scaling>
        <c:delete val="0"/>
        <c:axPos val="b"/>
        <c:numFmt formatCode="[$-409]d\-mmm\-yy;@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lang="ja-JP" sz="8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31852416"/>
        <c:crosses val="autoZero"/>
        <c:auto val="0"/>
        <c:lblAlgn val="ctr"/>
        <c:lblOffset val="100"/>
        <c:noMultiLvlLbl val="0"/>
      </c:catAx>
      <c:valAx>
        <c:axId val="331852416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GRPs</a:t>
                </a:r>
              </a:p>
            </c:rich>
          </c:tx>
          <c:layout>
            <c:manualLayout>
              <c:xMode val="edge"/>
              <c:yMode val="edge"/>
              <c:x val="9.4590873283493405E-3"/>
              <c:y val="0.27653325121545763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ln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lang="ja-JP" sz="10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318508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s-AR"/>
    </a:p>
  </c:txPr>
  <c:externalData r:id="rId2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0593834371069"/>
          <c:y val="5.5165953958344768E-2"/>
          <c:w val="0.86729102716831996"/>
          <c:h val="0.79320270151270023"/>
        </c:manualLayout>
      </c:layout>
      <c:lineChart>
        <c:grouping val="standard"/>
        <c:varyColors val="0"/>
        <c:ser>
          <c:idx val="1"/>
          <c:order val="0"/>
          <c:tx>
            <c:strRef>
              <c:f>Sheet1!$F$1</c:f>
              <c:strCache>
                <c:ptCount val="1"/>
                <c:pt idx="0">
                  <c:v>Lift (Predicted)</c:v>
                </c:pt>
              </c:strCache>
            </c:strRef>
          </c:tx>
          <c:spPr>
            <a:ln w="25400" cmpd="dbl">
              <a:solidFill>
                <a:schemeClr val="accent6"/>
              </a:solidFill>
            </a:ln>
          </c:spPr>
          <c:marker>
            <c:symbol val="none"/>
          </c:marker>
          <c:val>
            <c:numRef>
              <c:f>Sheet1!$F$2:$F$600</c:f>
              <c:numCache>
                <c:formatCode>0.00%</c:formatCode>
                <c:ptCount val="599"/>
                <c:pt idx="0">
                  <c:v>7.2296947473821094E-7</c:v>
                </c:pt>
                <c:pt idx="1">
                  <c:v>2.8917870419087333E-6</c:v>
                </c:pt>
                <c:pt idx="2">
                  <c:v>6.506180149440377E-6</c:v>
                </c:pt>
                <c:pt idx="3">
                  <c:v>1.1565694607286459E-5</c:v>
                </c:pt>
                <c:pt idx="4">
                  <c:v>1.8069694682570914E-5</c:v>
                </c:pt>
                <c:pt idx="5">
                  <c:v>2.6017363232724855E-5</c:v>
                </c:pt>
                <c:pt idx="6">
                  <c:v>3.5407701876558062E-5</c:v>
                </c:pt>
                <c:pt idx="7">
                  <c:v>4.6239531203313977E-5</c:v>
                </c:pt>
                <c:pt idx="8">
                  <c:v>5.8511491019541673E-5</c:v>
                </c:pt>
                <c:pt idx="9">
                  <c:v>7.2222040633770912E-5</c:v>
                </c:pt>
                <c:pt idx="10">
                  <c:v>8.7369459178858466E-5</c:v>
                </c:pt>
                <c:pt idx="11">
                  <c:v>1.039518459720265E-4</c:v>
                </c:pt>
                <c:pt idx="12">
                  <c:v>1.2196712091230161E-4</c:v>
                </c:pt>
                <c:pt idx="13">
                  <c:v>1.4141302491539609E-4</c:v>
                </c:pt>
                <c:pt idx="14">
                  <c:v>1.6228712038587195E-4</c:v>
                </c:pt>
                <c:pt idx="15">
                  <c:v>1.8458679172635856E-4</c:v>
                </c:pt>
                <c:pt idx="16">
                  <c:v>2.0830924588381705E-4</c:v>
                </c:pt>
                <c:pt idx="17">
                  <c:v>2.3345151293254623E-4</c:v>
                </c:pt>
                <c:pt idx="18">
                  <c:v>2.6001044669392293E-4</c:v>
                </c:pt>
                <c:pt idx="19">
                  <c:v>2.8798272539247438E-4</c:v>
                </c:pt>
                <c:pt idx="20">
                  <c:v>3.1736485234837297E-4</c:v>
                </c:pt>
                <c:pt idx="21">
                  <c:v>3.4815315670587432E-4</c:v>
                </c:pt>
                <c:pt idx="22">
                  <c:v>3.8034379419768505E-4</c:v>
                </c:pt>
                <c:pt idx="23">
                  <c:v>4.139327479449062E-4</c:v>
                </c:pt>
                <c:pt idx="24">
                  <c:v>4.4891582929246221E-4</c:v>
                </c:pt>
                <c:pt idx="25">
                  <c:v>4.8528867867957126E-4</c:v>
                </c:pt>
                <c:pt idx="26">
                  <c:v>5.2304676654523624E-4</c:v>
                </c:pt>
                <c:pt idx="27">
                  <c:v>5.6218539426827058E-4</c:v>
                </c:pt>
                <c:pt idx="28">
                  <c:v>6.026996951417965E-4</c:v>
                </c:pt>
                <c:pt idx="29">
                  <c:v>6.4458463538173E-4</c:v>
                </c:pt>
                <c:pt idx="30">
                  <c:v>6.8783501516910678E-4</c:v>
                </c:pt>
                <c:pt idx="31">
                  <c:v>7.3244546972590918E-4</c:v>
                </c:pt>
                <c:pt idx="32">
                  <c:v>7.7841047042403327E-4</c:v>
                </c:pt>
                <c:pt idx="33">
                  <c:v>8.2572432592714629E-4</c:v>
                </c:pt>
                <c:pt idx="34">
                  <c:v>8.7438118336504583E-4</c:v>
                </c:pt>
                <c:pt idx="35">
                  <c:v>9.2437502954022949E-4</c:v>
                </c:pt>
                <c:pt idx="36">
                  <c:v>9.7569969216627916E-4</c:v>
                </c:pt>
                <c:pt idx="37">
                  <c:v>1.0283488411377412E-3</c:v>
                </c:pt>
                <c:pt idx="38">
                  <c:v>1.0823159898311549E-3</c:v>
                </c:pt>
                <c:pt idx="39">
                  <c:v>1.1375944964367307E-3</c:v>
                </c:pt>
                <c:pt idx="40">
                  <c:v>1.1941775653205172E-3</c:v>
                </c:pt>
                <c:pt idx="41">
                  <c:v>1.2520582484164197E-3</c:v>
                </c:pt>
                <c:pt idx="42">
                  <c:v>1.3112294466478408E-3</c:v>
                </c:pt>
                <c:pt idx="43">
                  <c:v>1.3716839113785267E-3</c:v>
                </c:pt>
                <c:pt idx="44">
                  <c:v>1.4334142458920437E-3</c:v>
                </c:pt>
                <c:pt idx="45">
                  <c:v>1.4964129068997037E-3</c:v>
                </c:pt>
                <c:pt idx="46">
                  <c:v>1.5606722060763217E-3</c:v>
                </c:pt>
                <c:pt idx="47">
                  <c:v>1.6261843116234104E-3</c:v>
                </c:pt>
                <c:pt idx="48">
                  <c:v>1.6929412498594559E-3</c:v>
                </c:pt>
                <c:pt idx="49">
                  <c:v>1.7609349068366739E-3</c:v>
                </c:pt>
                <c:pt idx="50">
                  <c:v>1.8301570299839448E-3</c:v>
                </c:pt>
                <c:pt idx="51">
                  <c:v>1.9005992297753266E-3</c:v>
                </c:pt>
                <c:pt idx="52">
                  <c:v>1.9722529814237486E-3</c:v>
                </c:pt>
                <c:pt idx="53">
                  <c:v>2.0451096265994076E-3</c:v>
                </c:pt>
                <c:pt idx="54">
                  <c:v>2.1191603751723395E-3</c:v>
                </c:pt>
                <c:pt idx="55">
                  <c:v>2.1943963069787423E-3</c:v>
                </c:pt>
                <c:pt idx="56">
                  <c:v>2.2708083736104404E-3</c:v>
                </c:pt>
                <c:pt idx="57">
                  <c:v>2.3483874002271296E-3</c:v>
                </c:pt>
                <c:pt idx="58">
                  <c:v>2.4271240873908265E-3</c:v>
                </c:pt>
                <c:pt idx="59">
                  <c:v>2.507009012921918E-3</c:v>
                </c:pt>
                <c:pt idx="60">
                  <c:v>2.5880326337765214E-3</c:v>
                </c:pt>
                <c:pt idx="61">
                  <c:v>2.6701852879443683E-3</c:v>
                </c:pt>
                <c:pt idx="62">
                  <c:v>2.7534571963668888E-3</c:v>
                </c:pt>
                <c:pt idx="63">
                  <c:v>2.83783846487487E-3</c:v>
                </c:pt>
                <c:pt idx="64">
                  <c:v>2.9233190861451125E-3</c:v>
                </c:pt>
                <c:pt idx="65">
                  <c:v>3.0098889416757049E-3</c:v>
                </c:pt>
                <c:pt idx="66">
                  <c:v>3.0975378037791657E-3</c:v>
                </c:pt>
                <c:pt idx="67">
                  <c:v>3.1862553375930358E-3</c:v>
                </c:pt>
                <c:pt idx="68">
                  <c:v>3.2760311031073651E-3</c:v>
                </c:pt>
                <c:pt idx="69">
                  <c:v>3.3668545572084832E-3</c:v>
                </c:pt>
                <c:pt idx="70">
                  <c:v>3.4587150557385087E-3</c:v>
                </c:pt>
                <c:pt idx="71">
                  <c:v>3.5516018555700711E-3</c:v>
                </c:pt>
                <c:pt idx="72">
                  <c:v>3.6455041166956435E-3</c:v>
                </c:pt>
                <c:pt idx="73">
                  <c:v>3.74041090433095E-3</c:v>
                </c:pt>
                <c:pt idx="74">
                  <c:v>3.8363111910318243E-3</c:v>
                </c:pt>
                <c:pt idx="75">
                  <c:v>3.9331938588240307E-3</c:v>
                </c:pt>
                <c:pt idx="76">
                  <c:v>4.0310477013453597E-3</c:v>
                </c:pt>
                <c:pt idx="77">
                  <c:v>4.1298614259995675E-3</c:v>
                </c:pt>
                <c:pt idx="78">
                  <c:v>4.2296236561214437E-3</c:v>
                </c:pt>
                <c:pt idx="79">
                  <c:v>4.3303229331524973E-3</c:v>
                </c:pt>
                <c:pt idx="80">
                  <c:v>4.4319477188266877E-3</c:v>
                </c:pt>
                <c:pt idx="81">
                  <c:v>4.5344863973655822E-3</c:v>
                </c:pt>
                <c:pt idx="82">
                  <c:v>4.6379272776823979E-3</c:v>
                </c:pt>
                <c:pt idx="83">
                  <c:v>4.7422585955942953E-3</c:v>
                </c:pt>
                <c:pt idx="84">
                  <c:v>4.8474685160423935E-3</c:v>
                </c:pt>
                <c:pt idx="85">
                  <c:v>4.9535451353188951E-3</c:v>
                </c:pt>
                <c:pt idx="86">
                  <c:v>5.060476483300734E-3</c:v>
                </c:pt>
                <c:pt idx="87">
                  <c:v>5.168250525689165E-3</c:v>
                </c:pt>
                <c:pt idx="88">
                  <c:v>5.276855166254743E-3</c:v>
                </c:pt>
                <c:pt idx="89">
                  <c:v>5.3862782490870405E-3</c:v>
                </c:pt>
                <c:pt idx="90">
                  <c:v>5.4965075608486257E-3</c:v>
                </c:pt>
                <c:pt idx="91">
                  <c:v>5.6075308330325729E-3</c:v>
                </c:pt>
                <c:pt idx="92">
                  <c:v>5.7193357442231058E-3</c:v>
                </c:pt>
                <c:pt idx="93">
                  <c:v>5.8319099223586301E-3</c:v>
                </c:pt>
                <c:pt idx="94">
                  <c:v>5.9452409469966799E-3</c:v>
                </c:pt>
                <c:pt idx="95">
                  <c:v>6.0593163515801525E-3</c:v>
                </c:pt>
                <c:pt idx="96">
                  <c:v>6.1741236257043114E-3</c:v>
                </c:pt>
                <c:pt idx="97">
                  <c:v>6.2896502173838964E-3</c:v>
                </c:pt>
                <c:pt idx="98">
                  <c:v>6.4058835353198937E-3</c:v>
                </c:pt>
                <c:pt idx="99">
                  <c:v>6.522810951165272E-3</c:v>
                </c:pt>
                <c:pt idx="100">
                  <c:v>6.6404198017891956E-3</c:v>
                </c:pt>
                <c:pt idx="101">
                  <c:v>6.7586973915391771E-3</c:v>
                </c:pt>
                <c:pt idx="102">
                  <c:v>6.8776309945004985E-3</c:v>
                </c:pt>
                <c:pt idx="103">
                  <c:v>6.9972078567524972E-3</c:v>
                </c:pt>
                <c:pt idx="104">
                  <c:v>7.1174151986210174E-3</c:v>
                </c:pt>
                <c:pt idx="105">
                  <c:v>7.2382402169265878E-3</c:v>
                </c:pt>
                <c:pt idx="106">
                  <c:v>7.3596700872277238E-3</c:v>
                </c:pt>
                <c:pt idx="107">
                  <c:v>7.4816919660588323E-3</c:v>
                </c:pt>
                <c:pt idx="108">
                  <c:v>7.6042929931621553E-3</c:v>
                </c:pt>
                <c:pt idx="109">
                  <c:v>7.7274602937132918E-3</c:v>
                </c:pt>
                <c:pt idx="110">
                  <c:v>7.8511809805396661E-3</c:v>
                </c:pt>
                <c:pt idx="111">
                  <c:v>7.9754421563314783E-3</c:v>
                </c:pt>
                <c:pt idx="112">
                  <c:v>8.1002309158446431E-3</c:v>
                </c:pt>
                <c:pt idx="113">
                  <c:v>8.2255343480951426E-3</c:v>
                </c:pt>
                <c:pt idx="114">
                  <c:v>8.3513395385442744E-3</c:v>
                </c:pt>
                <c:pt idx="115">
                  <c:v>8.4776335712744046E-3</c:v>
                </c:pt>
                <c:pt idx="116">
                  <c:v>8.6044035311545509E-3</c:v>
                </c:pt>
                <c:pt idx="117">
                  <c:v>8.7316365059954791E-3</c:v>
                </c:pt>
                <c:pt idx="118">
                  <c:v>8.8593195886936538E-3</c:v>
                </c:pt>
                <c:pt idx="119">
                  <c:v>8.9874398793637206E-3</c:v>
                </c:pt>
                <c:pt idx="120">
                  <c:v>9.115984487458921E-3</c:v>
                </c:pt>
                <c:pt idx="121">
                  <c:v>9.244940533879014E-3</c:v>
                </c:pt>
                <c:pt idx="122">
                  <c:v>9.3742951530652562E-3</c:v>
                </c:pt>
                <c:pt idx="123">
                  <c:v>9.5040354950819417E-3</c:v>
                </c:pt>
                <c:pt idx="124">
                  <c:v>9.6341487276840852E-3</c:v>
                </c:pt>
                <c:pt idx="125">
                  <c:v>9.7646220383707551E-3</c:v>
                </c:pt>
                <c:pt idx="126">
                  <c:v>9.8954426364236923E-3</c:v>
                </c:pt>
                <c:pt idx="127">
                  <c:v>1.0026597754930654E-2</c:v>
                </c:pt>
                <c:pt idx="128">
                  <c:v>1.0158074652793229E-2</c:v>
                </c:pt>
                <c:pt idx="129">
                  <c:v>1.0289860616718518E-2</c:v>
                </c:pt>
                <c:pt idx="130">
                  <c:v>1.042194296319442E-2</c:v>
                </c:pt>
                <c:pt idx="131">
                  <c:v>1.0554309040448004E-2</c:v>
                </c:pt>
                <c:pt idx="132">
                  <c:v>1.068694623038665E-2</c:v>
                </c:pt>
                <c:pt idx="133">
                  <c:v>1.0819841950521537E-2</c:v>
                </c:pt>
                <c:pt idx="134">
                  <c:v>1.0952983655873025E-2</c:v>
                </c:pt>
                <c:pt idx="135">
                  <c:v>1.10863588408577E-2</c:v>
                </c:pt>
                <c:pt idx="136">
                  <c:v>1.1219955041156575E-2</c:v>
                </c:pt>
                <c:pt idx="137">
                  <c:v>1.135375983556414E-2</c:v>
                </c:pt>
                <c:pt idx="138">
                  <c:v>1.1487760847817937E-2</c:v>
                </c:pt>
                <c:pt idx="139">
                  <c:v>1.1621945748408233E-2</c:v>
                </c:pt>
                <c:pt idx="140">
                  <c:v>1.1756302256367528E-2</c:v>
                </c:pt>
                <c:pt idx="141">
                  <c:v>1.1890818141039532E-2</c:v>
                </c:pt>
                <c:pt idx="142">
                  <c:v>1.2025481223827288E-2</c:v>
                </c:pt>
                <c:pt idx="143">
                  <c:v>1.2160279379920105E-2</c:v>
                </c:pt>
                <c:pt idx="144">
                  <c:v>1.2295200539999069E-2</c:v>
                </c:pt>
                <c:pt idx="145">
                  <c:v>1.2430232691920725E-2</c:v>
                </c:pt>
                <c:pt idx="146">
                  <c:v>1.2565363882378718E-2</c:v>
                </c:pt>
                <c:pt idx="147">
                  <c:v>1.2700582218543113E-2</c:v>
                </c:pt>
                <c:pt idx="148">
                  <c:v>1.2835875869677025E-2</c:v>
                </c:pt>
                <c:pt idx="149">
                  <c:v>1.297123306873043E-2</c:v>
                </c:pt>
                <c:pt idx="150">
                  <c:v>1.3106642113910771E-2</c:v>
                </c:pt>
                <c:pt idx="151">
                  <c:v>1.3242091370230195E-2</c:v>
                </c:pt>
                <c:pt idx="152">
                  <c:v>1.3377569271029156E-2</c:v>
                </c:pt>
                <c:pt idx="153">
                  <c:v>1.351306431947611E-2</c:v>
                </c:pt>
                <c:pt idx="154">
                  <c:v>1.3648565090043165E-2</c:v>
                </c:pt>
                <c:pt idx="155">
                  <c:v>1.3784060229957349E-2</c:v>
                </c:pt>
                <c:pt idx="156">
                  <c:v>1.3919538460627431E-2</c:v>
                </c:pt>
                <c:pt idx="157">
                  <c:v>1.4054988579045937E-2</c:v>
                </c:pt>
                <c:pt idx="158">
                  <c:v>1.4190399459166354E-2</c:v>
                </c:pt>
                <c:pt idx="159">
                  <c:v>1.4325760053255136E-2</c:v>
                </c:pt>
                <c:pt idx="160">
                  <c:v>1.4461059393218529E-2</c:v>
                </c:pt>
                <c:pt idx="161">
                  <c:v>1.4596286591903901E-2</c:v>
                </c:pt>
                <c:pt idx="162">
                  <c:v>1.4731430844375521E-2</c:v>
                </c:pt>
                <c:pt idx="163">
                  <c:v>1.4866481429164569E-2</c:v>
                </c:pt>
                <c:pt idx="164">
                  <c:v>1.5001427709493316E-2</c:v>
                </c:pt>
                <c:pt idx="165">
                  <c:v>1.5136259134473223E-2</c:v>
                </c:pt>
                <c:pt idx="166">
                  <c:v>1.5270965240276994E-2</c:v>
                </c:pt>
                <c:pt idx="167">
                  <c:v>1.5405535651284299E-2</c:v>
                </c:pt>
                <c:pt idx="168">
                  <c:v>1.5539960081201239E-2</c:v>
                </c:pt>
                <c:pt idx="169">
                  <c:v>1.5674228334153252E-2</c:v>
                </c:pt>
                <c:pt idx="170">
                  <c:v>1.5808330305751583E-2</c:v>
                </c:pt>
                <c:pt idx="171">
                  <c:v>1.5942255984133104E-2</c:v>
                </c:pt>
                <c:pt idx="172">
                  <c:v>1.607599545097339E-2</c:v>
                </c:pt>
                <c:pt idx="173">
                  <c:v>1.6209538882473142E-2</c:v>
                </c:pt>
                <c:pt idx="174">
                  <c:v>1.63428765503177E-2</c:v>
                </c:pt>
                <c:pt idx="175">
                  <c:v>1.6475998822609791E-2</c:v>
                </c:pt>
                <c:pt idx="176">
                  <c:v>1.6608896164775309E-2</c:v>
                </c:pt>
                <c:pt idx="177">
                  <c:v>1.6741559140442199E-2</c:v>
                </c:pt>
                <c:pt idx="178">
                  <c:v>1.6873978412292417E-2</c:v>
                </c:pt>
                <c:pt idx="179">
                  <c:v>1.7006144742886878E-2</c:v>
                </c:pt>
                <c:pt idx="180">
                  <c:v>1.7138048995463461E-2</c:v>
                </c:pt>
                <c:pt idx="181">
                  <c:v>1.7269682134708045E-2</c:v>
                </c:pt>
                <c:pt idx="182">
                  <c:v>1.7401035227498585E-2</c:v>
                </c:pt>
                <c:pt idx="183">
                  <c:v>1.7532099443622225E-2</c:v>
                </c:pt>
                <c:pt idx="184">
                  <c:v>1.7662866056465516E-2</c:v>
                </c:pt>
                <c:pt idx="185">
                  <c:v>1.7793326443677735E-2</c:v>
                </c:pt>
                <c:pt idx="186">
                  <c:v>1.7923472087807365E-2</c:v>
                </c:pt>
                <c:pt idx="187">
                  <c:v>1.8053294576911759E-2</c:v>
                </c:pt>
                <c:pt idx="188">
                  <c:v>1.818278560514007E-2</c:v>
                </c:pt>
                <c:pt idx="189">
                  <c:v>1.8311936973289512E-2</c:v>
                </c:pt>
                <c:pt idx="190">
                  <c:v>1.8440740589334981E-2</c:v>
                </c:pt>
                <c:pt idx="191">
                  <c:v>1.8569188468932143E-2</c:v>
                </c:pt>
                <c:pt idx="192">
                  <c:v>1.8697272735894114E-2</c:v>
                </c:pt>
                <c:pt idx="193">
                  <c:v>1.8824985622641687E-2</c:v>
                </c:pt>
                <c:pt idx="194">
                  <c:v>1.8952319470627407E-2</c:v>
                </c:pt>
                <c:pt idx="195">
                  <c:v>1.9079266730733391E-2</c:v>
                </c:pt>
                <c:pt idx="196">
                  <c:v>1.9205819963643168E-2</c:v>
                </c:pt>
                <c:pt idx="197">
                  <c:v>1.9331971840187534E-2</c:v>
                </c:pt>
                <c:pt idx="198">
                  <c:v>1.9457715141664653E-2</c:v>
                </c:pt>
                <c:pt idx="199">
                  <c:v>1.9583042760134457E-2</c:v>
                </c:pt>
                <c:pt idx="200">
                  <c:v>1.9707947698687514E-2</c:v>
                </c:pt>
                <c:pt idx="201">
                  <c:v>1.9832423071688511E-2</c:v>
                </c:pt>
                <c:pt idx="202">
                  <c:v>1.9956462104994483E-2</c:v>
                </c:pt>
                <c:pt idx="203">
                  <c:v>2.0080058136147994E-2</c:v>
                </c:pt>
                <c:pt idx="204">
                  <c:v>2.0203204614545341E-2</c:v>
                </c:pt>
                <c:pt idx="205">
                  <c:v>2.032589510158006E-2</c:v>
                </c:pt>
                <c:pt idx="206">
                  <c:v>2.0448123270761814E-2</c:v>
                </c:pt>
                <c:pt idx="207">
                  <c:v>2.0569882907810904E-2</c:v>
                </c:pt>
                <c:pt idx="208">
                  <c:v>2.0691167910728548E-2</c:v>
                </c:pt>
                <c:pt idx="209">
                  <c:v>2.0811972289843165E-2</c:v>
                </c:pt>
                <c:pt idx="210">
                  <c:v>2.0932290167832802E-2</c:v>
                </c:pt>
                <c:pt idx="211">
                  <c:v>2.1052115779723955E-2</c:v>
                </c:pt>
                <c:pt idx="212">
                  <c:v>2.117144347286698E-2</c:v>
                </c:pt>
                <c:pt idx="213">
                  <c:v>2.1290267706888258E-2</c:v>
                </c:pt>
                <c:pt idx="214">
                  <c:v>2.140858305361943E-2</c:v>
                </c:pt>
                <c:pt idx="215">
                  <c:v>2.1526384197003812E-2</c:v>
                </c:pt>
                <c:pt idx="216">
                  <c:v>2.1643665932980279E-2</c:v>
                </c:pt>
                <c:pt idx="217">
                  <c:v>2.1760423169344886E-2</c:v>
                </c:pt>
                <c:pt idx="218">
                  <c:v>2.1876650925590345E-2</c:v>
                </c:pt>
                <c:pt idx="219">
                  <c:v>2.1992344332723672E-2</c:v>
                </c:pt>
                <c:pt idx="220">
                  <c:v>2.2107498633062342E-2</c:v>
                </c:pt>
                <c:pt idx="221">
                  <c:v>2.2222109180008928E-2</c:v>
                </c:pt>
                <c:pt idx="222">
                  <c:v>2.233617143780478E-2</c:v>
                </c:pt>
                <c:pt idx="223">
                  <c:v>2.2449680981262866E-2</c:v>
                </c:pt>
                <c:pt idx="224">
                  <c:v>2.2562633495479909E-2</c:v>
                </c:pt>
                <c:pt idx="225">
                  <c:v>2.2675024775528373E-2</c:v>
                </c:pt>
                <c:pt idx="226">
                  <c:v>2.2786850726128259E-2</c:v>
                </c:pt>
                <c:pt idx="227">
                  <c:v>2.2898107361299228E-2</c:v>
                </c:pt>
                <c:pt idx="228">
                  <c:v>2.3008790803993137E-2</c:v>
                </c:pt>
                <c:pt idx="229">
                  <c:v>2.3118897285707415E-2</c:v>
                </c:pt>
                <c:pt idx="230">
                  <c:v>2.322842314607941E-2</c:v>
                </c:pt>
                <c:pt idx="231">
                  <c:v>2.3337364832462154E-2</c:v>
                </c:pt>
                <c:pt idx="232">
                  <c:v>2.3445718899481664E-2</c:v>
                </c:pt>
                <c:pt idx="233">
                  <c:v>2.3553482008576182E-2</c:v>
                </c:pt>
                <c:pt idx="234">
                  <c:v>2.3660650927517655E-2</c:v>
                </c:pt>
                <c:pt idx="235">
                  <c:v>2.3767222529915574E-2</c:v>
                </c:pt>
                <c:pt idx="236">
                  <c:v>2.3873193794703738E-2</c:v>
                </c:pt>
                <c:pt idx="237">
                  <c:v>2.3978561805609984E-2</c:v>
                </c:pt>
                <c:pt idx="238">
                  <c:v>2.4083323750609356E-2</c:v>
                </c:pt>
                <c:pt idx="239">
                  <c:v>2.4187476921360918E-2</c:v>
                </c:pt>
                <c:pt idx="240">
                  <c:v>2.4291018712628579E-2</c:v>
                </c:pt>
                <c:pt idx="241">
                  <c:v>2.4393946621686119E-2</c:v>
                </c:pt>
                <c:pt idx="242">
                  <c:v>2.4496258247706949E-2</c:v>
                </c:pt>
                <c:pt idx="243">
                  <c:v>2.4597951291138585E-2</c:v>
                </c:pt>
                <c:pt idx="244">
                  <c:v>2.4699023553062492E-2</c:v>
                </c:pt>
                <c:pt idx="245">
                  <c:v>2.4799472934539334E-2</c:v>
                </c:pt>
                <c:pt idx="246">
                  <c:v>2.4899297435940076E-2</c:v>
                </c:pt>
                <c:pt idx="247">
                  <c:v>2.4998495156263251E-2</c:v>
                </c:pt>
                <c:pt idx="248">
                  <c:v>2.5097064292438638E-2</c:v>
                </c:pt>
                <c:pt idx="249">
                  <c:v>2.5195003138617719E-2</c:v>
                </c:pt>
                <c:pt idx="250">
                  <c:v>2.52923100854512E-2</c:v>
                </c:pt>
                <c:pt idx="251">
                  <c:v>2.5388983619353957E-2</c:v>
                </c:pt>
                <c:pt idx="252">
                  <c:v>2.5485022321757617E-2</c:v>
                </c:pt>
                <c:pt idx="253">
                  <c:v>2.5580424868351249E-2</c:v>
                </c:pt>
                <c:pt idx="254">
                  <c:v>2.5675190028310299E-2</c:v>
                </c:pt>
                <c:pt idx="255">
                  <c:v>2.5769316663514268E-2</c:v>
                </c:pt>
                <c:pt idx="256">
                  <c:v>2.5862803727753271E-2</c:v>
                </c:pt>
                <c:pt idx="257">
                  <c:v>2.5955650265923932E-2</c:v>
                </c:pt>
                <c:pt idx="258">
                  <c:v>2.6047855413214867E-2</c:v>
                </c:pt>
                <c:pt idx="259">
                  <c:v>2.6139418394282049E-2</c:v>
                </c:pt>
                <c:pt idx="260">
                  <c:v>2.6230338522414472E-2</c:v>
                </c:pt>
                <c:pt idx="261">
                  <c:v>2.632061519869023E-2</c:v>
                </c:pt>
                <c:pt idx="262">
                  <c:v>2.6410247911123605E-2</c:v>
                </c:pt>
                <c:pt idx="263">
                  <c:v>2.6499236233803181E-2</c:v>
                </c:pt>
                <c:pt idx="264">
                  <c:v>2.6587579826021529E-2</c:v>
                </c:pt>
                <c:pt idx="265">
                  <c:v>2.6675278431396623E-2</c:v>
                </c:pt>
                <c:pt idx="266">
                  <c:v>2.6762331876985408E-2</c:v>
                </c:pt>
                <c:pt idx="267">
                  <c:v>2.6848740072389719E-2</c:v>
                </c:pt>
                <c:pt idx="268">
                  <c:v>2.6934503008854936E-2</c:v>
                </c:pt>
                <c:pt idx="269">
                  <c:v>2.7019620758361684E-2</c:v>
                </c:pt>
                <c:pt idx="270">
                  <c:v>2.7104093472710821E-2</c:v>
                </c:pt>
                <c:pt idx="271">
                  <c:v>2.7187921382602082E-2</c:v>
                </c:pt>
                <c:pt idx="272">
                  <c:v>2.7271104796706622E-2</c:v>
                </c:pt>
                <c:pt idx="273">
                  <c:v>2.735364410073382E-2</c:v>
                </c:pt>
                <c:pt idx="274">
                  <c:v>2.7435539756492607E-2</c:v>
                </c:pt>
                <c:pt idx="275">
                  <c:v>2.7516792300947602E-2</c:v>
                </c:pt>
                <c:pt idx="276">
                  <c:v>2.7597402345270378E-2</c:v>
                </c:pt>
                <c:pt idx="277">
                  <c:v>2.7677370573886157E-2</c:v>
                </c:pt>
                <c:pt idx="278">
                  <c:v>2.7756697743516169E-2</c:v>
                </c:pt>
                <c:pt idx="279">
                  <c:v>2.7835384682216063E-2</c:v>
                </c:pt>
                <c:pt idx="280">
                  <c:v>2.7913432288410527E-2</c:v>
                </c:pt>
                <c:pt idx="281">
                  <c:v>2.7990841529924527E-2</c:v>
                </c:pt>
                <c:pt idx="282">
                  <c:v>2.8067613443011393E-2</c:v>
                </c:pt>
                <c:pt idx="283">
                  <c:v>2.8143749131377963E-2</c:v>
                </c:pt>
                <c:pt idx="284">
                  <c:v>2.8219249765207226E-2</c:v>
                </c:pt>
                <c:pt idx="285">
                  <c:v>2.8294116580178556E-2</c:v>
                </c:pt>
                <c:pt idx="286">
                  <c:v>2.8368350876485968E-2</c:v>
                </c:pt>
                <c:pt idx="287">
                  <c:v>2.8441954017854529E-2</c:v>
                </c:pt>
                <c:pt idx="288">
                  <c:v>2.8514927430555313E-2</c:v>
                </c:pt>
                <c:pt idx="289">
                  <c:v>2.8587272602419053E-2</c:v>
                </c:pt>
                <c:pt idx="290">
                  <c:v>2.8658991081848856E-2</c:v>
                </c:pt>
                <c:pt idx="291">
                  <c:v>2.8730084476832143E-2</c:v>
                </c:pt>
                <c:pt idx="292">
                  <c:v>2.8800554453952149E-2</c:v>
                </c:pt>
                <c:pt idx="293">
                  <c:v>2.8870402737399187E-2</c:v>
                </c:pt>
                <c:pt idx="294">
                  <c:v>2.8939631107981929E-2</c:v>
                </c:pt>
                <c:pt idx="295">
                  <c:v>2.9008241402139E-2</c:v>
                </c:pt>
                <c:pt idx="296">
                  <c:v>2.907623551095103E-2</c:v>
                </c:pt>
                <c:pt idx="297">
                  <c:v>2.914361537915354E-2</c:v>
                </c:pt>
                <c:pt idx="298">
                  <c:v>2.9210383004150742E-2</c:v>
                </c:pt>
                <c:pt idx="299">
                  <c:v>2.9276540435030654E-2</c:v>
                </c:pt>
                <c:pt idx="300">
                  <c:v>2.9342089771581592E-2</c:v>
                </c:pt>
                <c:pt idx="301">
                  <c:v>2.9407033163310441E-2</c:v>
                </c:pt>
                <c:pt idx="302">
                  <c:v>2.9471372808462737E-2</c:v>
                </c:pt>
                <c:pt idx="303">
                  <c:v>2.9535110953044966E-2</c:v>
                </c:pt>
                <c:pt idx="304">
                  <c:v>2.9598249889849187E-2</c:v>
                </c:pt>
                <c:pt idx="305">
                  <c:v>2.9660791957480198E-2</c:v>
                </c:pt>
                <c:pt idx="306">
                  <c:v>2.9722739539385507E-2</c:v>
                </c:pt>
                <c:pt idx="307">
                  <c:v>2.9784095062888271E-2</c:v>
                </c:pt>
                <c:pt idx="308">
                  <c:v>2.9844860998223428E-2</c:v>
                </c:pt>
                <c:pt idx="309">
                  <c:v>2.9905039857577195E-2</c:v>
                </c:pt>
                <c:pt idx="310">
                  <c:v>2.9964634194130195E-2</c:v>
                </c:pt>
                <c:pt idx="311">
                  <c:v>3.0023646601104299E-2</c:v>
                </c:pt>
                <c:pt idx="312">
                  <c:v>3.0082079710813489E-2</c:v>
                </c:pt>
                <c:pt idx="313">
                  <c:v>3.0139936193718821E-2</c:v>
                </c:pt>
                <c:pt idx="314">
                  <c:v>3.0197218757487779E-2</c:v>
                </c:pt>
                <c:pt idx="315">
                  <c:v>3.0253930146058074E-2</c:v>
                </c:pt>
                <c:pt idx="316">
                  <c:v>3.0310073138706182E-2</c:v>
                </c:pt>
                <c:pt idx="317">
                  <c:v>3.0365650549120729E-2</c:v>
                </c:pt>
                <c:pt idx="318">
                  <c:v>3.0420665224480864E-2</c:v>
                </c:pt>
                <c:pt idx="319">
                  <c:v>3.0475120044539897E-2</c:v>
                </c:pt>
                <c:pt idx="320">
                  <c:v>3.0529017920714181E-2</c:v>
                </c:pt>
                <c:pt idx="321">
                  <c:v>3.0582361795177617E-2</c:v>
                </c:pt>
                <c:pt idx="322">
                  <c:v>3.0635154639961713E-2</c:v>
                </c:pt>
                <c:pt idx="323">
                  <c:v>3.0687399456061533E-2</c:v>
                </c:pt>
                <c:pt idx="324">
                  <c:v>3.0739099272547542E-2</c:v>
                </c:pt>
                <c:pt idx="325">
                  <c:v>3.0790257145683581E-2</c:v>
                </c:pt>
                <c:pt idx="326">
                  <c:v>3.0840876158051051E-2</c:v>
                </c:pt>
                <c:pt idx="327">
                  <c:v>3.0890959417679487E-2</c:v>
                </c:pt>
                <c:pt idx="328">
                  <c:v>3.094051005718363E-2</c:v>
                </c:pt>
                <c:pt idx="329">
                  <c:v>3.098953123290709E-2</c:v>
                </c:pt>
                <c:pt idx="330">
                  <c:v>3.1038026124072807E-2</c:v>
                </c:pt>
                <c:pt idx="331">
                  <c:v>3.1085997931940348E-2</c:v>
                </c:pt>
                <c:pt idx="332">
                  <c:v>3.1133449878970213E-2</c:v>
                </c:pt>
                <c:pt idx="333">
                  <c:v>3.1180385207995202E-2</c:v>
                </c:pt>
                <c:pt idx="334">
                  <c:v>3.122680718139904E-2</c:v>
                </c:pt>
                <c:pt idx="335">
                  <c:v>3.1272719080302269E-2</c:v>
                </c:pt>
                <c:pt idx="336">
                  <c:v>3.1318124203755585E-2</c:v>
                </c:pt>
                <c:pt idx="337">
                  <c:v>3.1363025867940653E-2</c:v>
                </c:pt>
                <c:pt idx="338">
                  <c:v>3.1407427405378573E-2</c:v>
                </c:pt>
                <c:pt idx="339">
                  <c:v>3.1451332164146029E-2</c:v>
                </c:pt>
                <c:pt idx="340">
                  <c:v>3.1494743507099167E-2</c:v>
                </c:pt>
                <c:pt idx="341">
                  <c:v>3.1537664811105447E-2</c:v>
                </c:pt>
                <c:pt idx="342">
                  <c:v>3.158009946628336E-2</c:v>
                </c:pt>
                <c:pt idx="343">
                  <c:v>3.1622050875250204E-2</c:v>
                </c:pt>
                <c:pt idx="344">
                  <c:v>3.1663522452377961E-2</c:v>
                </c:pt>
                <c:pt idx="345">
                  <c:v>3.1704517623057336E-2</c:v>
                </c:pt>
                <c:pt idx="346">
                  <c:v>3.1745039822970056E-2</c:v>
                </c:pt>
                <c:pt idx="347">
                  <c:v>3.1785092497369438E-2</c:v>
                </c:pt>
                <c:pt idx="348">
                  <c:v>3.1824679100369339E-2</c:v>
                </c:pt>
                <c:pt idx="349">
                  <c:v>3.1863803094241541E-2</c:v>
                </c:pt>
                <c:pt idx="350">
                  <c:v>3.1902467948721557E-2</c:v>
                </c:pt>
                <c:pt idx="351">
                  <c:v>3.1940677140323004E-2</c:v>
                </c:pt>
                <c:pt idx="352">
                  <c:v>3.1978434151660566E-2</c:v>
                </c:pt>
                <c:pt idx="353">
                  <c:v>3.2015742470781476E-2</c:v>
                </c:pt>
                <c:pt idx="354">
                  <c:v>3.2052605590505774E-2</c:v>
                </c:pt>
                <c:pt idx="355">
                  <c:v>3.2089027007775175E-2</c:v>
                </c:pt>
                <c:pt idx="356">
                  <c:v>3.2125010223010682E-2</c:v>
                </c:pt>
                <c:pt idx="357">
                  <c:v>3.2160558739478984E-2</c:v>
                </c:pt>
                <c:pt idx="358">
                  <c:v>3.2195676062667614E-2</c:v>
                </c:pt>
                <c:pt idx="359">
                  <c:v>3.223036569966891E-2</c:v>
                </c:pt>
                <c:pt idx="360">
                  <c:v>3.2264631158572879E-2</c:v>
                </c:pt>
                <c:pt idx="361">
                  <c:v>3.2298475947868811E-2</c:v>
                </c:pt>
                <c:pt idx="362">
                  <c:v>3.2331903575855858E-2</c:v>
                </c:pt>
                <c:pt idx="363">
                  <c:v>3.2364917550062468E-2</c:v>
                </c:pt>
                <c:pt idx="364">
                  <c:v>3.239752137667469E-2</c:v>
                </c:pt>
                <c:pt idx="365">
                  <c:v>3.2429718559973432E-2</c:v>
                </c:pt>
                <c:pt idx="366">
                  <c:v>3.2461512601780589E-2</c:v>
                </c:pt>
                <c:pt idx="367">
                  <c:v>3.249290700091411E-2</c:v>
                </c:pt>
                <c:pt idx="368">
                  <c:v>3.2523905252651988E-2</c:v>
                </c:pt>
                <c:pt idx="369">
                  <c:v>3.2554510848205147E-2</c:v>
                </c:pt>
                <c:pt idx="370">
                  <c:v>3.2584727274199213E-2</c:v>
                </c:pt>
                <c:pt idx="371">
                  <c:v>3.2614558012165271E-2</c:v>
                </c:pt>
                <c:pt idx="372">
                  <c:v>3.2644006538039415E-2</c:v>
                </c:pt>
                <c:pt idx="373">
                  <c:v>3.2673076321671227E-2</c:v>
                </c:pt>
                <c:pt idx="374">
                  <c:v>3.2701770826341139E-2</c:v>
                </c:pt>
                <c:pt idx="375">
                  <c:v>3.2730093508286595E-2</c:v>
                </c:pt>
                <c:pt idx="376">
                  <c:v>3.2758047816237083E-2</c:v>
                </c:pt>
                <c:pt idx="377">
                  <c:v>3.278563719095795E-2</c:v>
                </c:pt>
                <c:pt idx="378">
                  <c:v>3.2812865064803014E-2</c:v>
                </c:pt>
                <c:pt idx="379">
                  <c:v>3.2839734861275935E-2</c:v>
                </c:pt>
                <c:pt idx="380">
                  <c:v>3.2866249994600284E-2</c:v>
                </c:pt>
                <c:pt idx="381">
                  <c:v>3.2892413869298393E-2</c:v>
                </c:pt>
                <c:pt idx="382">
                  <c:v>3.2918229879778757E-2</c:v>
                </c:pt>
                <c:pt idx="383">
                  <c:v>3.2943701409932177E-2</c:v>
                </c:pt>
                <c:pt idx="384">
                  <c:v>3.2968831832736432E-2</c:v>
                </c:pt>
                <c:pt idx="385">
                  <c:v>3.2993624509869542E-2</c:v>
                </c:pt>
                <c:pt idx="386">
                  <c:v>3.3018082791331525E-2</c:v>
                </c:pt>
                <c:pt idx="387">
                  <c:v>3.304221001507468E-2</c:v>
                </c:pt>
                <c:pt idx="388">
                  <c:v>3.3066009506642242E-2</c:v>
                </c:pt>
                <c:pt idx="389">
                  <c:v>3.3089484578815456E-2</c:v>
                </c:pt>
                <c:pt idx="390">
                  <c:v>3.3112638531269008E-2</c:v>
                </c:pt>
                <c:pt idx="391">
                  <c:v>3.3135474650234732E-2</c:v>
                </c:pt>
                <c:pt idx="392">
                  <c:v>3.3157996208173543E-2</c:v>
                </c:pt>
                <c:pt idx="393">
                  <c:v>3.3180206463455576E-2</c:v>
                </c:pt>
                <c:pt idx="394">
                  <c:v>3.3202108660048482E-2</c:v>
                </c:pt>
                <c:pt idx="395">
                  <c:v>3.3223706027213785E-2</c:v>
                </c:pt>
                <c:pt idx="396">
                  <c:v>3.3245001779211233E-2</c:v>
                </c:pt>
                <c:pt idx="397">
                  <c:v>3.3265999115011179E-2</c:v>
                </c:pt>
                <c:pt idx="398">
                  <c:v>3.3286701218014858E-2</c:v>
                </c:pt>
                <c:pt idx="399">
                  <c:v>3.330711125578243E-2</c:v>
                </c:pt>
                <c:pt idx="400">
                  <c:v>3.3327232379768951E-2</c:v>
                </c:pt>
                <c:pt idx="401">
                  <c:v>3.3347067725067923E-2</c:v>
                </c:pt>
                <c:pt idx="402">
                  <c:v>3.3366620410162626E-2</c:v>
                </c:pt>
                <c:pt idx="403">
                  <c:v>3.3385893536684925E-2</c:v>
                </c:pt>
                <c:pt idx="404">
                  <c:v>3.3404890189181725E-2</c:v>
                </c:pt>
                <c:pt idx="405">
                  <c:v>3.3423613434888789E-2</c:v>
                </c:pt>
                <c:pt idx="406">
                  <c:v>3.3442066323511994E-2</c:v>
                </c:pt>
                <c:pt idx="407">
                  <c:v>3.3460251887015888E-2</c:v>
                </c:pt>
                <c:pt idx="408">
                  <c:v>3.3478173139419504E-2</c:v>
                </c:pt>
                <c:pt idx="409">
                  <c:v>3.3495833076599382E-2</c:v>
                </c:pt>
                <c:pt idx="410">
                  <c:v>3.3513234676099624E-2</c:v>
                </c:pt>
                <c:pt idx="411">
                  <c:v>3.3530380896949069E-2</c:v>
                </c:pt>
                <c:pt idx="412">
                  <c:v>3.3547274679485352E-2</c:v>
                </c:pt>
                <c:pt idx="413">
                  <c:v>3.3563918945185893E-2</c:v>
                </c:pt>
                <c:pt idx="414">
                  <c:v>3.3580316596505698E-2</c:v>
                </c:pt>
                <c:pt idx="415">
                  <c:v>3.3596470516721849E-2</c:v>
                </c:pt>
                <c:pt idx="416">
                  <c:v>3.361238356978468E-2</c:v>
                </c:pt>
                <c:pt idx="417">
                  <c:v>3.362805860017555E-2</c:v>
                </c:pt>
                <c:pt idx="418">
                  <c:v>3.364349843277107E-2</c:v>
                </c:pt>
                <c:pt idx="419">
                  <c:v>3.3658705872713773E-2</c:v>
                </c:pt>
                <c:pt idx="420">
                  <c:v>3.3673683705289163E-2</c:v>
                </c:pt>
                <c:pt idx="421">
                  <c:v>3.3688434695808941E-2</c:v>
                </c:pt>
                <c:pt idx="422">
                  <c:v>3.3702961589500487E-2</c:v>
                </c:pt>
                <c:pt idx="423">
                  <c:v>3.3717267111402445E-2</c:v>
                </c:pt>
                <c:pt idx="424">
                  <c:v>3.373135396626626E-2</c:v>
                </c:pt>
                <c:pt idx="425">
                  <c:v>3.374522483846374E-2</c:v>
                </c:pt>
                <c:pt idx="426">
                  <c:v>3.3758882391900412E-2</c:v>
                </c:pt>
                <c:pt idx="427">
                  <c:v>3.3772329269934689E-2</c:v>
                </c:pt>
                <c:pt idx="428">
                  <c:v>3.378556809530274E-2</c:v>
                </c:pt>
                <c:pt idx="429">
                  <c:v>3.3798601470048928E-2</c:v>
                </c:pt>
                <c:pt idx="430">
                  <c:v>3.3811431975461832E-2</c:v>
                </c:pt>
                <c:pt idx="431">
                  <c:v>3.3824062172015681E-2</c:v>
                </c:pt>
                <c:pt idx="432">
                  <c:v>3.3836494599317181E-2</c:v>
                </c:pt>
                <c:pt idx="433">
                  <c:v>3.3848731776057593E-2</c:v>
                </c:pt>
                <c:pt idx="434">
                  <c:v>3.3860776199970036E-2</c:v>
                </c:pt>
                <c:pt idx="435">
                  <c:v>3.38726303477919E-2</c:v>
                </c:pt>
                <c:pt idx="436">
                  <c:v>3.3884296675232309E-2</c:v>
                </c:pt>
                <c:pt idx="437">
                  <c:v>3.3895777616944504E-2</c:v>
                </c:pt>
                <c:pt idx="438">
                  <c:v>3.3907075586503119E-2</c:v>
                </c:pt>
                <c:pt idx="439">
                  <c:v>3.3918192976386229E-2</c:v>
                </c:pt>
                <c:pt idx="440">
                  <c:v>3.3929132157962144E-2</c:v>
                </c:pt>
                <c:pt idx="441">
                  <c:v>3.3939895481480763E-2</c:v>
                </c:pt>
                <c:pt idx="442">
                  <c:v>3.3950485276069503E-2</c:v>
                </c:pt>
                <c:pt idx="443">
                  <c:v>3.3960903849733708E-2</c:v>
                </c:pt>
                <c:pt idx="444">
                  <c:v>3.3971153489361354E-2</c:v>
                </c:pt>
                <c:pt idx="445">
                  <c:v>3.398123646073218E-2</c:v>
                </c:pt>
                <c:pt idx="446">
                  <c:v>3.3991155008530879E-2</c:v>
                </c:pt>
                <c:pt idx="447">
                  <c:v>3.4000911356364544E-2</c:v>
                </c:pt>
                <c:pt idx="448">
                  <c:v>3.4010507706784106E-2</c:v>
                </c:pt>
                <c:pt idx="449">
                  <c:v>3.4019946241309759E-2</c:v>
                </c:pt>
                <c:pt idx="450">
                  <c:v>3.4029229120460275E-2</c:v>
                </c:pt>
                <c:pt idx="451">
                  <c:v>3.403835848378612E-2</c:v>
                </c:pt>
                <c:pt idx="452">
                  <c:v>3.4047336449906311E-2</c:v>
                </c:pt>
                <c:pt idx="453">
                  <c:v>3.4056165116548964E-2</c:v>
                </c:pt>
                <c:pt idx="454">
                  <c:v>3.4064846560595316E-2</c:v>
                </c:pt>
                <c:pt idx="455">
                  <c:v>3.4073382838127352E-2</c:v>
                </c:pt>
                <c:pt idx="456">
                  <c:v>3.4081775984478799E-2</c:v>
                </c:pt>
                <c:pt idx="457">
                  <c:v>3.4090028014289453E-2</c:v>
                </c:pt>
                <c:pt idx="458">
                  <c:v>3.4098140921562797E-2</c:v>
                </c:pt>
                <c:pt idx="459">
                  <c:v>3.4106116679726801E-2</c:v>
                </c:pt>
                <c:pt idx="460">
                  <c:v>3.4113957241697829E-2</c:v>
                </c:pt>
                <c:pt idx="461">
                  <c:v>3.4121664539947569E-2</c:v>
                </c:pt>
                <c:pt idx="462">
                  <c:v>3.4129240486572968E-2</c:v>
                </c:pt>
                <c:pt idx="463">
                  <c:v>3.4136686973369017E-2</c:v>
                </c:pt>
                <c:pt idx="464">
                  <c:v>3.414400587190438E-2</c:v>
                </c:pt>
                <c:pt idx="465">
                  <c:v>3.4151199033599734E-2</c:v>
                </c:pt>
                <c:pt idx="466">
                  <c:v>3.4158268289808814E-2</c:v>
                </c:pt>
                <c:pt idx="467">
                  <c:v>3.4165215451902042E-2</c:v>
                </c:pt>
                <c:pt idx="468">
                  <c:v>3.4172042311352673E-2</c:v>
                </c:pt>
                <c:pt idx="469">
                  <c:v>3.4178750639825436E-2</c:v>
                </c:pt>
                <c:pt idx="470">
                  <c:v>3.4185342189267491E-2</c:v>
                </c:pt>
                <c:pt idx="471">
                  <c:v>3.4191818692001809E-2</c:v>
                </c:pt>
                <c:pt idx="472">
                  <c:v>3.4198181860822699E-2</c:v>
                </c:pt>
                <c:pt idx="473">
                  <c:v>3.4204433389093576E-2</c:v>
                </c:pt>
                <c:pt idx="474">
                  <c:v>3.421057495084686E-2</c:v>
                </c:pt>
                <c:pt idx="475">
                  <c:v>3.4216608200885859E-2</c:v>
                </c:pt>
                <c:pt idx="476">
                  <c:v>3.4222534774888694E-2</c:v>
                </c:pt>
                <c:pt idx="477">
                  <c:v>3.4228356289514122E-2</c:v>
                </c:pt>
                <c:pt idx="478">
                  <c:v>3.4234074342509219E-2</c:v>
                </c:pt>
                <c:pt idx="479">
                  <c:v>3.4239690512818839E-2</c:v>
                </c:pt>
                <c:pt idx="480">
                  <c:v>3.4245206360696841E-2</c:v>
                </c:pt>
                <c:pt idx="481">
                  <c:v>3.4250623427818913E-2</c:v>
                </c:pt>
                <c:pt idx="482">
                  <c:v>3.4255943237397078E-2</c:v>
                </c:pt>
                <c:pt idx="483">
                  <c:v>3.4261167294295694E-2</c:v>
                </c:pt>
                <c:pt idx="484">
                  <c:v>3.4266297085148986E-2</c:v>
                </c:pt>
                <c:pt idx="485">
                  <c:v>3.4271334078479924E-2</c:v>
                </c:pt>
                <c:pt idx="486">
                  <c:v>3.4276279724820558E-2</c:v>
                </c:pt>
                <c:pt idx="487">
                  <c:v>3.4281135456833624E-2</c:v>
                </c:pt>
                <c:pt idx="488">
                  <c:v>3.4285902689435384E-2</c:v>
                </c:pt>
                <c:pt idx="489">
                  <c:v>3.4290582819919715E-2</c:v>
                </c:pt>
                <c:pt idx="490">
                  <c:v>3.4295177228083278E-2</c:v>
                </c:pt>
                <c:pt idx="491">
                  <c:v>3.4299687276351853E-2</c:v>
                </c:pt>
                <c:pt idx="492">
                  <c:v>3.4304114309907624E-2</c:v>
                </c:pt>
                <c:pt idx="493">
                  <c:v>3.430845965681751E-2</c:v>
                </c:pt>
                <c:pt idx="494">
                  <c:v>3.4312724628162414E-2</c:v>
                </c:pt>
                <c:pt idx="495">
                  <c:v>3.4316910518167328E-2</c:v>
                </c:pt>
                <c:pt idx="496">
                  <c:v>3.432101860433228E-2</c:v>
                </c:pt>
                <c:pt idx="497">
                  <c:v>3.4325050147564075E-2</c:v>
                </c:pt>
                <c:pt idx="498">
                  <c:v>3.4329006392308757E-2</c:v>
                </c:pt>
                <c:pt idx="499">
                  <c:v>3.4332888566684733E-2</c:v>
                </c:pt>
                <c:pt idx="500">
                  <c:v>3.4336697882616569E-2</c:v>
                </c:pt>
                <c:pt idx="501">
                  <c:v>3.4340435535969355E-2</c:v>
                </c:pt>
                <c:pt idx="502">
                  <c:v>3.4344102706683602E-2</c:v>
                </c:pt>
                <c:pt idx="503">
                  <c:v>3.434770055891067E-2</c:v>
                </c:pt>
                <c:pt idx="504">
                  <c:v>3.4351230241148618E-2</c:v>
                </c:pt>
                <c:pt idx="505">
                  <c:v>3.4354692886378491E-2</c:v>
                </c:pt>
                <c:pt idx="506">
                  <c:v>3.4358089612200951E-2</c:v>
                </c:pt>
                <c:pt idx="507">
                  <c:v>3.4361421520973268E-2</c:v>
                </c:pt>
                <c:pt idx="508">
                  <c:v>3.4364689699946563E-2</c:v>
                </c:pt>
                <c:pt idx="509">
                  <c:v>3.4367895221403308E-2</c:v>
                </c:pt>
                <c:pt idx="510">
                  <c:v>3.437103914279506E-2</c:v>
                </c:pt>
                <c:pt idx="511">
                  <c:v>3.4374122506880316E-2</c:v>
                </c:pt>
                <c:pt idx="512">
                  <c:v>3.4377146341862543E-2</c:v>
                </c:pt>
                <c:pt idx="513">
                  <c:v>3.4380111661528261E-2</c:v>
                </c:pt>
                <c:pt idx="514">
                  <c:v>3.4383019465385217E-2</c:v>
                </c:pt>
                <c:pt idx="515">
                  <c:v>3.4385870738800568E-2</c:v>
                </c:pt>
                <c:pt idx="516">
                  <c:v>3.4388666453139038E-2</c:v>
                </c:pt>
                <c:pt idx="517">
                  <c:v>3.4391407565901047E-2</c:v>
                </c:pt>
                <c:pt idx="518">
                  <c:v>3.4394095020860736E-2</c:v>
                </c:pt>
                <c:pt idx="519">
                  <c:v>3.439672974820393E-2</c:v>
                </c:pt>
                <c:pt idx="520">
                  <c:v>3.4399312664665872E-2</c:v>
                </c:pt>
                <c:pt idx="521">
                  <c:v>3.4401844673668858E-2</c:v>
                </c:pt>
                <c:pt idx="522">
                  <c:v>3.4404326665459631E-2</c:v>
                </c:pt>
                <c:pt idx="523">
                  <c:v>3.4406759517246518E-2</c:v>
                </c:pt>
                <c:pt idx="524">
                  <c:v>3.4409144093336383E-2</c:v>
                </c:pt>
                <c:pt idx="525">
                  <c:v>3.4411481245271151E-2</c:v>
                </c:pt>
                <c:pt idx="526">
                  <c:v>3.4413771811964158E-2</c:v>
                </c:pt>
                <c:pt idx="527">
                  <c:v>3.4416016619836044E-2</c:v>
                </c:pt>
                <c:pt idx="528">
                  <c:v>3.4418216482950313E-2</c:v>
                </c:pt>
                <c:pt idx="529">
                  <c:v>3.4420372203148517E-2</c:v>
                </c:pt>
                <c:pt idx="530">
                  <c:v>3.4422484570184958E-2</c:v>
                </c:pt>
                <c:pt idx="531">
                  <c:v>3.4424554361860989E-2</c:v>
                </c:pt>
                <c:pt idx="532">
                  <c:v>3.4426582344158817E-2</c:v>
                </c:pt>
                <c:pt idx="533">
                  <c:v>3.4428569271374845E-2</c:v>
                </c:pt>
                <c:pt idx="534">
                  <c:v>3.4430515886252414E-2</c:v>
                </c:pt>
                <c:pt idx="535">
                  <c:v>3.4432422920114121E-2</c:v>
                </c:pt>
                <c:pt idx="536">
                  <c:v>3.4434291092993487E-2</c:v>
                </c:pt>
                <c:pt idx="537">
                  <c:v>3.443612111376608E-2</c:v>
                </c:pt>
                <c:pt idx="538">
                  <c:v>3.4437913680280034E-2</c:v>
                </c:pt>
                <c:pt idx="539">
                  <c:v>3.443966947948595E-2</c:v>
                </c:pt>
                <c:pt idx="540">
                  <c:v>3.4441389187566153E-2</c:v>
                </c:pt>
                <c:pt idx="541">
                  <c:v>3.4443073470063298E-2</c:v>
                </c:pt>
                <c:pt idx="542">
                  <c:v>3.4444722982008298E-2</c:v>
                </c:pt>
                <c:pt idx="543">
                  <c:v>3.4446338368047585E-2</c:v>
                </c:pt>
                <c:pt idx="544">
                  <c:v>3.4447920262569612E-2</c:v>
                </c:pt>
                <c:pt idx="545">
                  <c:v>3.4449469289830691E-2</c:v>
                </c:pt>
                <c:pt idx="546">
                  <c:v>3.4450986064080084E-2</c:v>
                </c:pt>
                <c:pt idx="547">
                  <c:v>3.4452471189684288E-2</c:v>
                </c:pt>
                <c:pt idx="548">
                  <c:v>3.4453925261250642E-2</c:v>
                </c:pt>
                <c:pt idx="549">
                  <c:v>3.4455348863750075E-2</c:v>
                </c:pt>
                <c:pt idx="550">
                  <c:v>3.4456742572639129E-2</c:v>
                </c:pt>
                <c:pt idx="551">
                  <c:v>3.4458106953981125E-2</c:v>
                </c:pt>
                <c:pt idx="552">
                  <c:v>3.4459442564566546E-2</c:v>
                </c:pt>
                <c:pt idx="553">
                  <c:v>3.4460749952032577E-2</c:v>
                </c:pt>
                <c:pt idx="554">
                  <c:v>3.4462029654981838E-2</c:v>
                </c:pt>
                <c:pt idx="555">
                  <c:v>3.4463282203100208E-2</c:v>
                </c:pt>
                <c:pt idx="556">
                  <c:v>3.4464508117273855E-2</c:v>
                </c:pt>
                <c:pt idx="557">
                  <c:v>3.4465707909705379E-2</c:v>
                </c:pt>
                <c:pt idx="558">
                  <c:v>3.4466882084029052E-2</c:v>
                </c:pt>
                <c:pt idx="559">
                  <c:v>3.4468031135425195E-2</c:v>
                </c:pt>
                <c:pt idx="560">
                  <c:v>3.4469155550733689E-2</c:v>
                </c:pt>
                <c:pt idx="561">
                  <c:v>3.4470255808566518E-2</c:v>
                </c:pt>
                <c:pt idx="562">
                  <c:v>3.4471332379419496E-2</c:v>
                </c:pt>
                <c:pt idx="563">
                  <c:v>3.4472385725782984E-2</c:v>
                </c:pt>
                <c:pt idx="564">
                  <c:v>3.4473416302251751E-2</c:v>
                </c:pt>
                <c:pt idx="565">
                  <c:v>3.447442455563391E-2</c:v>
                </c:pt>
                <c:pt idx="566">
                  <c:v>3.4475410925058868E-2</c:v>
                </c:pt>
                <c:pt idx="567">
                  <c:v>3.4476375842084406E-2</c:v>
                </c:pt>
                <c:pt idx="568">
                  <c:v>3.4477319730802765E-2</c:v>
                </c:pt>
                <c:pt idx="569">
                  <c:v>3.447824300794583E-2</c:v>
                </c:pt>
                <c:pt idx="570">
                  <c:v>3.4479146082989333E-2</c:v>
                </c:pt>
                <c:pt idx="571">
                  <c:v>3.4480029358256108E-2</c:v>
                </c:pt>
                <c:pt idx="572">
                  <c:v>3.44808932290184E-2</c:v>
                </c:pt>
                <c:pt idx="573">
                  <c:v>3.4481738083599223E-2</c:v>
                </c:pt>
                <c:pt idx="574">
                  <c:v>3.4482564303472726E-2</c:v>
                </c:pt>
                <c:pt idx="575">
                  <c:v>3.4483372263363628E-2</c:v>
                </c:pt>
                <c:pt idx="576">
                  <c:v>3.4484162331345679E-2</c:v>
                </c:pt>
                <c:pt idx="577">
                  <c:v>3.448493486893911E-2</c:v>
                </c:pt>
                <c:pt idx="578">
                  <c:v>3.4485690231207219E-2</c:v>
                </c:pt>
                <c:pt idx="579">
                  <c:v>3.4486428766851859E-2</c:v>
                </c:pt>
                <c:pt idx="580">
                  <c:v>3.4487150818308068E-2</c:v>
                </c:pt>
                <c:pt idx="581">
                  <c:v>3.4487856721837656E-2</c:v>
                </c:pt>
                <c:pt idx="582">
                  <c:v>3.4488546807621867E-2</c:v>
                </c:pt>
                <c:pt idx="583">
                  <c:v>3.4489221399853019E-2</c:v>
                </c:pt>
                <c:pt idx="584">
                  <c:v>3.4489880816825261E-2</c:v>
                </c:pt>
                <c:pt idx="585">
                  <c:v>3.4490525371024261E-2</c:v>
                </c:pt>
                <c:pt idx="586">
                  <c:v>3.4491155369216007E-2</c:v>
                </c:pt>
                <c:pt idx="587">
                  <c:v>3.4491771112534604E-2</c:v>
                </c:pt>
                <c:pt idx="588">
                  <c:v>3.4492372896569111E-2</c:v>
                </c:pt>
                <c:pt idx="589">
                  <c:v>3.4492961011449427E-2</c:v>
                </c:pt>
                <c:pt idx="590">
                  <c:v>3.4493535741931189E-2</c:v>
                </c:pt>
                <c:pt idx="591">
                  <c:v>3.449409736747977E-2</c:v>
                </c:pt>
                <c:pt idx="592">
                  <c:v>3.4494646162353239E-2</c:v>
                </c:pt>
                <c:pt idx="593">
                  <c:v>3.4495182395684471E-2</c:v>
                </c:pt>
                <c:pt idx="594">
                  <c:v>3.4495706331562188E-2</c:v>
                </c:pt>
                <c:pt idx="595">
                  <c:v>3.4496218229111163E-2</c:v>
                </c:pt>
                <c:pt idx="596">
                  <c:v>3.4496718342571404E-2</c:v>
                </c:pt>
                <c:pt idx="597">
                  <c:v>3.4497206921376464E-2</c:v>
                </c:pt>
                <c:pt idx="598">
                  <c:v>3.4497684210230743E-2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43-455A-A48B-931C7A8B7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1954816"/>
        <c:axId val="331981568"/>
      </c:lineChart>
      <c:catAx>
        <c:axId val="33195481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Weekly Impressions</a:t>
                </a:r>
              </a:p>
            </c:rich>
          </c:tx>
          <c:layout>
            <c:manualLayout>
              <c:xMode val="edge"/>
              <c:yMode val="edge"/>
              <c:x val="0.33155589586242767"/>
              <c:y val="0.8788929764069610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one"/>
        <c:crossAx val="331981568"/>
        <c:crosses val="autoZero"/>
        <c:auto val="1"/>
        <c:lblAlgn val="ctr"/>
        <c:lblOffset val="100"/>
        <c:noMultiLvlLbl val="0"/>
      </c:catAx>
      <c:valAx>
        <c:axId val="3319815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Incremental</a:t>
                </a:r>
                <a:r>
                  <a:rPr lang="en-SG" sz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Volume</a:t>
                </a:r>
                <a:endParaRPr lang="en-SG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2.1563337741507791E-2"/>
              <c:y val="0.1680136978998633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%" sourceLinked="1"/>
        <c:majorTickMark val="out"/>
        <c:minorTickMark val="none"/>
        <c:tickLblPos val="none"/>
        <c:crossAx val="33195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6.7567567567567571E-2"/>
          <c:w val="0.90090090090090091"/>
          <c:h val="0.75385135135135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layout>
                <c:manualLayout>
                  <c:x val="4.5037951337163935E-3"/>
                  <c:y val="-0.10135135135135136"/>
                </c:manualLayout>
              </c:layout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 b="1">
                      <a:solidFill>
                        <a:schemeClr val="tx2"/>
                      </a:solidFill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293-4E5C-A0C8-8963FE8695E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1496.6453165072755</c:v>
                </c:pt>
                <c:pt idx="1">
                  <c:v>2114.5539031228486</c:v>
                </c:pt>
                <c:pt idx="2">
                  <c:v>201.92528945499097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E3-4D4B-8002-387EF6F4BC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2094080"/>
        <c:axId val="332112256"/>
      </c:barChart>
      <c:catAx>
        <c:axId val="3320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2112256"/>
        <c:crosses val="autoZero"/>
        <c:auto val="1"/>
        <c:lblAlgn val="ctr"/>
        <c:lblOffset val="100"/>
        <c:noMultiLvlLbl val="0"/>
      </c:catAx>
      <c:valAx>
        <c:axId val="332112256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320940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"/>
          <c:w val="0.90090090090090091"/>
          <c:h val="0.828175675675675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#,#00%</c:formatCode>
                <c:ptCount val="3"/>
                <c:pt idx="0">
                  <c:v>5.3538289881738213E-2</c:v>
                </c:pt>
                <c:pt idx="1">
                  <c:v>3.942629505715238E-2</c:v>
                </c:pt>
                <c:pt idx="2">
                  <c:v>3.6854474724781851E-2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27-4EBE-BDAC-4F332BFDEA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2127616"/>
        <c:axId val="332355840"/>
      </c:barChart>
      <c:catAx>
        <c:axId val="332127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2355840"/>
        <c:crosses val="autoZero"/>
        <c:auto val="1"/>
        <c:lblAlgn val="ctr"/>
        <c:lblOffset val="100"/>
        <c:noMultiLvlLbl val="0"/>
      </c:catAx>
      <c:valAx>
        <c:axId val="332355840"/>
        <c:scaling>
          <c:orientation val="minMax"/>
          <c:max val="8.0000000000000016E-2"/>
          <c:min val="0"/>
        </c:scaling>
        <c:delete val="1"/>
        <c:axPos val="l"/>
        <c:numFmt formatCode="#,#00%" sourceLinked="1"/>
        <c:majorTickMark val="out"/>
        <c:minorTickMark val="none"/>
        <c:tickLblPos val="nextTo"/>
        <c:crossAx val="332127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layout>
                <c:manualLayout>
                  <c:x val="-4.5045045045045045E-3"/>
                  <c:y val="-7.4324324324324328E-2"/>
                </c:manualLayout>
              </c:layout>
              <c:numFmt formatCode="&quot;$&quot;\ #,##0.0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200" b="1">
                      <a:solidFill>
                        <a:schemeClr val="tx1"/>
                      </a:solidFill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6E9-4485-ACE5-A4DBD3A549E6}"/>
                </c:ext>
              </c:extLst>
            </c:dLbl>
            <c:numFmt formatCode="&quot;$&quot;\ 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2.0287238269981152</c:v>
                </c:pt>
                <c:pt idx="1">
                  <c:v>0.52986775041630674</c:v>
                </c:pt>
                <c:pt idx="2">
                  <c:v>0.1171384299082585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BC-45EC-B7F0-172AA932E0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2487680"/>
        <c:axId val="332489472"/>
      </c:barChart>
      <c:catAx>
        <c:axId val="332487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2489472"/>
        <c:crosses val="autoZero"/>
        <c:auto val="1"/>
        <c:lblAlgn val="ctr"/>
        <c:lblOffset val="100"/>
        <c:noMultiLvlLbl val="0"/>
      </c:catAx>
      <c:valAx>
        <c:axId val="332489472"/>
        <c:scaling>
          <c:orientation val="minMax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24876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6707508005023769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AXN (SONY)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2307.3890037976139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SONY (SONY)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762.17846905479348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535680"/>
        <c:axId val="332537216"/>
      </c:barChart>
      <c:catAx>
        <c:axId val="3325356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537216"/>
        <c:crosses val="autoZero"/>
        <c:auto val="1"/>
        <c:lblAlgn val="ctr"/>
        <c:lblOffset val="100"/>
        <c:noMultiLvlLbl val="0"/>
      </c:catAx>
      <c:valAx>
        <c:axId val="332537216"/>
        <c:scaling>
          <c:orientation val="minMax"/>
          <c:max val="9000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253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8.2635435531586338E-2"/>
                  <c:y val="0.115018827486642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AXN (SONY)</c:v>
                </c:pt>
                <c:pt idx="1">
                  <c:v>SONY (SONY)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0.11426720207706911</c:v>
                </c:pt>
                <c:pt idx="1">
                  <c:v>0.88573279792293091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2430227471566055"/>
                  <c:y val="9.561657731870562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5.2168999708369787E-2"/>
                  <c:y val="1.277505244004723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MEGAPIX (GLOBOSAT)</c:v>
                </c:pt>
                <c:pt idx="1">
                  <c:v>MULTISHOW (GLOBOSAT)</c:v>
                </c:pt>
                <c:pt idx="2">
                  <c:v>SONY (SONY)</c:v>
                </c:pt>
                <c:pt idx="3">
                  <c:v>OTHER CHANNELS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0.27770677331633847</c:v>
                </c:pt>
                <c:pt idx="1">
                  <c:v>0.4469278968476198</c:v>
                </c:pt>
                <c:pt idx="2">
                  <c:v>7.2511934161645086E-2</c:v>
                </c:pt>
                <c:pt idx="3">
                  <c:v>0.1995335245680549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70477483057640455"/>
          <c:h val="0.66979506138322975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5756.0353049101486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15"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731.88175180423355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5"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350.03621107746142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30"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2358.5793542982801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936320"/>
        <c:axId val="332937856"/>
      </c:barChart>
      <c:catAx>
        <c:axId val="3329363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937856"/>
        <c:crosses val="autoZero"/>
        <c:auto val="1"/>
        <c:lblAlgn val="ctr"/>
        <c:lblOffset val="100"/>
        <c:noMultiLvlLbl val="0"/>
      </c:catAx>
      <c:valAx>
        <c:axId val="332937856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293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Format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7.8006342957130353E-2"/>
                  <c:y val="0.1053177950888921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1"/>
              <c:layout>
                <c:manualLayout>
                  <c:x val="-1.3888888888888888E-2"/>
                  <c:y val="8.7914039571801994E-2"/>
                </c:manualLayout>
              </c:layout>
              <c:spPr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1F-4F69-96A1-1F12AAD07AFF}"/>
                </c:ext>
              </c:extLst>
            </c:dLbl>
            <c:dLbl>
              <c:idx val="3"/>
              <c:layout>
                <c:manualLayout>
                  <c:x val="6.5361621463983673E-3"/>
                  <c:y val="0.1288371371782747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5"</c:v>
                </c:pt>
                <c:pt idx="1">
                  <c:v>15"</c:v>
                </c:pt>
                <c:pt idx="2">
                  <c:v>30"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0.11637691598752917</c:v>
                </c:pt>
                <c:pt idx="1">
                  <c:v>1.5090313248362131E-2</c:v>
                </c:pt>
                <c:pt idx="2">
                  <c:v>0.76401998281418892</c:v>
                </c:pt>
                <c:pt idx="3">
                  <c:v>5.2256393974959806E-2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PTV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ndrea" pitchFamily="2" charset="-128"/>
                    <a:cs typeface="Andrea" pitchFamily="2" charset="-128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  <c:extLst xmlns:c15="http://schemas.microsoft.com/office/drawing/2012/chart"/>
            </c:strRef>
          </c:cat>
          <c:val>
            <c:numRef>
              <c:f>Sheet1!$C$2:$C$4</c:f>
              <c:numCache>
                <c:formatCode>0%</c:formatCode>
                <c:ptCount val="3"/>
                <c:pt idx="0" formatCode="0.00%">
                  <c:v>5.3999999999999999E-2</c:v>
                </c:pt>
                <c:pt idx="1">
                  <c:v>0.04</c:v>
                </c:pt>
                <c:pt idx="2" formatCode="0.00%">
                  <c:v>3.6999999999999998E-2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06B0-427B-BE36-545F5B572D2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307757056"/>
        <c:axId val="30775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OTV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Sheet1!$B$2:$B$4</c15:sqref>
                        </c15:formulaRef>
                      </c:ext>
                    </c:extLst>
                    <c:numCache>
                      <c:formatCode>0.00%</c:formatCode>
                      <c:ptCount val="3"/>
                      <c:pt idx="0" formatCode="0%">
                        <c:v>0.03</c:v>
                      </c:pt>
                      <c:pt idx="1">
                        <c:v>5.3999999999999999E-2</c:v>
                      </c:pt>
                      <c:pt idx="2" formatCode="0%">
                        <c:v>0.03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6B0-427B-BE36-545F5B572D2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6B0-427B-BE36-545F5B572D29}"/>
                  </c:ext>
                </c:extLst>
              </c15:ser>
            </c15:filteredBarSeries>
          </c:ext>
        </c:extLst>
      </c:barChart>
      <c:catAx>
        <c:axId val="30775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7758592"/>
        <c:crosses val="autoZero"/>
        <c:auto val="1"/>
        <c:lblAlgn val="ctr"/>
        <c:lblOffset val="100"/>
        <c:noMultiLvlLbl val="0"/>
      </c:catAx>
      <c:valAx>
        <c:axId val="30775859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77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ndrea" pitchFamily="2" charset="-128"/>
              <a:cs typeface="Andrea" pitchFamily="2" charset="-128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Andrea" pitchFamily="2" charset="-128"/>
          <a:cs typeface="Andrea" pitchFamily="2" charset="-128"/>
        </a:defRPr>
      </a:pPr>
      <a:endParaRPr lang="es-AR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rgbClr val="21853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613396762904637"/>
                  <c:y val="-5.475229811918595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0.10033318751822688"/>
                  <c:y val="9.183195657521041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dLbl>
              <c:idx val="3"/>
              <c:layout>
                <c:manualLayout>
                  <c:x val="7.2664406532516768E-2"/>
                  <c:y val="7.3654777200457711E-2"/>
                </c:manualLayout>
              </c:layout>
              <c:spPr>
                <a:solidFill>
                  <a:schemeClr val="accent5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FOX CHANNELS</c:v>
                </c:pt>
                <c:pt idx="1">
                  <c:v>MULTISHOW (GLOBOSAT)</c:v>
                </c:pt>
                <c:pt idx="2">
                  <c:v>TNT (TURNER)</c:v>
                </c:pt>
                <c:pt idx="3">
                  <c:v>OTHER CHANNELS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0.66722727469486542</c:v>
                </c:pt>
                <c:pt idx="1">
                  <c:v>0.20388779053561409</c:v>
                </c:pt>
                <c:pt idx="2">
                  <c:v>0.10364556518706769</c:v>
                </c:pt>
                <c:pt idx="3">
                  <c:v>2.5239369582452938E-2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Format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1967264508603091"/>
                  <c:y val="9.561657731870562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1"/>
              <c:layout>
                <c:manualLayout>
                  <c:x val="-0.1129844706911636"/>
                  <c:y val="-0.101259706946835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1F-4F69-96A1-1F12AAD07AFF}"/>
                </c:ext>
              </c:extLst>
            </c:dLbl>
            <c:dLbl>
              <c:idx val="2"/>
              <c:layout>
                <c:manualLayout>
                  <c:x val="6.8883785360163319E-2"/>
                  <c:y val="-1.759243274458904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dLbl>
              <c:idx val="3"/>
              <c:layout>
                <c:manualLayout>
                  <c:x val="-1.661198600174978E-2"/>
                  <c:y val="7.548043944224872E-2"/>
                </c:manualLayout>
              </c:layout>
              <c:spPr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5"</c:v>
                </c:pt>
                <c:pt idx="1">
                  <c:v>CHAMADA</c:v>
                </c:pt>
                <c:pt idx="2">
                  <c:v>30"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0.27652856820613236</c:v>
                </c:pt>
                <c:pt idx="1">
                  <c:v>0.16268372496672628</c:v>
                </c:pt>
                <c:pt idx="2">
                  <c:v>0.48346427569546141</c:v>
                </c:pt>
                <c:pt idx="3">
                  <c:v>4.4658409514752639E-2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6707508005023769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MULTISHOW (GLOBOSAT)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57-4E81-A3E2-2646A43152D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1618.5330625529386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SONY (SONY)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13472.832792594192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MEGAPIX (GLOBOSAT)2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978.55492419025529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5311.115623419134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812288"/>
        <c:axId val="332813824"/>
      </c:barChart>
      <c:catAx>
        <c:axId val="3328122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813824"/>
        <c:crosses val="autoZero"/>
        <c:auto val="1"/>
        <c:lblAlgn val="ctr"/>
        <c:lblOffset val="100"/>
        <c:noMultiLvlLbl val="0"/>
      </c:catAx>
      <c:valAx>
        <c:axId val="332813824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281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70477483057640455"/>
          <c:h val="0.66979506138322975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11438.75086187397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15"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12457.231978317244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5"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2325.1281127522529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30"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2548.2976022043617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990336"/>
        <c:axId val="332991872"/>
      </c:barChart>
      <c:catAx>
        <c:axId val="332990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991872"/>
        <c:crosses val="autoZero"/>
        <c:auto val="1"/>
        <c:lblAlgn val="ctr"/>
        <c:lblOffset val="100"/>
        <c:noMultiLvlLbl val="0"/>
      </c:catAx>
      <c:valAx>
        <c:axId val="332991872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299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57548351629509931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FOX (FOX)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12567.013125223555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MULTISHOW (GLOBOSAT)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CB-4317-89D8-57DA948ED3BA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7167.5579372647708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TNT (TURNER)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853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CB-4317-89D8-57DA948ED3BA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18332.64039154529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8130.0299737860896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3084160"/>
        <c:axId val="333085696"/>
      </c:barChart>
      <c:catAx>
        <c:axId val="333084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3085696"/>
        <c:crosses val="autoZero"/>
        <c:auto val="1"/>
        <c:lblAlgn val="ctr"/>
        <c:lblOffset val="100"/>
        <c:noMultiLvlLbl val="0"/>
      </c:catAx>
      <c:valAx>
        <c:axId val="333085696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3084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70477483057640455"/>
          <c:h val="0.66979506138322975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17218.058054423847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CHAMADA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2305.9423363535261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5"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4501.1475350492847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30"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13598.878916444261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2840320"/>
        <c:axId val="333124736"/>
      </c:barChart>
      <c:catAx>
        <c:axId val="3328403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3124736"/>
        <c:crosses val="autoZero"/>
        <c:auto val="1"/>
        <c:lblAlgn val="ctr"/>
        <c:lblOffset val="100"/>
        <c:noMultiLvlLbl val="0"/>
      </c:catAx>
      <c:valAx>
        <c:axId val="333124736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284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Format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9837671332750073"/>
                  <c:y val="1.800683515721324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1"/>
              <c:layout>
                <c:manualLayout>
                  <c:x val="8.3333333333333329E-2"/>
                  <c:y val="-0.1012597069468358"/>
                </c:manualLayout>
              </c:layout>
              <c:spPr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1F-4F69-96A1-1F12AAD07AFF}"/>
                </c:ext>
              </c:extLst>
            </c:dLbl>
            <c:dLbl>
              <c:idx val="2"/>
              <c:layout>
                <c:manualLayout>
                  <c:x val="6.3855351414406528E-2"/>
                  <c:y val="7.598918046862228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dLbl>
              <c:idx val="3"/>
              <c:layout>
                <c:manualLayout>
                  <c:x val="8.0610236220472448E-2"/>
                  <c:y val="0.1045840927528083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5"</c:v>
                </c:pt>
                <c:pt idx="1">
                  <c:v>15"</c:v>
                </c:pt>
                <c:pt idx="2">
                  <c:v>30"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0.48247237193411374</c:v>
                </c:pt>
                <c:pt idx="1">
                  <c:v>0.31639339347452655</c:v>
                </c:pt>
                <c:pt idx="2">
                  <c:v>0.12395843504953122</c:v>
                </c:pt>
                <c:pt idx="3">
                  <c:v>7.7175799541828502E-2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2430227471566055"/>
                  <c:y val="9.561657731870562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5.2168999708369787E-2"/>
                  <c:y val="1.277505244004723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MEGAPIX (GLOBOSAT)</c:v>
                </c:pt>
                <c:pt idx="1">
                  <c:v>MULTISHOW (GLOBOSAT)</c:v>
                </c:pt>
                <c:pt idx="2">
                  <c:v>SONY (SONY)</c:v>
                </c:pt>
                <c:pt idx="3">
                  <c:v>OTHER CHANNELS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0.27770677331633847</c:v>
                </c:pt>
                <c:pt idx="1">
                  <c:v>0.4469278968476198</c:v>
                </c:pt>
                <c:pt idx="2">
                  <c:v>7.2511934161645086E-2</c:v>
                </c:pt>
                <c:pt idx="3">
                  <c:v>0.1995335245680549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6707508005023769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MULTISHOW (GLOBOSAT)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A1-42A0-B289-8971AD4F3463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1618.5330625529386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SONY (SONY)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13472.832792594192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MEGAPIX (GLOBOSAT)2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978.55492419025529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5311.115623419134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0386048"/>
        <c:axId val="330391936"/>
      </c:barChart>
      <c:catAx>
        <c:axId val="330386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0391936"/>
        <c:crosses val="autoZero"/>
        <c:auto val="1"/>
        <c:lblAlgn val="ctr"/>
        <c:lblOffset val="100"/>
        <c:noMultiLvlLbl val="0"/>
      </c:catAx>
      <c:valAx>
        <c:axId val="330391936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038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Share by Channel</a:t>
            </a:r>
          </a:p>
        </c:rich>
      </c:tx>
      <c:layout>
        <c:manualLayout>
          <c:xMode val="edge"/>
          <c:yMode val="edge"/>
          <c:x val="2.7777777777777776E-2"/>
          <c:y val="7.0913228336111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0214712744240301E-2"/>
          <c:y val="0.15837238009829549"/>
          <c:w val="0.39179316127150771"/>
          <c:h val="0.41049404406338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rgbClr val="21853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1613396762904637"/>
                  <c:y val="-5.475229811918595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0.10033318751822688"/>
                  <c:y val="9.183195657521041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dLbl>
              <c:idx val="3"/>
              <c:layout>
                <c:manualLayout>
                  <c:x val="7.2664406532516768E-2"/>
                  <c:y val="7.3654777200457711E-2"/>
                </c:manualLayout>
              </c:layout>
              <c:spPr>
                <a:solidFill>
                  <a:schemeClr val="accent5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FOX CHANNELS</c:v>
                </c:pt>
                <c:pt idx="1">
                  <c:v>MULTISHOW (GLOBOSAT)</c:v>
                </c:pt>
                <c:pt idx="2">
                  <c:v>TNT (TURNER)</c:v>
                </c:pt>
                <c:pt idx="3">
                  <c:v>OTHER CHANNELS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0.66722727469486542</c:v>
                </c:pt>
                <c:pt idx="1">
                  <c:v>0.20388779053561409</c:v>
                </c:pt>
                <c:pt idx="2">
                  <c:v>0.10364556518706769</c:v>
                </c:pt>
                <c:pt idx="3">
                  <c:v>2.5239369582452938E-2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14814814814811E-2"/>
          <c:y val="0.61252190412752439"/>
          <c:w val="0.88888888888888884"/>
          <c:h val="0.10614278053706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.12525553204461501"/>
          <c:w val="0.69819819819819817"/>
          <c:h val="0.566235699171538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OTV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ndrea" pitchFamily="2" charset="-128"/>
                    <a:cs typeface="Andrea" pitchFamily="2" charset="-128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3700</c:v>
                </c:pt>
                <c:pt idx="1">
                  <c:v>9700</c:v>
                </c:pt>
                <c:pt idx="2">
                  <c:v>32000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8199-403F-9583-0F250022B82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307815168"/>
        <c:axId val="30781785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PTV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900</c:v>
                      </c:pt>
                      <c:pt idx="1">
                        <c:v>3200</c:v>
                      </c:pt>
                      <c:pt idx="2">
                        <c:v>12000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199-403F-9583-0F250022B82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199-403F-9583-0F250022B822}"/>
                  </c:ext>
                </c:extLst>
              </c15:ser>
            </c15:filteredBarSeries>
          </c:ext>
        </c:extLst>
      </c:barChart>
      <c:catAx>
        <c:axId val="30781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7817856"/>
        <c:crosses val="autoZero"/>
        <c:auto val="1"/>
        <c:lblAlgn val="ctr"/>
        <c:lblOffset val="100"/>
        <c:noMultiLvlLbl val="0"/>
      </c:catAx>
      <c:valAx>
        <c:axId val="307817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781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Andrea" pitchFamily="2" charset="-128"/>
          <a:cs typeface="Andrea" pitchFamily="2" charset="-128"/>
        </a:defRPr>
      </a:pPr>
      <a:endParaRPr lang="es-AR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Cost per GRP</a:t>
            </a:r>
          </a:p>
        </c:rich>
      </c:tx>
      <c:layout>
        <c:manualLayout>
          <c:xMode val="edge"/>
          <c:yMode val="edge"/>
          <c:x val="0.12930203051124989"/>
          <c:y val="0.213134815072964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57548351629509931"/>
          <c:h val="0.669795061383229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FOX (FOX)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12567.013125223555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MULTISHOW (GLOBOSAT)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EA-4BF8-B0D1-BBCDE9F41D10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7167.5579372647708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TNT (TURNER)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853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EA-4BF8-B0D1-BBCDE9F41D10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18332.64039154529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  <c:pt idx="0">
                  <c:v>8130.0299737860896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3282688"/>
        <c:axId val="333296768"/>
      </c:barChart>
      <c:catAx>
        <c:axId val="3332826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3296768"/>
        <c:crosses val="autoZero"/>
        <c:auto val="1"/>
        <c:lblAlgn val="ctr"/>
        <c:lblOffset val="100"/>
        <c:noMultiLvlLbl val="0"/>
      </c:catAx>
      <c:valAx>
        <c:axId val="333296768"/>
        <c:scaling>
          <c:orientation val="minMax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328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7083895679893055"/>
          <c:w val="0.98671259396732058"/>
          <c:h val="0.520897601511587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E35-416A-95D7-7C0E7F00FE8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E35-416A-95D7-7C0E7F00FE8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EE35-416A-95D7-7C0E7F00FE8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EE35-416A-95D7-7C0E7F00FE86}"/>
              </c:ext>
            </c:extLst>
          </c:dPt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E35-416A-95D7-7C0E7F00FE8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Marias</c:v>
                </c:pt>
                <c:pt idx="1">
                  <c:v>Let's Move On</c:v>
                </c:pt>
                <c:pt idx="2">
                  <c:v>Sport</c:v>
                </c:pt>
                <c:pt idx="3">
                  <c:v>Totex</c:v>
                </c:pt>
              </c:strCache>
            </c:strRef>
          </c:cat>
          <c:val>
            <c:numRef>
              <c:f>Sheet1!$B$3:$E$3</c:f>
              <c:numCache>
                <c:formatCode>0.0%</c:formatCode>
                <c:ptCount val="4"/>
                <c:pt idx="0">
                  <c:v>5.402069541899323E-2</c:v>
                </c:pt>
                <c:pt idx="1">
                  <c:v>0.04</c:v>
                </c:pt>
                <c:pt idx="2">
                  <c:v>4.9917187675889915E-2</c:v>
                </c:pt>
                <c:pt idx="3">
                  <c:v>5.0376628052430476E-2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5.067422330844371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35-416A-95D7-7C0E7F00FE86}"/>
                </c:ext>
              </c:extLst>
            </c:dLbl>
            <c:dLbl>
              <c:idx val="1"/>
              <c:layout>
                <c:manualLayout>
                  <c:x val="-3.4327699660558646E-2"/>
                  <c:y val="2.0405146595714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3"/>
              <c:layout>
                <c:manualLayout>
                  <c:x val="-4.740491857886670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7A-45A2-8EB4-C7A6300CBCD3}"/>
                </c:ext>
              </c:extLst>
            </c:dLbl>
            <c:dLbl>
              <c:idx val="4"/>
              <c:layout>
                <c:manualLayout>
                  <c:x val="-3.7597004390135538E-2"/>
                  <c:y val="2.0405146595714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4"/>
                <c:pt idx="0">
                  <c:v>Marias</c:v>
                </c:pt>
                <c:pt idx="1">
                  <c:v>Let's Move On</c:v>
                </c:pt>
                <c:pt idx="2">
                  <c:v>Sport</c:v>
                </c:pt>
                <c:pt idx="3">
                  <c:v>Totex</c:v>
                </c:pt>
              </c:strCache>
            </c:strRef>
          </c:cat>
          <c:val>
            <c:numRef>
              <c:f>Sheet1!$B$2:$E$2</c:f>
              <c:numCache>
                <c:formatCode>0.0%</c:formatCode>
                <c:ptCount val="4"/>
                <c:pt idx="0">
                  <c:v>5.402069541899323E-2</c:v>
                </c:pt>
                <c:pt idx="1">
                  <c:v>0.04</c:v>
                </c:pt>
                <c:pt idx="2">
                  <c:v>3.2289117493820331E-2</c:v>
                </c:pt>
                <c:pt idx="3">
                  <c:v>5.0376628052430476E-2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3984128"/>
        <c:axId val="333986816"/>
      </c:barChart>
      <c:catAx>
        <c:axId val="3339841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3986816"/>
        <c:crosses val="autoZero"/>
        <c:auto val="1"/>
        <c:lblAlgn val="ctr"/>
        <c:lblOffset val="100"/>
        <c:noMultiLvlLbl val="0"/>
      </c:catAx>
      <c:valAx>
        <c:axId val="333986816"/>
        <c:scaling>
          <c:orientation val="minMax"/>
          <c:max val="0.2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3984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25043381020321598"/>
          <c:w val="0.98671259396732058"/>
          <c:h val="0.4800873083201583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87D-4D09-988D-9E1B14D143B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Lbls>
            <c:dLbl>
              <c:idx val="0"/>
              <c:layout>
                <c:manualLayout>
                  <c:x val="-1.6346523647885068E-3"/>
                  <c:y val="-1.02025732978572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7D-4D09-988D-9E1B14D143B1}"/>
                </c:ext>
              </c:extLst>
            </c:dLbl>
            <c:dLbl>
              <c:idx val="1"/>
              <c:layout>
                <c:manualLayout>
                  <c:x val="0"/>
                  <c:y val="-0.183646319361431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1.6346523647885068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-3.2693047295770136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1.6346523647885068E-3"/>
                  <c:y val="-0.153038599467859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4"/>
                <c:pt idx="0">
                  <c:v>Marias</c:v>
                </c:pt>
                <c:pt idx="1">
                  <c:v>Let's Move On</c:v>
                </c:pt>
                <c:pt idx="2">
                  <c:v>Sport</c:v>
                </c:pt>
                <c:pt idx="3">
                  <c:v>Totex</c:v>
                </c:pt>
              </c:strCache>
            </c:strRef>
          </c:cat>
          <c:val>
            <c:numRef>
              <c:f>Sheet1!$B$2:$E$2</c:f>
              <c:numCache>
                <c:formatCode>0.00</c:formatCode>
                <c:ptCount val="4"/>
                <c:pt idx="0">
                  <c:v>1.9930798014307582</c:v>
                </c:pt>
                <c:pt idx="1">
                  <c:v>0.53645045138094793</c:v>
                </c:pt>
                <c:pt idx="2">
                  <c:v>0.11874159354007412</c:v>
                </c:pt>
                <c:pt idx="3">
                  <c:v>0.11441717172862054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3748096"/>
        <c:axId val="333749632"/>
      </c:barChart>
      <c:catAx>
        <c:axId val="3337480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3749632"/>
        <c:crosses val="autoZero"/>
        <c:auto val="1"/>
        <c:lblAlgn val="ctr"/>
        <c:lblOffset val="100"/>
        <c:noMultiLvlLbl val="0"/>
      </c:catAx>
      <c:valAx>
        <c:axId val="333749632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one"/>
        <c:crossAx val="333748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6010660700803996E-2"/>
          <c:y val="0.14881600605009121"/>
          <c:w val="0.87896979346025794"/>
          <c:h val="0.67914936502679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PTV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Sheet1!$B$2:$B$135</c:f>
              <c:numCache>
                <c:formatCode>_-* #,##0_-;\-* #,##0_-;_-* "-"??_-;_-@_-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1.4443588200000006</c:v>
                </c:pt>
                <c:pt idx="5">
                  <c:v>9.9512470499999992</c:v>
                </c:pt>
                <c:pt idx="6">
                  <c:v>11.191791030000005</c:v>
                </c:pt>
                <c:pt idx="7">
                  <c:v>23.425702109999996</c:v>
                </c:pt>
                <c:pt idx="8">
                  <c:v>21.667887479999969</c:v>
                </c:pt>
                <c:pt idx="9">
                  <c:v>25.169580869999947</c:v>
                </c:pt>
                <c:pt idx="10">
                  <c:v>24.114916859999958</c:v>
                </c:pt>
                <c:pt idx="11">
                  <c:v>23.589021269999932</c:v>
                </c:pt>
                <c:pt idx="12">
                  <c:v>25.69622336999997</c:v>
                </c:pt>
                <c:pt idx="13">
                  <c:v>31.206064919999946</c:v>
                </c:pt>
                <c:pt idx="14">
                  <c:v>30.068469389999947</c:v>
                </c:pt>
                <c:pt idx="15">
                  <c:v>28.931898119999953</c:v>
                </c:pt>
                <c:pt idx="16">
                  <c:v>28.269619859999963</c:v>
                </c:pt>
                <c:pt idx="17">
                  <c:v>24.785153129999976</c:v>
                </c:pt>
                <c:pt idx="18">
                  <c:v>25.190603999999972</c:v>
                </c:pt>
                <c:pt idx="19">
                  <c:v>25.311605999999973</c:v>
                </c:pt>
                <c:pt idx="20">
                  <c:v>17.568961500000011</c:v>
                </c:pt>
                <c:pt idx="21">
                  <c:v>10.351865579999998</c:v>
                </c:pt>
                <c:pt idx="22">
                  <c:v>4.9271872499999994</c:v>
                </c:pt>
                <c:pt idx="23">
                  <c:v>1.6712685299999999</c:v>
                </c:pt>
                <c:pt idx="24">
                  <c:v>1.6712685299999999</c:v>
                </c:pt>
                <c:pt idx="25">
                  <c:v>1.6712685300000001</c:v>
                </c:pt>
                <c:pt idx="26">
                  <c:v>1.6712685300000001</c:v>
                </c:pt>
                <c:pt idx="27">
                  <c:v>1.6712685300000001</c:v>
                </c:pt>
                <c:pt idx="28">
                  <c:v>1.6712685300000001</c:v>
                </c:pt>
                <c:pt idx="29">
                  <c:v>1.6712685299999999</c:v>
                </c:pt>
                <c:pt idx="30">
                  <c:v>2.1049136400000004</c:v>
                </c:pt>
                <c:pt idx="31">
                  <c:v>1.9603652700000003</c:v>
                </c:pt>
                <c:pt idx="32">
                  <c:v>2.3940103800000001</c:v>
                </c:pt>
                <c:pt idx="33">
                  <c:v>4.047354359999999</c:v>
                </c:pt>
                <c:pt idx="34">
                  <c:v>10.401399000000007</c:v>
                </c:pt>
                <c:pt idx="35">
                  <c:v>15.948544770000035</c:v>
                </c:pt>
                <c:pt idx="36">
                  <c:v>26.256132390000001</c:v>
                </c:pt>
                <c:pt idx="37">
                  <c:v>24.807995160000026</c:v>
                </c:pt>
                <c:pt idx="38">
                  <c:v>21.189512910000015</c:v>
                </c:pt>
                <c:pt idx="39">
                  <c:v>24.074367000000041</c:v>
                </c:pt>
                <c:pt idx="40">
                  <c:v>23.951490630000034</c:v>
                </c:pt>
                <c:pt idx="41">
                  <c:v>23.951490630000034</c:v>
                </c:pt>
                <c:pt idx="42">
                  <c:v>24.218915370000023</c:v>
                </c:pt>
                <c:pt idx="43">
                  <c:v>26.366836319999994</c:v>
                </c:pt>
                <c:pt idx="44">
                  <c:v>21.42605247000003</c:v>
                </c:pt>
                <c:pt idx="45">
                  <c:v>31.79121408</c:v>
                </c:pt>
                <c:pt idx="46">
                  <c:v>43.652233890000119</c:v>
                </c:pt>
                <c:pt idx="47">
                  <c:v>33.510945329999977</c:v>
                </c:pt>
                <c:pt idx="48">
                  <c:v>18.200412630000038</c:v>
                </c:pt>
                <c:pt idx="49">
                  <c:v>15.119886180000005</c:v>
                </c:pt>
                <c:pt idx="50">
                  <c:v>4.2981187500000004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23.476270110000005</c:v>
                </c:pt>
                <c:pt idx="55">
                  <c:v>27.879885060000003</c:v>
                </c:pt>
                <c:pt idx="56">
                  <c:v>23.934360720000008</c:v>
                </c:pt>
                <c:pt idx="57">
                  <c:v>5.9483796300000025</c:v>
                </c:pt>
                <c:pt idx="58">
                  <c:v>6.7182361500000045</c:v>
                </c:pt>
                <c:pt idx="59">
                  <c:v>5.8121066100000034</c:v>
                </c:pt>
                <c:pt idx="60">
                  <c:v>9.4398278400000155</c:v>
                </c:pt>
                <c:pt idx="61">
                  <c:v>18.542485800000016</c:v>
                </c:pt>
                <c:pt idx="62">
                  <c:v>19.005377790000015</c:v>
                </c:pt>
                <c:pt idx="63">
                  <c:v>25.032488700000016</c:v>
                </c:pt>
                <c:pt idx="64">
                  <c:v>22.324808370000014</c:v>
                </c:pt>
                <c:pt idx="65">
                  <c:v>25.873637070000012</c:v>
                </c:pt>
                <c:pt idx="66">
                  <c:v>22.883577030000005</c:v>
                </c:pt>
                <c:pt idx="67">
                  <c:v>23.329597110000009</c:v>
                </c:pt>
                <c:pt idx="68">
                  <c:v>23.734311389999998</c:v>
                </c:pt>
                <c:pt idx="69">
                  <c:v>8.1090303000000006</c:v>
                </c:pt>
                <c:pt idx="70">
                  <c:v>7.3479290099999979</c:v>
                </c:pt>
                <c:pt idx="71">
                  <c:v>6.8355539100000007</c:v>
                </c:pt>
                <c:pt idx="72">
                  <c:v>3.2879765099999974</c:v>
                </c:pt>
                <c:pt idx="73">
                  <c:v>1.59760437</c:v>
                </c:pt>
                <c:pt idx="74">
                  <c:v>1.8731354700000002</c:v>
                </c:pt>
                <c:pt idx="75">
                  <c:v>38.149082280000002</c:v>
                </c:pt>
                <c:pt idx="76">
                  <c:v>43.79488208999998</c:v>
                </c:pt>
                <c:pt idx="77">
                  <c:v>38.558361870000013</c:v>
                </c:pt>
                <c:pt idx="78">
                  <c:v>25.939281300000015</c:v>
                </c:pt>
                <c:pt idx="79">
                  <c:v>26.982914519999991</c:v>
                </c:pt>
                <c:pt idx="80">
                  <c:v>27.823514639999988</c:v>
                </c:pt>
                <c:pt idx="81">
                  <c:v>24.269166029999987</c:v>
                </c:pt>
                <c:pt idx="82">
                  <c:v>37.200230519999977</c:v>
                </c:pt>
                <c:pt idx="83">
                  <c:v>30.51055238999999</c:v>
                </c:pt>
                <c:pt idx="84">
                  <c:v>25.949103359999995</c:v>
                </c:pt>
                <c:pt idx="85">
                  <c:v>24.397072109999996</c:v>
                </c:pt>
                <c:pt idx="86">
                  <c:v>23.902705410000003</c:v>
                </c:pt>
                <c:pt idx="87">
                  <c:v>23.87113652999999</c:v>
                </c:pt>
                <c:pt idx="88">
                  <c:v>49.441482990000004</c:v>
                </c:pt>
                <c:pt idx="89">
                  <c:v>54.896273789999981</c:v>
                </c:pt>
                <c:pt idx="90">
                  <c:v>53.25370259999999</c:v>
                </c:pt>
                <c:pt idx="91">
                  <c:v>54.649405199999983</c:v>
                </c:pt>
                <c:pt idx="92">
                  <c:v>41.003229210000008</c:v>
                </c:pt>
                <c:pt idx="93">
                  <c:v>19.01725094999999</c:v>
                </c:pt>
                <c:pt idx="94">
                  <c:v>21.037247759999989</c:v>
                </c:pt>
                <c:pt idx="95">
                  <c:v>28.173921209999992</c:v>
                </c:pt>
                <c:pt idx="96">
                  <c:v>39.735899670000009</c:v>
                </c:pt>
                <c:pt idx="97">
                  <c:v>36.703749510000009</c:v>
                </c:pt>
                <c:pt idx="98">
                  <c:v>38.758000980000013</c:v>
                </c:pt>
                <c:pt idx="99">
                  <c:v>30.589318500000005</c:v>
                </c:pt>
                <c:pt idx="100">
                  <c:v>28.048543530000018</c:v>
                </c:pt>
                <c:pt idx="101">
                  <c:v>21.751593000000007</c:v>
                </c:pt>
                <c:pt idx="102">
                  <c:v>19.812606900000013</c:v>
                </c:pt>
                <c:pt idx="103">
                  <c:v>20.71746450000002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3.3075612900000007</c:v>
                </c:pt>
                <c:pt idx="113">
                  <c:v>6.4424096400000002</c:v>
                </c:pt>
                <c:pt idx="114">
                  <c:v>8.8591253099999996</c:v>
                </c:pt>
                <c:pt idx="115">
                  <c:v>1.4116611900000002</c:v>
                </c:pt>
                <c:pt idx="116">
                  <c:v>5.1152421599999993</c:v>
                </c:pt>
                <c:pt idx="117">
                  <c:v>8.0547625800000144</c:v>
                </c:pt>
                <c:pt idx="118">
                  <c:v>8.7732654900000018</c:v>
                </c:pt>
                <c:pt idx="119">
                  <c:v>8.883738509999997</c:v>
                </c:pt>
                <c:pt idx="120">
                  <c:v>10.255835399999986</c:v>
                </c:pt>
                <c:pt idx="121">
                  <c:v>19.223603220000001</c:v>
                </c:pt>
                <c:pt idx="122">
                  <c:v>6.3569110199999992</c:v>
                </c:pt>
                <c:pt idx="123">
                  <c:v>2.17340877</c:v>
                </c:pt>
                <c:pt idx="124">
                  <c:v>0.40771998000000004</c:v>
                </c:pt>
                <c:pt idx="125">
                  <c:v>0.32382741000000004</c:v>
                </c:pt>
                <c:pt idx="126">
                  <c:v>2.3404186200000003</c:v>
                </c:pt>
                <c:pt idx="127">
                  <c:v>4.0668036899999995</c:v>
                </c:pt>
                <c:pt idx="128">
                  <c:v>7.8067768500000012</c:v>
                </c:pt>
                <c:pt idx="129">
                  <c:v>8.224045410000004</c:v>
                </c:pt>
                <c:pt idx="130">
                  <c:v>10.048443389999999</c:v>
                </c:pt>
                <c:pt idx="131">
                  <c:v>9.6200447100000019</c:v>
                </c:pt>
                <c:pt idx="132">
                  <c:v>5.9718872999999997</c:v>
                </c:pt>
                <c:pt idx="133">
                  <c:v>5.9718872999999997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8-4190-8251-03FFDBD4C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34306304"/>
        <c:axId val="334308096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Max Marginal</c:v>
                </c:pt>
              </c:strCache>
            </c:strRef>
          </c:tx>
          <c:spPr>
            <a:ln w="25400">
              <a:solidFill>
                <a:srgbClr val="FFB100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Sheet1!$C$2:$C$135</c:f>
              <c:numCache>
                <c:formatCode>_-* #,##0_-;\-* #,##0_-;_-* "-"??_-;_-@_-</c:formatCode>
                <c:ptCount val="134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  <c:pt idx="20">
                  <c:v>14</c:v>
                </c:pt>
                <c:pt idx="21">
                  <c:v>14</c:v>
                </c:pt>
                <c:pt idx="22">
                  <c:v>14</c:v>
                </c:pt>
                <c:pt idx="23">
                  <c:v>14</c:v>
                </c:pt>
                <c:pt idx="24">
                  <c:v>14</c:v>
                </c:pt>
                <c:pt idx="25">
                  <c:v>14</c:v>
                </c:pt>
                <c:pt idx="26">
                  <c:v>14</c:v>
                </c:pt>
                <c:pt idx="27">
                  <c:v>14</c:v>
                </c:pt>
                <c:pt idx="28">
                  <c:v>14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14</c:v>
                </c:pt>
                <c:pt idx="43">
                  <c:v>14</c:v>
                </c:pt>
                <c:pt idx="44">
                  <c:v>14</c:v>
                </c:pt>
                <c:pt idx="45">
                  <c:v>14</c:v>
                </c:pt>
                <c:pt idx="46">
                  <c:v>14</c:v>
                </c:pt>
                <c:pt idx="47">
                  <c:v>14</c:v>
                </c:pt>
                <c:pt idx="48">
                  <c:v>14</c:v>
                </c:pt>
                <c:pt idx="49">
                  <c:v>14</c:v>
                </c:pt>
                <c:pt idx="50">
                  <c:v>14</c:v>
                </c:pt>
                <c:pt idx="51">
                  <c:v>14</c:v>
                </c:pt>
                <c:pt idx="52">
                  <c:v>14</c:v>
                </c:pt>
                <c:pt idx="53">
                  <c:v>14</c:v>
                </c:pt>
                <c:pt idx="54">
                  <c:v>14</c:v>
                </c:pt>
                <c:pt idx="55">
                  <c:v>14</c:v>
                </c:pt>
                <c:pt idx="56">
                  <c:v>14</c:v>
                </c:pt>
                <c:pt idx="57">
                  <c:v>14</c:v>
                </c:pt>
                <c:pt idx="58">
                  <c:v>14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14</c:v>
                </c:pt>
                <c:pt idx="77">
                  <c:v>14</c:v>
                </c:pt>
                <c:pt idx="78">
                  <c:v>14</c:v>
                </c:pt>
                <c:pt idx="79">
                  <c:v>14</c:v>
                </c:pt>
                <c:pt idx="80">
                  <c:v>14</c:v>
                </c:pt>
                <c:pt idx="81">
                  <c:v>14</c:v>
                </c:pt>
                <c:pt idx="82">
                  <c:v>14</c:v>
                </c:pt>
                <c:pt idx="83">
                  <c:v>14</c:v>
                </c:pt>
                <c:pt idx="84">
                  <c:v>14</c:v>
                </c:pt>
                <c:pt idx="85">
                  <c:v>14</c:v>
                </c:pt>
                <c:pt idx="86">
                  <c:v>14</c:v>
                </c:pt>
                <c:pt idx="87">
                  <c:v>14</c:v>
                </c:pt>
                <c:pt idx="88">
                  <c:v>14</c:v>
                </c:pt>
                <c:pt idx="89">
                  <c:v>14</c:v>
                </c:pt>
                <c:pt idx="90">
                  <c:v>14</c:v>
                </c:pt>
                <c:pt idx="91">
                  <c:v>14</c:v>
                </c:pt>
                <c:pt idx="92">
                  <c:v>14</c:v>
                </c:pt>
                <c:pt idx="93">
                  <c:v>14</c:v>
                </c:pt>
                <c:pt idx="94">
                  <c:v>14</c:v>
                </c:pt>
                <c:pt idx="95">
                  <c:v>14</c:v>
                </c:pt>
                <c:pt idx="96">
                  <c:v>14</c:v>
                </c:pt>
                <c:pt idx="97">
                  <c:v>14</c:v>
                </c:pt>
                <c:pt idx="98">
                  <c:v>14</c:v>
                </c:pt>
                <c:pt idx="99">
                  <c:v>14</c:v>
                </c:pt>
                <c:pt idx="100">
                  <c:v>14</c:v>
                </c:pt>
                <c:pt idx="101">
                  <c:v>14</c:v>
                </c:pt>
                <c:pt idx="102">
                  <c:v>14</c:v>
                </c:pt>
                <c:pt idx="103">
                  <c:v>14</c:v>
                </c:pt>
                <c:pt idx="104">
                  <c:v>14</c:v>
                </c:pt>
                <c:pt idx="105">
                  <c:v>14</c:v>
                </c:pt>
                <c:pt idx="106">
                  <c:v>14</c:v>
                </c:pt>
                <c:pt idx="107">
                  <c:v>14</c:v>
                </c:pt>
                <c:pt idx="108">
                  <c:v>14</c:v>
                </c:pt>
                <c:pt idx="109">
                  <c:v>14</c:v>
                </c:pt>
                <c:pt idx="110">
                  <c:v>14</c:v>
                </c:pt>
                <c:pt idx="111">
                  <c:v>14</c:v>
                </c:pt>
                <c:pt idx="112">
                  <c:v>14</c:v>
                </c:pt>
                <c:pt idx="113">
                  <c:v>14</c:v>
                </c:pt>
                <c:pt idx="114">
                  <c:v>14</c:v>
                </c:pt>
                <c:pt idx="115">
                  <c:v>14</c:v>
                </c:pt>
                <c:pt idx="116">
                  <c:v>14</c:v>
                </c:pt>
                <c:pt idx="117">
                  <c:v>14</c:v>
                </c:pt>
                <c:pt idx="118">
                  <c:v>14</c:v>
                </c:pt>
                <c:pt idx="119">
                  <c:v>14</c:v>
                </c:pt>
                <c:pt idx="120">
                  <c:v>14</c:v>
                </c:pt>
                <c:pt idx="121">
                  <c:v>14</c:v>
                </c:pt>
                <c:pt idx="122">
                  <c:v>14</c:v>
                </c:pt>
                <c:pt idx="123">
                  <c:v>14</c:v>
                </c:pt>
                <c:pt idx="124">
                  <c:v>14</c:v>
                </c:pt>
                <c:pt idx="125">
                  <c:v>14</c:v>
                </c:pt>
                <c:pt idx="126">
                  <c:v>14</c:v>
                </c:pt>
                <c:pt idx="127">
                  <c:v>14</c:v>
                </c:pt>
                <c:pt idx="128">
                  <c:v>14</c:v>
                </c:pt>
                <c:pt idx="129">
                  <c:v>14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68-4190-8251-03FFDBD4CB68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Max ROI</c:v>
                </c:pt>
              </c:strCache>
            </c:strRef>
          </c:tx>
          <c:spPr>
            <a:ln w="25400">
              <a:solidFill>
                <a:srgbClr val="8DC63F"/>
              </a:solidFill>
              <a:prstDash val="dash"/>
            </a:ln>
          </c:spPr>
          <c:marker>
            <c:symbol val="none"/>
          </c:marker>
          <c:cat>
            <c:numRef>
              <c:f>Sheet1!$A$2:$A$135</c:f>
              <c:numCache>
                <c:formatCode>m/d/yyyy</c:formatCode>
                <c:ptCount val="134"/>
                <c:pt idx="0">
                  <c:v>42379</c:v>
                </c:pt>
                <c:pt idx="1">
                  <c:v>42386</c:v>
                </c:pt>
                <c:pt idx="2">
                  <c:v>42393</c:v>
                </c:pt>
                <c:pt idx="3">
                  <c:v>42400</c:v>
                </c:pt>
                <c:pt idx="4">
                  <c:v>42407</c:v>
                </c:pt>
                <c:pt idx="5">
                  <c:v>42414</c:v>
                </c:pt>
                <c:pt idx="6">
                  <c:v>42421</c:v>
                </c:pt>
                <c:pt idx="7">
                  <c:v>42428</c:v>
                </c:pt>
                <c:pt idx="8">
                  <c:v>42435</c:v>
                </c:pt>
                <c:pt idx="9">
                  <c:v>42442</c:v>
                </c:pt>
                <c:pt idx="10">
                  <c:v>42449</c:v>
                </c:pt>
                <c:pt idx="11">
                  <c:v>42456</c:v>
                </c:pt>
                <c:pt idx="12">
                  <c:v>42463</c:v>
                </c:pt>
                <c:pt idx="13">
                  <c:v>42470</c:v>
                </c:pt>
                <c:pt idx="14">
                  <c:v>42477</c:v>
                </c:pt>
                <c:pt idx="15">
                  <c:v>42484</c:v>
                </c:pt>
                <c:pt idx="16">
                  <c:v>42491</c:v>
                </c:pt>
                <c:pt idx="17">
                  <c:v>42498</c:v>
                </c:pt>
                <c:pt idx="18">
                  <c:v>42505</c:v>
                </c:pt>
                <c:pt idx="19">
                  <c:v>42512</c:v>
                </c:pt>
                <c:pt idx="20">
                  <c:v>42519</c:v>
                </c:pt>
                <c:pt idx="21">
                  <c:v>42526</c:v>
                </c:pt>
                <c:pt idx="22">
                  <c:v>42533</c:v>
                </c:pt>
                <c:pt idx="23">
                  <c:v>42540</c:v>
                </c:pt>
                <c:pt idx="24">
                  <c:v>42547</c:v>
                </c:pt>
                <c:pt idx="25">
                  <c:v>42554</c:v>
                </c:pt>
                <c:pt idx="26">
                  <c:v>42561</c:v>
                </c:pt>
                <c:pt idx="27">
                  <c:v>42568</c:v>
                </c:pt>
                <c:pt idx="28">
                  <c:v>42575</c:v>
                </c:pt>
                <c:pt idx="29">
                  <c:v>42582</c:v>
                </c:pt>
                <c:pt idx="30">
                  <c:v>42589</c:v>
                </c:pt>
                <c:pt idx="31">
                  <c:v>42596</c:v>
                </c:pt>
                <c:pt idx="32">
                  <c:v>42603</c:v>
                </c:pt>
                <c:pt idx="33">
                  <c:v>42610</c:v>
                </c:pt>
                <c:pt idx="34">
                  <c:v>42617</c:v>
                </c:pt>
                <c:pt idx="35">
                  <c:v>42624</c:v>
                </c:pt>
                <c:pt idx="36">
                  <c:v>42631</c:v>
                </c:pt>
                <c:pt idx="37">
                  <c:v>42638</c:v>
                </c:pt>
                <c:pt idx="38">
                  <c:v>42645</c:v>
                </c:pt>
                <c:pt idx="39">
                  <c:v>42652</c:v>
                </c:pt>
                <c:pt idx="40">
                  <c:v>42659</c:v>
                </c:pt>
                <c:pt idx="41">
                  <c:v>42666</c:v>
                </c:pt>
                <c:pt idx="42">
                  <c:v>42673</c:v>
                </c:pt>
                <c:pt idx="43">
                  <c:v>42680</c:v>
                </c:pt>
                <c:pt idx="44">
                  <c:v>42687</c:v>
                </c:pt>
                <c:pt idx="45">
                  <c:v>42694</c:v>
                </c:pt>
                <c:pt idx="46">
                  <c:v>42701</c:v>
                </c:pt>
                <c:pt idx="47">
                  <c:v>42708</c:v>
                </c:pt>
                <c:pt idx="48">
                  <c:v>42715</c:v>
                </c:pt>
                <c:pt idx="49">
                  <c:v>42722</c:v>
                </c:pt>
                <c:pt idx="50">
                  <c:v>42729</c:v>
                </c:pt>
                <c:pt idx="51">
                  <c:v>42736</c:v>
                </c:pt>
                <c:pt idx="52">
                  <c:v>42743</c:v>
                </c:pt>
                <c:pt idx="53">
                  <c:v>42750</c:v>
                </c:pt>
                <c:pt idx="54">
                  <c:v>42757</c:v>
                </c:pt>
                <c:pt idx="55">
                  <c:v>42764</c:v>
                </c:pt>
                <c:pt idx="56">
                  <c:v>42771</c:v>
                </c:pt>
                <c:pt idx="57">
                  <c:v>42778</c:v>
                </c:pt>
                <c:pt idx="58">
                  <c:v>42785</c:v>
                </c:pt>
                <c:pt idx="59">
                  <c:v>42792</c:v>
                </c:pt>
                <c:pt idx="60">
                  <c:v>42799</c:v>
                </c:pt>
                <c:pt idx="61">
                  <c:v>42806</c:v>
                </c:pt>
                <c:pt idx="62">
                  <c:v>42813</c:v>
                </c:pt>
                <c:pt idx="63">
                  <c:v>42820</c:v>
                </c:pt>
                <c:pt idx="64">
                  <c:v>42827</c:v>
                </c:pt>
                <c:pt idx="65">
                  <c:v>42834</c:v>
                </c:pt>
                <c:pt idx="66">
                  <c:v>42841</c:v>
                </c:pt>
                <c:pt idx="67">
                  <c:v>42848</c:v>
                </c:pt>
                <c:pt idx="68">
                  <c:v>42855</c:v>
                </c:pt>
                <c:pt idx="69">
                  <c:v>42862</c:v>
                </c:pt>
                <c:pt idx="70">
                  <c:v>42869</c:v>
                </c:pt>
                <c:pt idx="71">
                  <c:v>42876</c:v>
                </c:pt>
                <c:pt idx="72">
                  <c:v>42883</c:v>
                </c:pt>
                <c:pt idx="73">
                  <c:v>42890</c:v>
                </c:pt>
                <c:pt idx="74">
                  <c:v>42897</c:v>
                </c:pt>
                <c:pt idx="75">
                  <c:v>42904</c:v>
                </c:pt>
                <c:pt idx="76">
                  <c:v>42911</c:v>
                </c:pt>
                <c:pt idx="77">
                  <c:v>42918</c:v>
                </c:pt>
                <c:pt idx="78">
                  <c:v>42925</c:v>
                </c:pt>
                <c:pt idx="79">
                  <c:v>42932</c:v>
                </c:pt>
                <c:pt idx="80">
                  <c:v>42939</c:v>
                </c:pt>
                <c:pt idx="81">
                  <c:v>42946</c:v>
                </c:pt>
                <c:pt idx="82">
                  <c:v>42953</c:v>
                </c:pt>
                <c:pt idx="83">
                  <c:v>42960</c:v>
                </c:pt>
                <c:pt idx="84">
                  <c:v>42967</c:v>
                </c:pt>
                <c:pt idx="85">
                  <c:v>42974</c:v>
                </c:pt>
                <c:pt idx="86">
                  <c:v>42981</c:v>
                </c:pt>
                <c:pt idx="87">
                  <c:v>42988</c:v>
                </c:pt>
                <c:pt idx="88">
                  <c:v>42995</c:v>
                </c:pt>
                <c:pt idx="89">
                  <c:v>43002</c:v>
                </c:pt>
                <c:pt idx="90">
                  <c:v>43009</c:v>
                </c:pt>
                <c:pt idx="91">
                  <c:v>43016</c:v>
                </c:pt>
                <c:pt idx="92">
                  <c:v>43023</c:v>
                </c:pt>
                <c:pt idx="93">
                  <c:v>43030</c:v>
                </c:pt>
                <c:pt idx="94">
                  <c:v>43037</c:v>
                </c:pt>
                <c:pt idx="95">
                  <c:v>43044</c:v>
                </c:pt>
                <c:pt idx="96">
                  <c:v>43051</c:v>
                </c:pt>
                <c:pt idx="97">
                  <c:v>43058</c:v>
                </c:pt>
                <c:pt idx="98">
                  <c:v>43065</c:v>
                </c:pt>
                <c:pt idx="99">
                  <c:v>43072</c:v>
                </c:pt>
                <c:pt idx="100">
                  <c:v>43079</c:v>
                </c:pt>
                <c:pt idx="101">
                  <c:v>43086</c:v>
                </c:pt>
                <c:pt idx="102">
                  <c:v>43093</c:v>
                </c:pt>
                <c:pt idx="103">
                  <c:v>43100</c:v>
                </c:pt>
                <c:pt idx="104">
                  <c:v>43107</c:v>
                </c:pt>
                <c:pt idx="105">
                  <c:v>43114</c:v>
                </c:pt>
                <c:pt idx="106">
                  <c:v>43121</c:v>
                </c:pt>
                <c:pt idx="107">
                  <c:v>43128</c:v>
                </c:pt>
                <c:pt idx="108">
                  <c:v>43135</c:v>
                </c:pt>
                <c:pt idx="109">
                  <c:v>43142</c:v>
                </c:pt>
                <c:pt idx="110">
                  <c:v>43149</c:v>
                </c:pt>
                <c:pt idx="111">
                  <c:v>43156</c:v>
                </c:pt>
                <c:pt idx="112">
                  <c:v>43163</c:v>
                </c:pt>
                <c:pt idx="113">
                  <c:v>43170</c:v>
                </c:pt>
                <c:pt idx="114">
                  <c:v>43177</c:v>
                </c:pt>
                <c:pt idx="115">
                  <c:v>43184</c:v>
                </c:pt>
                <c:pt idx="116">
                  <c:v>43191</c:v>
                </c:pt>
                <c:pt idx="117">
                  <c:v>43198</c:v>
                </c:pt>
                <c:pt idx="118">
                  <c:v>43205</c:v>
                </c:pt>
                <c:pt idx="119">
                  <c:v>43212</c:v>
                </c:pt>
                <c:pt idx="120">
                  <c:v>43219</c:v>
                </c:pt>
                <c:pt idx="121">
                  <c:v>43226</c:v>
                </c:pt>
                <c:pt idx="122">
                  <c:v>43233</c:v>
                </c:pt>
                <c:pt idx="123">
                  <c:v>43240</c:v>
                </c:pt>
                <c:pt idx="124">
                  <c:v>43247</c:v>
                </c:pt>
                <c:pt idx="125">
                  <c:v>43254</c:v>
                </c:pt>
                <c:pt idx="126">
                  <c:v>43261</c:v>
                </c:pt>
                <c:pt idx="127">
                  <c:v>43268</c:v>
                </c:pt>
                <c:pt idx="128">
                  <c:v>43275</c:v>
                </c:pt>
                <c:pt idx="129">
                  <c:v>43282</c:v>
                </c:pt>
                <c:pt idx="130">
                  <c:v>43289</c:v>
                </c:pt>
                <c:pt idx="131">
                  <c:v>43296</c:v>
                </c:pt>
                <c:pt idx="132">
                  <c:v>43303</c:v>
                </c:pt>
                <c:pt idx="133">
                  <c:v>43310</c:v>
                </c:pt>
              </c:numCache>
            </c:numRef>
          </c:cat>
          <c:val>
            <c:numRef>
              <c:f>Sheet1!$D$2:$D$135</c:f>
              <c:numCache>
                <c:formatCode>_-* #,##0_-;\-* #,##0_-;_-* "-"??_-;_-@_-</c:formatCode>
                <c:ptCount val="134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  <c:pt idx="20">
                  <c:v>23</c:v>
                </c:pt>
                <c:pt idx="21">
                  <c:v>23</c:v>
                </c:pt>
                <c:pt idx="22">
                  <c:v>23</c:v>
                </c:pt>
                <c:pt idx="23">
                  <c:v>23</c:v>
                </c:pt>
                <c:pt idx="24">
                  <c:v>23</c:v>
                </c:pt>
                <c:pt idx="25">
                  <c:v>23</c:v>
                </c:pt>
                <c:pt idx="26">
                  <c:v>23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23</c:v>
                </c:pt>
                <c:pt idx="35">
                  <c:v>23</c:v>
                </c:pt>
                <c:pt idx="36">
                  <c:v>23</c:v>
                </c:pt>
                <c:pt idx="37">
                  <c:v>23</c:v>
                </c:pt>
                <c:pt idx="38">
                  <c:v>23</c:v>
                </c:pt>
                <c:pt idx="39">
                  <c:v>23</c:v>
                </c:pt>
                <c:pt idx="40">
                  <c:v>23</c:v>
                </c:pt>
                <c:pt idx="41">
                  <c:v>23</c:v>
                </c:pt>
                <c:pt idx="42">
                  <c:v>23</c:v>
                </c:pt>
                <c:pt idx="43">
                  <c:v>23</c:v>
                </c:pt>
                <c:pt idx="44">
                  <c:v>23</c:v>
                </c:pt>
                <c:pt idx="45">
                  <c:v>23</c:v>
                </c:pt>
                <c:pt idx="46">
                  <c:v>23</c:v>
                </c:pt>
                <c:pt idx="47">
                  <c:v>23</c:v>
                </c:pt>
                <c:pt idx="48">
                  <c:v>23</c:v>
                </c:pt>
                <c:pt idx="49">
                  <c:v>23</c:v>
                </c:pt>
                <c:pt idx="50">
                  <c:v>23</c:v>
                </c:pt>
                <c:pt idx="51">
                  <c:v>23</c:v>
                </c:pt>
                <c:pt idx="52">
                  <c:v>23</c:v>
                </c:pt>
                <c:pt idx="53">
                  <c:v>23</c:v>
                </c:pt>
                <c:pt idx="54">
                  <c:v>23</c:v>
                </c:pt>
                <c:pt idx="55">
                  <c:v>23</c:v>
                </c:pt>
                <c:pt idx="56">
                  <c:v>23</c:v>
                </c:pt>
                <c:pt idx="57">
                  <c:v>23</c:v>
                </c:pt>
                <c:pt idx="58">
                  <c:v>23</c:v>
                </c:pt>
                <c:pt idx="59">
                  <c:v>23</c:v>
                </c:pt>
                <c:pt idx="60">
                  <c:v>23</c:v>
                </c:pt>
                <c:pt idx="61">
                  <c:v>23</c:v>
                </c:pt>
                <c:pt idx="62">
                  <c:v>23</c:v>
                </c:pt>
                <c:pt idx="63">
                  <c:v>23</c:v>
                </c:pt>
                <c:pt idx="64">
                  <c:v>23</c:v>
                </c:pt>
                <c:pt idx="65">
                  <c:v>23</c:v>
                </c:pt>
                <c:pt idx="66">
                  <c:v>23</c:v>
                </c:pt>
                <c:pt idx="67">
                  <c:v>23</c:v>
                </c:pt>
                <c:pt idx="68">
                  <c:v>23</c:v>
                </c:pt>
                <c:pt idx="69">
                  <c:v>23</c:v>
                </c:pt>
                <c:pt idx="70">
                  <c:v>23</c:v>
                </c:pt>
                <c:pt idx="71">
                  <c:v>23</c:v>
                </c:pt>
                <c:pt idx="72">
                  <c:v>23</c:v>
                </c:pt>
                <c:pt idx="73">
                  <c:v>23</c:v>
                </c:pt>
                <c:pt idx="74">
                  <c:v>23</c:v>
                </c:pt>
                <c:pt idx="75">
                  <c:v>23</c:v>
                </c:pt>
                <c:pt idx="76">
                  <c:v>23</c:v>
                </c:pt>
                <c:pt idx="77">
                  <c:v>23</c:v>
                </c:pt>
                <c:pt idx="78">
                  <c:v>23</c:v>
                </c:pt>
                <c:pt idx="79">
                  <c:v>23</c:v>
                </c:pt>
                <c:pt idx="80">
                  <c:v>23</c:v>
                </c:pt>
                <c:pt idx="81">
                  <c:v>23</c:v>
                </c:pt>
                <c:pt idx="82">
                  <c:v>23</c:v>
                </c:pt>
                <c:pt idx="83">
                  <c:v>23</c:v>
                </c:pt>
                <c:pt idx="84">
                  <c:v>23</c:v>
                </c:pt>
                <c:pt idx="85">
                  <c:v>23</c:v>
                </c:pt>
                <c:pt idx="86">
                  <c:v>23</c:v>
                </c:pt>
                <c:pt idx="87">
                  <c:v>23</c:v>
                </c:pt>
                <c:pt idx="88">
                  <c:v>23</c:v>
                </c:pt>
                <c:pt idx="89">
                  <c:v>23</c:v>
                </c:pt>
                <c:pt idx="90">
                  <c:v>23</c:v>
                </c:pt>
                <c:pt idx="91">
                  <c:v>23</c:v>
                </c:pt>
                <c:pt idx="92">
                  <c:v>23</c:v>
                </c:pt>
                <c:pt idx="93">
                  <c:v>23</c:v>
                </c:pt>
                <c:pt idx="94">
                  <c:v>23</c:v>
                </c:pt>
                <c:pt idx="95">
                  <c:v>23</c:v>
                </c:pt>
                <c:pt idx="96">
                  <c:v>23</c:v>
                </c:pt>
                <c:pt idx="97">
                  <c:v>23</c:v>
                </c:pt>
                <c:pt idx="98">
                  <c:v>23</c:v>
                </c:pt>
                <c:pt idx="99">
                  <c:v>23</c:v>
                </c:pt>
                <c:pt idx="100">
                  <c:v>23</c:v>
                </c:pt>
                <c:pt idx="101">
                  <c:v>23</c:v>
                </c:pt>
                <c:pt idx="102">
                  <c:v>23</c:v>
                </c:pt>
                <c:pt idx="103">
                  <c:v>23</c:v>
                </c:pt>
                <c:pt idx="104">
                  <c:v>23</c:v>
                </c:pt>
                <c:pt idx="105">
                  <c:v>23</c:v>
                </c:pt>
                <c:pt idx="106">
                  <c:v>23</c:v>
                </c:pt>
                <c:pt idx="107">
                  <c:v>23</c:v>
                </c:pt>
                <c:pt idx="108">
                  <c:v>23</c:v>
                </c:pt>
                <c:pt idx="109">
                  <c:v>23</c:v>
                </c:pt>
                <c:pt idx="110">
                  <c:v>23</c:v>
                </c:pt>
                <c:pt idx="111">
                  <c:v>23</c:v>
                </c:pt>
                <c:pt idx="112">
                  <c:v>23</c:v>
                </c:pt>
                <c:pt idx="113">
                  <c:v>23</c:v>
                </c:pt>
                <c:pt idx="114">
                  <c:v>23</c:v>
                </c:pt>
                <c:pt idx="115">
                  <c:v>23</c:v>
                </c:pt>
                <c:pt idx="116">
                  <c:v>23</c:v>
                </c:pt>
                <c:pt idx="117">
                  <c:v>23</c:v>
                </c:pt>
                <c:pt idx="118">
                  <c:v>23</c:v>
                </c:pt>
                <c:pt idx="119">
                  <c:v>23</c:v>
                </c:pt>
                <c:pt idx="120">
                  <c:v>23</c:v>
                </c:pt>
                <c:pt idx="121">
                  <c:v>23</c:v>
                </c:pt>
                <c:pt idx="122">
                  <c:v>23</c:v>
                </c:pt>
                <c:pt idx="123">
                  <c:v>23</c:v>
                </c:pt>
                <c:pt idx="124">
                  <c:v>23</c:v>
                </c:pt>
                <c:pt idx="125">
                  <c:v>23</c:v>
                </c:pt>
                <c:pt idx="126">
                  <c:v>23</c:v>
                </c:pt>
                <c:pt idx="127">
                  <c:v>23</c:v>
                </c:pt>
                <c:pt idx="128">
                  <c:v>23</c:v>
                </c:pt>
                <c:pt idx="129">
                  <c:v>23</c:v>
                </c:pt>
                <c:pt idx="130">
                  <c:v>23</c:v>
                </c:pt>
                <c:pt idx="131">
                  <c:v>23</c:v>
                </c:pt>
                <c:pt idx="132">
                  <c:v>23</c:v>
                </c:pt>
                <c:pt idx="13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47-4C4B-8983-8B1C7071C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4306304"/>
        <c:axId val="334308096"/>
      </c:lineChart>
      <c:catAx>
        <c:axId val="334306304"/>
        <c:scaling>
          <c:orientation val="minMax"/>
        </c:scaling>
        <c:delete val="0"/>
        <c:axPos val="b"/>
        <c:numFmt formatCode="[$-409]d\-mmm\-yy;@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lang="ja-JP" sz="8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34308096"/>
        <c:crosses val="autoZero"/>
        <c:auto val="0"/>
        <c:lblAlgn val="ctr"/>
        <c:lblOffset val="100"/>
        <c:noMultiLvlLbl val="0"/>
      </c:catAx>
      <c:valAx>
        <c:axId val="334308096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GRPs</a:t>
                </a:r>
              </a:p>
            </c:rich>
          </c:tx>
          <c:layout>
            <c:manualLayout>
              <c:xMode val="edge"/>
              <c:yMode val="edge"/>
              <c:x val="9.4590873283493405E-3"/>
              <c:y val="0.27653325121545763"/>
            </c:manualLayout>
          </c:layout>
          <c:overlay val="0"/>
        </c:title>
        <c:numFmt formatCode="#,##0_);[Red]\(#,##0\)" sourceLinked="0"/>
        <c:majorTickMark val="out"/>
        <c:minorTickMark val="none"/>
        <c:tickLblPos val="nextTo"/>
        <c:spPr>
          <a:ln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lang="ja-JP" sz="1000">
                <a:solidFill>
                  <a:schemeClr val="tx1"/>
                </a:solidFill>
                <a:latin typeface="+mj-lt"/>
                <a:cs typeface="Arial" pitchFamily="34" charset="0"/>
              </a:defRPr>
            </a:pPr>
            <a:endParaRPr lang="es-AR"/>
          </a:p>
        </c:txPr>
        <c:crossAx val="334306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/>
      </a:pPr>
      <a:endParaRPr lang="es-AR"/>
    </a:p>
  </c:txPr>
  <c:externalData r:id="rId2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0593834371069"/>
          <c:y val="5.5165953958344768E-2"/>
          <c:w val="0.86729102716831996"/>
          <c:h val="0.79320270151270023"/>
        </c:manualLayout>
      </c:layout>
      <c:lineChart>
        <c:grouping val="standard"/>
        <c:varyColors val="0"/>
        <c:ser>
          <c:idx val="1"/>
          <c:order val="0"/>
          <c:tx>
            <c:strRef>
              <c:f>Sheet1!$F$1</c:f>
              <c:strCache>
                <c:ptCount val="1"/>
                <c:pt idx="0">
                  <c:v>Lift (Predicted)</c:v>
                </c:pt>
              </c:strCache>
            </c:strRef>
          </c:tx>
          <c:spPr>
            <a:ln w="25400" cmpd="dbl">
              <a:solidFill>
                <a:schemeClr val="accent6"/>
              </a:solidFill>
            </a:ln>
          </c:spPr>
          <c:marker>
            <c:symbol val="none"/>
          </c:marker>
          <c:val>
            <c:numRef>
              <c:f>Sheet1!$F$2:$F$600</c:f>
              <c:numCache>
                <c:formatCode>0.00%</c:formatCode>
                <c:ptCount val="599"/>
                <c:pt idx="0">
                  <c:v>7.2296947473821094E-7</c:v>
                </c:pt>
                <c:pt idx="1">
                  <c:v>2.8917870419087333E-6</c:v>
                </c:pt>
                <c:pt idx="2">
                  <c:v>6.506180149440377E-6</c:v>
                </c:pt>
                <c:pt idx="3">
                  <c:v>1.1565694607286459E-5</c:v>
                </c:pt>
                <c:pt idx="4">
                  <c:v>1.8069694682570914E-5</c:v>
                </c:pt>
                <c:pt idx="5">
                  <c:v>2.6017363232724855E-5</c:v>
                </c:pt>
                <c:pt idx="6">
                  <c:v>3.5407701876558062E-5</c:v>
                </c:pt>
                <c:pt idx="7">
                  <c:v>4.6239531203313977E-5</c:v>
                </c:pt>
                <c:pt idx="8">
                  <c:v>5.8511491019541673E-5</c:v>
                </c:pt>
                <c:pt idx="9">
                  <c:v>7.2222040633770912E-5</c:v>
                </c:pt>
                <c:pt idx="10">
                  <c:v>8.7369459178858466E-5</c:v>
                </c:pt>
                <c:pt idx="11">
                  <c:v>1.039518459720265E-4</c:v>
                </c:pt>
                <c:pt idx="12">
                  <c:v>1.2196712091230161E-4</c:v>
                </c:pt>
                <c:pt idx="13">
                  <c:v>1.4141302491539609E-4</c:v>
                </c:pt>
                <c:pt idx="14">
                  <c:v>1.6228712038587195E-4</c:v>
                </c:pt>
                <c:pt idx="15">
                  <c:v>1.8458679172635856E-4</c:v>
                </c:pt>
                <c:pt idx="16">
                  <c:v>2.0830924588381705E-4</c:v>
                </c:pt>
                <c:pt idx="17">
                  <c:v>2.3345151293254623E-4</c:v>
                </c:pt>
                <c:pt idx="18">
                  <c:v>2.6001044669392293E-4</c:v>
                </c:pt>
                <c:pt idx="19">
                  <c:v>2.8798272539247438E-4</c:v>
                </c:pt>
                <c:pt idx="20">
                  <c:v>3.1736485234837297E-4</c:v>
                </c:pt>
                <c:pt idx="21">
                  <c:v>3.4815315670587432E-4</c:v>
                </c:pt>
                <c:pt idx="22">
                  <c:v>3.8034379419768505E-4</c:v>
                </c:pt>
                <c:pt idx="23">
                  <c:v>4.139327479449062E-4</c:v>
                </c:pt>
                <c:pt idx="24">
                  <c:v>4.4891582929246221E-4</c:v>
                </c:pt>
                <c:pt idx="25">
                  <c:v>4.8528867867957126E-4</c:v>
                </c:pt>
                <c:pt idx="26">
                  <c:v>5.2304676654523624E-4</c:v>
                </c:pt>
                <c:pt idx="27">
                  <c:v>5.6218539426827058E-4</c:v>
                </c:pt>
                <c:pt idx="28">
                  <c:v>6.026996951417965E-4</c:v>
                </c:pt>
                <c:pt idx="29">
                  <c:v>6.4458463538173E-4</c:v>
                </c:pt>
                <c:pt idx="30">
                  <c:v>6.8783501516910678E-4</c:v>
                </c:pt>
                <c:pt idx="31">
                  <c:v>7.3244546972590918E-4</c:v>
                </c:pt>
                <c:pt idx="32">
                  <c:v>7.7841047042403327E-4</c:v>
                </c:pt>
                <c:pt idx="33">
                  <c:v>8.2572432592714629E-4</c:v>
                </c:pt>
                <c:pt idx="34">
                  <c:v>8.7438118336504583E-4</c:v>
                </c:pt>
                <c:pt idx="35">
                  <c:v>9.2437502954022949E-4</c:v>
                </c:pt>
                <c:pt idx="36">
                  <c:v>9.7569969216627916E-4</c:v>
                </c:pt>
                <c:pt idx="37">
                  <c:v>1.0283488411377412E-3</c:v>
                </c:pt>
                <c:pt idx="38">
                  <c:v>1.0823159898311549E-3</c:v>
                </c:pt>
                <c:pt idx="39">
                  <c:v>1.1375944964367307E-3</c:v>
                </c:pt>
                <c:pt idx="40">
                  <c:v>1.1941775653205172E-3</c:v>
                </c:pt>
                <c:pt idx="41">
                  <c:v>1.2520582484164197E-3</c:v>
                </c:pt>
                <c:pt idx="42">
                  <c:v>1.3112294466478408E-3</c:v>
                </c:pt>
                <c:pt idx="43">
                  <c:v>1.3716839113785267E-3</c:v>
                </c:pt>
                <c:pt idx="44">
                  <c:v>1.4334142458920437E-3</c:v>
                </c:pt>
                <c:pt idx="45">
                  <c:v>1.4964129068997037E-3</c:v>
                </c:pt>
                <c:pt idx="46">
                  <c:v>1.5606722060763217E-3</c:v>
                </c:pt>
                <c:pt idx="47">
                  <c:v>1.6261843116234104E-3</c:v>
                </c:pt>
                <c:pt idx="48">
                  <c:v>1.6929412498594559E-3</c:v>
                </c:pt>
                <c:pt idx="49">
                  <c:v>1.7609349068366739E-3</c:v>
                </c:pt>
                <c:pt idx="50">
                  <c:v>1.8301570299839448E-3</c:v>
                </c:pt>
                <c:pt idx="51">
                  <c:v>1.9005992297753266E-3</c:v>
                </c:pt>
                <c:pt idx="52">
                  <c:v>1.9722529814237486E-3</c:v>
                </c:pt>
                <c:pt idx="53">
                  <c:v>2.0451096265994076E-3</c:v>
                </c:pt>
                <c:pt idx="54">
                  <c:v>2.1191603751723395E-3</c:v>
                </c:pt>
                <c:pt idx="55">
                  <c:v>2.1943963069787423E-3</c:v>
                </c:pt>
                <c:pt idx="56">
                  <c:v>2.2708083736104404E-3</c:v>
                </c:pt>
                <c:pt idx="57">
                  <c:v>2.3483874002271296E-3</c:v>
                </c:pt>
                <c:pt idx="58">
                  <c:v>2.4271240873908265E-3</c:v>
                </c:pt>
                <c:pt idx="59">
                  <c:v>2.507009012921918E-3</c:v>
                </c:pt>
                <c:pt idx="60">
                  <c:v>2.5880326337765214E-3</c:v>
                </c:pt>
                <c:pt idx="61">
                  <c:v>2.6701852879443683E-3</c:v>
                </c:pt>
                <c:pt idx="62">
                  <c:v>2.7534571963668888E-3</c:v>
                </c:pt>
                <c:pt idx="63">
                  <c:v>2.83783846487487E-3</c:v>
                </c:pt>
                <c:pt idx="64">
                  <c:v>2.9233190861451125E-3</c:v>
                </c:pt>
                <c:pt idx="65">
                  <c:v>3.0098889416757049E-3</c:v>
                </c:pt>
                <c:pt idx="66">
                  <c:v>3.0975378037791657E-3</c:v>
                </c:pt>
                <c:pt idx="67">
                  <c:v>3.1862553375930358E-3</c:v>
                </c:pt>
                <c:pt idx="68">
                  <c:v>3.2760311031073651E-3</c:v>
                </c:pt>
                <c:pt idx="69">
                  <c:v>3.3668545572084832E-3</c:v>
                </c:pt>
                <c:pt idx="70">
                  <c:v>3.4587150557385087E-3</c:v>
                </c:pt>
                <c:pt idx="71">
                  <c:v>3.5516018555700711E-3</c:v>
                </c:pt>
                <c:pt idx="72">
                  <c:v>3.6455041166956435E-3</c:v>
                </c:pt>
                <c:pt idx="73">
                  <c:v>3.74041090433095E-3</c:v>
                </c:pt>
                <c:pt idx="74">
                  <c:v>3.8363111910318243E-3</c:v>
                </c:pt>
                <c:pt idx="75">
                  <c:v>3.9331938588240307E-3</c:v>
                </c:pt>
                <c:pt idx="76">
                  <c:v>4.0310477013453597E-3</c:v>
                </c:pt>
                <c:pt idx="77">
                  <c:v>4.1298614259995675E-3</c:v>
                </c:pt>
                <c:pt idx="78">
                  <c:v>4.2296236561214437E-3</c:v>
                </c:pt>
                <c:pt idx="79">
                  <c:v>4.3303229331524973E-3</c:v>
                </c:pt>
                <c:pt idx="80">
                  <c:v>4.4319477188266877E-3</c:v>
                </c:pt>
                <c:pt idx="81">
                  <c:v>4.5344863973655822E-3</c:v>
                </c:pt>
                <c:pt idx="82">
                  <c:v>4.6379272776823979E-3</c:v>
                </c:pt>
                <c:pt idx="83">
                  <c:v>4.7422585955942953E-3</c:v>
                </c:pt>
                <c:pt idx="84">
                  <c:v>4.8474685160423935E-3</c:v>
                </c:pt>
                <c:pt idx="85">
                  <c:v>4.9535451353188951E-3</c:v>
                </c:pt>
                <c:pt idx="86">
                  <c:v>5.060476483300734E-3</c:v>
                </c:pt>
                <c:pt idx="87">
                  <c:v>5.168250525689165E-3</c:v>
                </c:pt>
                <c:pt idx="88">
                  <c:v>5.276855166254743E-3</c:v>
                </c:pt>
                <c:pt idx="89">
                  <c:v>5.3862782490870405E-3</c:v>
                </c:pt>
                <c:pt idx="90">
                  <c:v>5.4965075608486257E-3</c:v>
                </c:pt>
                <c:pt idx="91">
                  <c:v>5.6075308330325729E-3</c:v>
                </c:pt>
                <c:pt idx="92">
                  <c:v>5.7193357442231058E-3</c:v>
                </c:pt>
                <c:pt idx="93">
                  <c:v>5.8319099223586301E-3</c:v>
                </c:pt>
                <c:pt idx="94">
                  <c:v>5.9452409469966799E-3</c:v>
                </c:pt>
                <c:pt idx="95">
                  <c:v>6.0593163515801525E-3</c:v>
                </c:pt>
                <c:pt idx="96">
                  <c:v>6.1741236257043114E-3</c:v>
                </c:pt>
                <c:pt idx="97">
                  <c:v>6.2896502173838964E-3</c:v>
                </c:pt>
                <c:pt idx="98">
                  <c:v>6.4058835353198937E-3</c:v>
                </c:pt>
                <c:pt idx="99">
                  <c:v>6.522810951165272E-3</c:v>
                </c:pt>
                <c:pt idx="100">
                  <c:v>6.6404198017891956E-3</c:v>
                </c:pt>
                <c:pt idx="101">
                  <c:v>6.7586973915391771E-3</c:v>
                </c:pt>
                <c:pt idx="102">
                  <c:v>6.8776309945004985E-3</c:v>
                </c:pt>
                <c:pt idx="103">
                  <c:v>6.9972078567524972E-3</c:v>
                </c:pt>
                <c:pt idx="104">
                  <c:v>7.1174151986210174E-3</c:v>
                </c:pt>
                <c:pt idx="105">
                  <c:v>7.2382402169265878E-3</c:v>
                </c:pt>
                <c:pt idx="106">
                  <c:v>7.3596700872277238E-3</c:v>
                </c:pt>
                <c:pt idx="107">
                  <c:v>7.4816919660588323E-3</c:v>
                </c:pt>
                <c:pt idx="108">
                  <c:v>7.6042929931621553E-3</c:v>
                </c:pt>
                <c:pt idx="109">
                  <c:v>7.7274602937132918E-3</c:v>
                </c:pt>
                <c:pt idx="110">
                  <c:v>7.8511809805396661E-3</c:v>
                </c:pt>
                <c:pt idx="111">
                  <c:v>7.9754421563314783E-3</c:v>
                </c:pt>
                <c:pt idx="112">
                  <c:v>8.1002309158446431E-3</c:v>
                </c:pt>
                <c:pt idx="113">
                  <c:v>8.2255343480951426E-3</c:v>
                </c:pt>
                <c:pt idx="114">
                  <c:v>8.3513395385442744E-3</c:v>
                </c:pt>
                <c:pt idx="115">
                  <c:v>8.4776335712744046E-3</c:v>
                </c:pt>
                <c:pt idx="116">
                  <c:v>8.6044035311545509E-3</c:v>
                </c:pt>
                <c:pt idx="117">
                  <c:v>8.7316365059954791E-3</c:v>
                </c:pt>
                <c:pt idx="118">
                  <c:v>8.8593195886936538E-3</c:v>
                </c:pt>
                <c:pt idx="119">
                  <c:v>8.9874398793637206E-3</c:v>
                </c:pt>
                <c:pt idx="120">
                  <c:v>9.115984487458921E-3</c:v>
                </c:pt>
                <c:pt idx="121">
                  <c:v>9.244940533879014E-3</c:v>
                </c:pt>
                <c:pt idx="122">
                  <c:v>9.3742951530652562E-3</c:v>
                </c:pt>
                <c:pt idx="123">
                  <c:v>9.5040354950819417E-3</c:v>
                </c:pt>
                <c:pt idx="124">
                  <c:v>9.6341487276840852E-3</c:v>
                </c:pt>
                <c:pt idx="125">
                  <c:v>9.7646220383707551E-3</c:v>
                </c:pt>
                <c:pt idx="126">
                  <c:v>9.8954426364236923E-3</c:v>
                </c:pt>
                <c:pt idx="127">
                  <c:v>1.0026597754930654E-2</c:v>
                </c:pt>
                <c:pt idx="128">
                  <c:v>1.0158074652793229E-2</c:v>
                </c:pt>
                <c:pt idx="129">
                  <c:v>1.0289860616718518E-2</c:v>
                </c:pt>
                <c:pt idx="130">
                  <c:v>1.042194296319442E-2</c:v>
                </c:pt>
                <c:pt idx="131">
                  <c:v>1.0554309040448004E-2</c:v>
                </c:pt>
                <c:pt idx="132">
                  <c:v>1.068694623038665E-2</c:v>
                </c:pt>
                <c:pt idx="133">
                  <c:v>1.0819841950521537E-2</c:v>
                </c:pt>
                <c:pt idx="134">
                  <c:v>1.0952983655873025E-2</c:v>
                </c:pt>
                <c:pt idx="135">
                  <c:v>1.10863588408577E-2</c:v>
                </c:pt>
                <c:pt idx="136">
                  <c:v>1.1219955041156575E-2</c:v>
                </c:pt>
                <c:pt idx="137">
                  <c:v>1.135375983556414E-2</c:v>
                </c:pt>
                <c:pt idx="138">
                  <c:v>1.1487760847817937E-2</c:v>
                </c:pt>
                <c:pt idx="139">
                  <c:v>1.1621945748408233E-2</c:v>
                </c:pt>
                <c:pt idx="140">
                  <c:v>1.1756302256367528E-2</c:v>
                </c:pt>
                <c:pt idx="141">
                  <c:v>1.1890818141039532E-2</c:v>
                </c:pt>
                <c:pt idx="142">
                  <c:v>1.2025481223827288E-2</c:v>
                </c:pt>
                <c:pt idx="143">
                  <c:v>1.2160279379920105E-2</c:v>
                </c:pt>
                <c:pt idx="144">
                  <c:v>1.2295200539999069E-2</c:v>
                </c:pt>
                <c:pt idx="145">
                  <c:v>1.2430232691920725E-2</c:v>
                </c:pt>
                <c:pt idx="146">
                  <c:v>1.2565363882378718E-2</c:v>
                </c:pt>
                <c:pt idx="147">
                  <c:v>1.2700582218543113E-2</c:v>
                </c:pt>
                <c:pt idx="148">
                  <c:v>1.2835875869677025E-2</c:v>
                </c:pt>
                <c:pt idx="149">
                  <c:v>1.297123306873043E-2</c:v>
                </c:pt>
                <c:pt idx="150">
                  <c:v>1.3106642113910771E-2</c:v>
                </c:pt>
                <c:pt idx="151">
                  <c:v>1.3242091370230195E-2</c:v>
                </c:pt>
                <c:pt idx="152">
                  <c:v>1.3377569271029156E-2</c:v>
                </c:pt>
                <c:pt idx="153">
                  <c:v>1.351306431947611E-2</c:v>
                </c:pt>
                <c:pt idx="154">
                  <c:v>1.3648565090043165E-2</c:v>
                </c:pt>
                <c:pt idx="155">
                  <c:v>1.3784060229957349E-2</c:v>
                </c:pt>
                <c:pt idx="156">
                  <c:v>1.3919538460627431E-2</c:v>
                </c:pt>
                <c:pt idx="157">
                  <c:v>1.4054988579045937E-2</c:v>
                </c:pt>
                <c:pt idx="158">
                  <c:v>1.4190399459166354E-2</c:v>
                </c:pt>
                <c:pt idx="159">
                  <c:v>1.4325760053255136E-2</c:v>
                </c:pt>
                <c:pt idx="160">
                  <c:v>1.4461059393218529E-2</c:v>
                </c:pt>
                <c:pt idx="161">
                  <c:v>1.4596286591903901E-2</c:v>
                </c:pt>
                <c:pt idx="162">
                  <c:v>1.4731430844375521E-2</c:v>
                </c:pt>
                <c:pt idx="163">
                  <c:v>1.4866481429164569E-2</c:v>
                </c:pt>
                <c:pt idx="164">
                  <c:v>1.5001427709493316E-2</c:v>
                </c:pt>
                <c:pt idx="165">
                  <c:v>1.5136259134473223E-2</c:v>
                </c:pt>
                <c:pt idx="166">
                  <c:v>1.5270965240276994E-2</c:v>
                </c:pt>
                <c:pt idx="167">
                  <c:v>1.5405535651284299E-2</c:v>
                </c:pt>
                <c:pt idx="168">
                  <c:v>1.5539960081201239E-2</c:v>
                </c:pt>
                <c:pt idx="169">
                  <c:v>1.5674228334153252E-2</c:v>
                </c:pt>
                <c:pt idx="170">
                  <c:v>1.5808330305751583E-2</c:v>
                </c:pt>
                <c:pt idx="171">
                  <c:v>1.5942255984133104E-2</c:v>
                </c:pt>
                <c:pt idx="172">
                  <c:v>1.607599545097339E-2</c:v>
                </c:pt>
                <c:pt idx="173">
                  <c:v>1.6209538882473142E-2</c:v>
                </c:pt>
                <c:pt idx="174">
                  <c:v>1.63428765503177E-2</c:v>
                </c:pt>
                <c:pt idx="175">
                  <c:v>1.6475998822609791E-2</c:v>
                </c:pt>
                <c:pt idx="176">
                  <c:v>1.6608896164775309E-2</c:v>
                </c:pt>
                <c:pt idx="177">
                  <c:v>1.6741559140442199E-2</c:v>
                </c:pt>
                <c:pt idx="178">
                  <c:v>1.6873978412292417E-2</c:v>
                </c:pt>
                <c:pt idx="179">
                  <c:v>1.7006144742886878E-2</c:v>
                </c:pt>
                <c:pt idx="180">
                  <c:v>1.7138048995463461E-2</c:v>
                </c:pt>
                <c:pt idx="181">
                  <c:v>1.7269682134708045E-2</c:v>
                </c:pt>
                <c:pt idx="182">
                  <c:v>1.7401035227498585E-2</c:v>
                </c:pt>
                <c:pt idx="183">
                  <c:v>1.7532099443622225E-2</c:v>
                </c:pt>
                <c:pt idx="184">
                  <c:v>1.7662866056465516E-2</c:v>
                </c:pt>
                <c:pt idx="185">
                  <c:v>1.7793326443677735E-2</c:v>
                </c:pt>
                <c:pt idx="186">
                  <c:v>1.7923472087807365E-2</c:v>
                </c:pt>
                <c:pt idx="187">
                  <c:v>1.8053294576911759E-2</c:v>
                </c:pt>
                <c:pt idx="188">
                  <c:v>1.818278560514007E-2</c:v>
                </c:pt>
                <c:pt idx="189">
                  <c:v>1.8311936973289512E-2</c:v>
                </c:pt>
                <c:pt idx="190">
                  <c:v>1.8440740589334981E-2</c:v>
                </c:pt>
                <c:pt idx="191">
                  <c:v>1.8569188468932143E-2</c:v>
                </c:pt>
                <c:pt idx="192">
                  <c:v>1.8697272735894114E-2</c:v>
                </c:pt>
                <c:pt idx="193">
                  <c:v>1.8824985622641687E-2</c:v>
                </c:pt>
                <c:pt idx="194">
                  <c:v>1.8952319470627407E-2</c:v>
                </c:pt>
                <c:pt idx="195">
                  <c:v>1.9079266730733391E-2</c:v>
                </c:pt>
                <c:pt idx="196">
                  <c:v>1.9205819963643168E-2</c:v>
                </c:pt>
                <c:pt idx="197">
                  <c:v>1.9331971840187534E-2</c:v>
                </c:pt>
                <c:pt idx="198">
                  <c:v>1.9457715141664653E-2</c:v>
                </c:pt>
                <c:pt idx="199">
                  <c:v>1.9583042760134457E-2</c:v>
                </c:pt>
                <c:pt idx="200">
                  <c:v>1.9707947698687514E-2</c:v>
                </c:pt>
                <c:pt idx="201">
                  <c:v>1.9832423071688511E-2</c:v>
                </c:pt>
                <c:pt idx="202">
                  <c:v>1.9956462104994483E-2</c:v>
                </c:pt>
                <c:pt idx="203">
                  <c:v>2.0080058136147994E-2</c:v>
                </c:pt>
                <c:pt idx="204">
                  <c:v>2.0203204614545341E-2</c:v>
                </c:pt>
                <c:pt idx="205">
                  <c:v>2.032589510158006E-2</c:v>
                </c:pt>
                <c:pt idx="206">
                  <c:v>2.0448123270761814E-2</c:v>
                </c:pt>
                <c:pt idx="207">
                  <c:v>2.0569882907810904E-2</c:v>
                </c:pt>
                <c:pt idx="208">
                  <c:v>2.0691167910728548E-2</c:v>
                </c:pt>
                <c:pt idx="209">
                  <c:v>2.0811972289843165E-2</c:v>
                </c:pt>
                <c:pt idx="210">
                  <c:v>2.0932290167832802E-2</c:v>
                </c:pt>
                <c:pt idx="211">
                  <c:v>2.1052115779723955E-2</c:v>
                </c:pt>
                <c:pt idx="212">
                  <c:v>2.117144347286698E-2</c:v>
                </c:pt>
                <c:pt idx="213">
                  <c:v>2.1290267706888258E-2</c:v>
                </c:pt>
                <c:pt idx="214">
                  <c:v>2.140858305361943E-2</c:v>
                </c:pt>
                <c:pt idx="215">
                  <c:v>2.1526384197003812E-2</c:v>
                </c:pt>
                <c:pt idx="216">
                  <c:v>2.1643665932980279E-2</c:v>
                </c:pt>
                <c:pt idx="217">
                  <c:v>2.1760423169344886E-2</c:v>
                </c:pt>
                <c:pt idx="218">
                  <c:v>2.1876650925590345E-2</c:v>
                </c:pt>
                <c:pt idx="219">
                  <c:v>2.1992344332723672E-2</c:v>
                </c:pt>
                <c:pt idx="220">
                  <c:v>2.2107498633062342E-2</c:v>
                </c:pt>
                <c:pt idx="221">
                  <c:v>2.2222109180008928E-2</c:v>
                </c:pt>
                <c:pt idx="222">
                  <c:v>2.233617143780478E-2</c:v>
                </c:pt>
                <c:pt idx="223">
                  <c:v>2.2449680981262866E-2</c:v>
                </c:pt>
                <c:pt idx="224">
                  <c:v>2.2562633495479909E-2</c:v>
                </c:pt>
                <c:pt idx="225">
                  <c:v>2.2675024775528373E-2</c:v>
                </c:pt>
                <c:pt idx="226">
                  <c:v>2.2786850726128259E-2</c:v>
                </c:pt>
                <c:pt idx="227">
                  <c:v>2.2898107361299228E-2</c:v>
                </c:pt>
                <c:pt idx="228">
                  <c:v>2.3008790803993137E-2</c:v>
                </c:pt>
                <c:pt idx="229">
                  <c:v>2.3118897285707415E-2</c:v>
                </c:pt>
                <c:pt idx="230">
                  <c:v>2.322842314607941E-2</c:v>
                </c:pt>
                <c:pt idx="231">
                  <c:v>2.3337364832462154E-2</c:v>
                </c:pt>
                <c:pt idx="232">
                  <c:v>2.3445718899481664E-2</c:v>
                </c:pt>
                <c:pt idx="233">
                  <c:v>2.3553482008576182E-2</c:v>
                </c:pt>
                <c:pt idx="234">
                  <c:v>2.3660650927517655E-2</c:v>
                </c:pt>
                <c:pt idx="235">
                  <c:v>2.3767222529915574E-2</c:v>
                </c:pt>
                <c:pt idx="236">
                  <c:v>2.3873193794703738E-2</c:v>
                </c:pt>
                <c:pt idx="237">
                  <c:v>2.3978561805609984E-2</c:v>
                </c:pt>
                <c:pt idx="238">
                  <c:v>2.4083323750609356E-2</c:v>
                </c:pt>
                <c:pt idx="239">
                  <c:v>2.4187476921360918E-2</c:v>
                </c:pt>
                <c:pt idx="240">
                  <c:v>2.4291018712628579E-2</c:v>
                </c:pt>
                <c:pt idx="241">
                  <c:v>2.4393946621686119E-2</c:v>
                </c:pt>
                <c:pt idx="242">
                  <c:v>2.4496258247706949E-2</c:v>
                </c:pt>
                <c:pt idx="243">
                  <c:v>2.4597951291138585E-2</c:v>
                </c:pt>
                <c:pt idx="244">
                  <c:v>2.4699023553062492E-2</c:v>
                </c:pt>
                <c:pt idx="245">
                  <c:v>2.4799472934539334E-2</c:v>
                </c:pt>
                <c:pt idx="246">
                  <c:v>2.4899297435940076E-2</c:v>
                </c:pt>
                <c:pt idx="247">
                  <c:v>2.4998495156263251E-2</c:v>
                </c:pt>
                <c:pt idx="248">
                  <c:v>2.5097064292438638E-2</c:v>
                </c:pt>
                <c:pt idx="249">
                  <c:v>2.5195003138617719E-2</c:v>
                </c:pt>
                <c:pt idx="250">
                  <c:v>2.52923100854512E-2</c:v>
                </c:pt>
                <c:pt idx="251">
                  <c:v>2.5388983619353957E-2</c:v>
                </c:pt>
                <c:pt idx="252">
                  <c:v>2.5485022321757617E-2</c:v>
                </c:pt>
                <c:pt idx="253">
                  <c:v>2.5580424868351249E-2</c:v>
                </c:pt>
                <c:pt idx="254">
                  <c:v>2.5675190028310299E-2</c:v>
                </c:pt>
                <c:pt idx="255">
                  <c:v>2.5769316663514268E-2</c:v>
                </c:pt>
                <c:pt idx="256">
                  <c:v>2.5862803727753271E-2</c:v>
                </c:pt>
                <c:pt idx="257">
                  <c:v>2.5955650265923932E-2</c:v>
                </c:pt>
                <c:pt idx="258">
                  <c:v>2.6047855413214867E-2</c:v>
                </c:pt>
                <c:pt idx="259">
                  <c:v>2.6139418394282049E-2</c:v>
                </c:pt>
                <c:pt idx="260">
                  <c:v>2.6230338522414472E-2</c:v>
                </c:pt>
                <c:pt idx="261">
                  <c:v>2.632061519869023E-2</c:v>
                </c:pt>
                <c:pt idx="262">
                  <c:v>2.6410247911123605E-2</c:v>
                </c:pt>
                <c:pt idx="263">
                  <c:v>2.6499236233803181E-2</c:v>
                </c:pt>
                <c:pt idx="264">
                  <c:v>2.6587579826021529E-2</c:v>
                </c:pt>
                <c:pt idx="265">
                  <c:v>2.6675278431396623E-2</c:v>
                </c:pt>
                <c:pt idx="266">
                  <c:v>2.6762331876985408E-2</c:v>
                </c:pt>
                <c:pt idx="267">
                  <c:v>2.6848740072389719E-2</c:v>
                </c:pt>
                <c:pt idx="268">
                  <c:v>2.6934503008854936E-2</c:v>
                </c:pt>
                <c:pt idx="269">
                  <c:v>2.7019620758361684E-2</c:v>
                </c:pt>
                <c:pt idx="270">
                  <c:v>2.7104093472710821E-2</c:v>
                </c:pt>
                <c:pt idx="271">
                  <c:v>2.7187921382602082E-2</c:v>
                </c:pt>
                <c:pt idx="272">
                  <c:v>2.7271104796706622E-2</c:v>
                </c:pt>
                <c:pt idx="273">
                  <c:v>2.735364410073382E-2</c:v>
                </c:pt>
                <c:pt idx="274">
                  <c:v>2.7435539756492607E-2</c:v>
                </c:pt>
                <c:pt idx="275">
                  <c:v>2.7516792300947602E-2</c:v>
                </c:pt>
                <c:pt idx="276">
                  <c:v>2.7597402345270378E-2</c:v>
                </c:pt>
                <c:pt idx="277">
                  <c:v>2.7677370573886157E-2</c:v>
                </c:pt>
                <c:pt idx="278">
                  <c:v>2.7756697743516169E-2</c:v>
                </c:pt>
                <c:pt idx="279">
                  <c:v>2.7835384682216063E-2</c:v>
                </c:pt>
                <c:pt idx="280">
                  <c:v>2.7913432288410527E-2</c:v>
                </c:pt>
                <c:pt idx="281">
                  <c:v>2.7990841529924527E-2</c:v>
                </c:pt>
                <c:pt idx="282">
                  <c:v>2.8067613443011393E-2</c:v>
                </c:pt>
                <c:pt idx="283">
                  <c:v>2.8143749131377963E-2</c:v>
                </c:pt>
                <c:pt idx="284">
                  <c:v>2.8219249765207226E-2</c:v>
                </c:pt>
                <c:pt idx="285">
                  <c:v>2.8294116580178556E-2</c:v>
                </c:pt>
                <c:pt idx="286">
                  <c:v>2.8368350876485968E-2</c:v>
                </c:pt>
                <c:pt idx="287">
                  <c:v>2.8441954017854529E-2</c:v>
                </c:pt>
                <c:pt idx="288">
                  <c:v>2.8514927430555313E-2</c:v>
                </c:pt>
                <c:pt idx="289">
                  <c:v>2.8587272602419053E-2</c:v>
                </c:pt>
                <c:pt idx="290">
                  <c:v>2.8658991081848856E-2</c:v>
                </c:pt>
                <c:pt idx="291">
                  <c:v>2.8730084476832143E-2</c:v>
                </c:pt>
                <c:pt idx="292">
                  <c:v>2.8800554453952149E-2</c:v>
                </c:pt>
                <c:pt idx="293">
                  <c:v>2.8870402737399187E-2</c:v>
                </c:pt>
                <c:pt idx="294">
                  <c:v>2.8939631107981929E-2</c:v>
                </c:pt>
                <c:pt idx="295">
                  <c:v>2.9008241402139E-2</c:v>
                </c:pt>
                <c:pt idx="296">
                  <c:v>2.907623551095103E-2</c:v>
                </c:pt>
                <c:pt idx="297">
                  <c:v>2.914361537915354E-2</c:v>
                </c:pt>
                <c:pt idx="298">
                  <c:v>2.9210383004150742E-2</c:v>
                </c:pt>
                <c:pt idx="299">
                  <c:v>2.9276540435030654E-2</c:v>
                </c:pt>
                <c:pt idx="300">
                  <c:v>2.9342089771581592E-2</c:v>
                </c:pt>
                <c:pt idx="301">
                  <c:v>2.9407033163310441E-2</c:v>
                </c:pt>
                <c:pt idx="302">
                  <c:v>2.9471372808462737E-2</c:v>
                </c:pt>
                <c:pt idx="303">
                  <c:v>2.9535110953044966E-2</c:v>
                </c:pt>
                <c:pt idx="304">
                  <c:v>2.9598249889849187E-2</c:v>
                </c:pt>
                <c:pt idx="305">
                  <c:v>2.9660791957480198E-2</c:v>
                </c:pt>
                <c:pt idx="306">
                  <c:v>2.9722739539385507E-2</c:v>
                </c:pt>
                <c:pt idx="307">
                  <c:v>2.9784095062888271E-2</c:v>
                </c:pt>
                <c:pt idx="308">
                  <c:v>2.9844860998223428E-2</c:v>
                </c:pt>
                <c:pt idx="309">
                  <c:v>2.9905039857577195E-2</c:v>
                </c:pt>
                <c:pt idx="310">
                  <c:v>2.9964634194130195E-2</c:v>
                </c:pt>
                <c:pt idx="311">
                  <c:v>3.0023646601104299E-2</c:v>
                </c:pt>
                <c:pt idx="312">
                  <c:v>3.0082079710813489E-2</c:v>
                </c:pt>
                <c:pt idx="313">
                  <c:v>3.0139936193718821E-2</c:v>
                </c:pt>
                <c:pt idx="314">
                  <c:v>3.0197218757487779E-2</c:v>
                </c:pt>
                <c:pt idx="315">
                  <c:v>3.0253930146058074E-2</c:v>
                </c:pt>
                <c:pt idx="316">
                  <c:v>3.0310073138706182E-2</c:v>
                </c:pt>
                <c:pt idx="317">
                  <c:v>3.0365650549120729E-2</c:v>
                </c:pt>
                <c:pt idx="318">
                  <c:v>3.0420665224480864E-2</c:v>
                </c:pt>
                <c:pt idx="319">
                  <c:v>3.0475120044539897E-2</c:v>
                </c:pt>
                <c:pt idx="320">
                  <c:v>3.0529017920714181E-2</c:v>
                </c:pt>
                <c:pt idx="321">
                  <c:v>3.0582361795177617E-2</c:v>
                </c:pt>
                <c:pt idx="322">
                  <c:v>3.0635154639961713E-2</c:v>
                </c:pt>
                <c:pt idx="323">
                  <c:v>3.0687399456061533E-2</c:v>
                </c:pt>
                <c:pt idx="324">
                  <c:v>3.0739099272547542E-2</c:v>
                </c:pt>
                <c:pt idx="325">
                  <c:v>3.0790257145683581E-2</c:v>
                </c:pt>
                <c:pt idx="326">
                  <c:v>3.0840876158051051E-2</c:v>
                </c:pt>
                <c:pt idx="327">
                  <c:v>3.0890959417679487E-2</c:v>
                </c:pt>
                <c:pt idx="328">
                  <c:v>3.094051005718363E-2</c:v>
                </c:pt>
                <c:pt idx="329">
                  <c:v>3.098953123290709E-2</c:v>
                </c:pt>
                <c:pt idx="330">
                  <c:v>3.1038026124072807E-2</c:v>
                </c:pt>
                <c:pt idx="331">
                  <c:v>3.1085997931940348E-2</c:v>
                </c:pt>
                <c:pt idx="332">
                  <c:v>3.1133449878970213E-2</c:v>
                </c:pt>
                <c:pt idx="333">
                  <c:v>3.1180385207995202E-2</c:v>
                </c:pt>
                <c:pt idx="334">
                  <c:v>3.122680718139904E-2</c:v>
                </c:pt>
                <c:pt idx="335">
                  <c:v>3.1272719080302269E-2</c:v>
                </c:pt>
                <c:pt idx="336">
                  <c:v>3.1318124203755585E-2</c:v>
                </c:pt>
                <c:pt idx="337">
                  <c:v>3.1363025867940653E-2</c:v>
                </c:pt>
                <c:pt idx="338">
                  <c:v>3.1407427405378573E-2</c:v>
                </c:pt>
                <c:pt idx="339">
                  <c:v>3.1451332164146029E-2</c:v>
                </c:pt>
                <c:pt idx="340">
                  <c:v>3.1494743507099167E-2</c:v>
                </c:pt>
                <c:pt idx="341">
                  <c:v>3.1537664811105447E-2</c:v>
                </c:pt>
                <c:pt idx="342">
                  <c:v>3.158009946628336E-2</c:v>
                </c:pt>
                <c:pt idx="343">
                  <c:v>3.1622050875250204E-2</c:v>
                </c:pt>
                <c:pt idx="344">
                  <c:v>3.1663522452377961E-2</c:v>
                </c:pt>
                <c:pt idx="345">
                  <c:v>3.1704517623057336E-2</c:v>
                </c:pt>
                <c:pt idx="346">
                  <c:v>3.1745039822970056E-2</c:v>
                </c:pt>
                <c:pt idx="347">
                  <c:v>3.1785092497369438E-2</c:v>
                </c:pt>
                <c:pt idx="348">
                  <c:v>3.1824679100369339E-2</c:v>
                </c:pt>
                <c:pt idx="349">
                  <c:v>3.1863803094241541E-2</c:v>
                </c:pt>
                <c:pt idx="350">
                  <c:v>3.1902467948721557E-2</c:v>
                </c:pt>
                <c:pt idx="351">
                  <c:v>3.1940677140323004E-2</c:v>
                </c:pt>
                <c:pt idx="352">
                  <c:v>3.1978434151660566E-2</c:v>
                </c:pt>
                <c:pt idx="353">
                  <c:v>3.2015742470781476E-2</c:v>
                </c:pt>
                <c:pt idx="354">
                  <c:v>3.2052605590505774E-2</c:v>
                </c:pt>
                <c:pt idx="355">
                  <c:v>3.2089027007775175E-2</c:v>
                </c:pt>
                <c:pt idx="356">
                  <c:v>3.2125010223010682E-2</c:v>
                </c:pt>
                <c:pt idx="357">
                  <c:v>3.2160558739478984E-2</c:v>
                </c:pt>
                <c:pt idx="358">
                  <c:v>3.2195676062667614E-2</c:v>
                </c:pt>
                <c:pt idx="359">
                  <c:v>3.223036569966891E-2</c:v>
                </c:pt>
                <c:pt idx="360">
                  <c:v>3.2264631158572879E-2</c:v>
                </c:pt>
                <c:pt idx="361">
                  <c:v>3.2298475947868811E-2</c:v>
                </c:pt>
                <c:pt idx="362">
                  <c:v>3.2331903575855858E-2</c:v>
                </c:pt>
                <c:pt idx="363">
                  <c:v>3.2364917550062468E-2</c:v>
                </c:pt>
                <c:pt idx="364">
                  <c:v>3.239752137667469E-2</c:v>
                </c:pt>
                <c:pt idx="365">
                  <c:v>3.2429718559973432E-2</c:v>
                </c:pt>
                <c:pt idx="366">
                  <c:v>3.2461512601780589E-2</c:v>
                </c:pt>
                <c:pt idx="367">
                  <c:v>3.249290700091411E-2</c:v>
                </c:pt>
                <c:pt idx="368">
                  <c:v>3.2523905252651988E-2</c:v>
                </c:pt>
                <c:pt idx="369">
                  <c:v>3.2554510848205147E-2</c:v>
                </c:pt>
                <c:pt idx="370">
                  <c:v>3.2584727274199213E-2</c:v>
                </c:pt>
                <c:pt idx="371">
                  <c:v>3.2614558012165271E-2</c:v>
                </c:pt>
                <c:pt idx="372">
                  <c:v>3.2644006538039415E-2</c:v>
                </c:pt>
                <c:pt idx="373">
                  <c:v>3.2673076321671227E-2</c:v>
                </c:pt>
                <c:pt idx="374">
                  <c:v>3.2701770826341139E-2</c:v>
                </c:pt>
                <c:pt idx="375">
                  <c:v>3.2730093508286595E-2</c:v>
                </c:pt>
                <c:pt idx="376">
                  <c:v>3.2758047816237083E-2</c:v>
                </c:pt>
                <c:pt idx="377">
                  <c:v>3.278563719095795E-2</c:v>
                </c:pt>
                <c:pt idx="378">
                  <c:v>3.2812865064803014E-2</c:v>
                </c:pt>
                <c:pt idx="379">
                  <c:v>3.2839734861275935E-2</c:v>
                </c:pt>
                <c:pt idx="380">
                  <c:v>3.2866249994600284E-2</c:v>
                </c:pt>
                <c:pt idx="381">
                  <c:v>3.2892413869298393E-2</c:v>
                </c:pt>
                <c:pt idx="382">
                  <c:v>3.2918229879778757E-2</c:v>
                </c:pt>
                <c:pt idx="383">
                  <c:v>3.2943701409932177E-2</c:v>
                </c:pt>
                <c:pt idx="384">
                  <c:v>3.2968831832736432E-2</c:v>
                </c:pt>
                <c:pt idx="385">
                  <c:v>3.2993624509869542E-2</c:v>
                </c:pt>
                <c:pt idx="386">
                  <c:v>3.3018082791331525E-2</c:v>
                </c:pt>
                <c:pt idx="387">
                  <c:v>3.304221001507468E-2</c:v>
                </c:pt>
                <c:pt idx="388">
                  <c:v>3.3066009506642242E-2</c:v>
                </c:pt>
                <c:pt idx="389">
                  <c:v>3.3089484578815456E-2</c:v>
                </c:pt>
                <c:pt idx="390">
                  <c:v>3.3112638531269008E-2</c:v>
                </c:pt>
                <c:pt idx="391">
                  <c:v>3.3135474650234732E-2</c:v>
                </c:pt>
                <c:pt idx="392">
                  <c:v>3.3157996208173543E-2</c:v>
                </c:pt>
                <c:pt idx="393">
                  <c:v>3.3180206463455576E-2</c:v>
                </c:pt>
                <c:pt idx="394">
                  <c:v>3.3202108660048482E-2</c:v>
                </c:pt>
                <c:pt idx="395">
                  <c:v>3.3223706027213785E-2</c:v>
                </c:pt>
                <c:pt idx="396">
                  <c:v>3.3245001779211233E-2</c:v>
                </c:pt>
                <c:pt idx="397">
                  <c:v>3.3265999115011179E-2</c:v>
                </c:pt>
                <c:pt idx="398">
                  <c:v>3.3286701218014858E-2</c:v>
                </c:pt>
                <c:pt idx="399">
                  <c:v>3.330711125578243E-2</c:v>
                </c:pt>
                <c:pt idx="400">
                  <c:v>3.3327232379768951E-2</c:v>
                </c:pt>
                <c:pt idx="401">
                  <c:v>3.3347067725067923E-2</c:v>
                </c:pt>
                <c:pt idx="402">
                  <c:v>3.3366620410162626E-2</c:v>
                </c:pt>
                <c:pt idx="403">
                  <c:v>3.3385893536684925E-2</c:v>
                </c:pt>
                <c:pt idx="404">
                  <c:v>3.3404890189181725E-2</c:v>
                </c:pt>
                <c:pt idx="405">
                  <c:v>3.3423613434888789E-2</c:v>
                </c:pt>
                <c:pt idx="406">
                  <c:v>3.3442066323511994E-2</c:v>
                </c:pt>
                <c:pt idx="407">
                  <c:v>3.3460251887015888E-2</c:v>
                </c:pt>
                <c:pt idx="408">
                  <c:v>3.3478173139419504E-2</c:v>
                </c:pt>
                <c:pt idx="409">
                  <c:v>3.3495833076599382E-2</c:v>
                </c:pt>
                <c:pt idx="410">
                  <c:v>3.3513234676099624E-2</c:v>
                </c:pt>
                <c:pt idx="411">
                  <c:v>3.3530380896949069E-2</c:v>
                </c:pt>
                <c:pt idx="412">
                  <c:v>3.3547274679485352E-2</c:v>
                </c:pt>
                <c:pt idx="413">
                  <c:v>3.3563918945185893E-2</c:v>
                </c:pt>
                <c:pt idx="414">
                  <c:v>3.3580316596505698E-2</c:v>
                </c:pt>
                <c:pt idx="415">
                  <c:v>3.3596470516721849E-2</c:v>
                </c:pt>
                <c:pt idx="416">
                  <c:v>3.361238356978468E-2</c:v>
                </c:pt>
                <c:pt idx="417">
                  <c:v>3.362805860017555E-2</c:v>
                </c:pt>
                <c:pt idx="418">
                  <c:v>3.364349843277107E-2</c:v>
                </c:pt>
                <c:pt idx="419">
                  <c:v>3.3658705872713773E-2</c:v>
                </c:pt>
                <c:pt idx="420">
                  <c:v>3.3673683705289163E-2</c:v>
                </c:pt>
                <c:pt idx="421">
                  <c:v>3.3688434695808941E-2</c:v>
                </c:pt>
                <c:pt idx="422">
                  <c:v>3.3702961589500487E-2</c:v>
                </c:pt>
                <c:pt idx="423">
                  <c:v>3.3717267111402445E-2</c:v>
                </c:pt>
                <c:pt idx="424">
                  <c:v>3.373135396626626E-2</c:v>
                </c:pt>
                <c:pt idx="425">
                  <c:v>3.374522483846374E-2</c:v>
                </c:pt>
                <c:pt idx="426">
                  <c:v>3.3758882391900412E-2</c:v>
                </c:pt>
                <c:pt idx="427">
                  <c:v>3.3772329269934689E-2</c:v>
                </c:pt>
                <c:pt idx="428">
                  <c:v>3.378556809530274E-2</c:v>
                </c:pt>
                <c:pt idx="429">
                  <c:v>3.3798601470048928E-2</c:v>
                </c:pt>
                <c:pt idx="430">
                  <c:v>3.3811431975461832E-2</c:v>
                </c:pt>
                <c:pt idx="431">
                  <c:v>3.3824062172015681E-2</c:v>
                </c:pt>
                <c:pt idx="432">
                  <c:v>3.3836494599317181E-2</c:v>
                </c:pt>
                <c:pt idx="433">
                  <c:v>3.3848731776057593E-2</c:v>
                </c:pt>
                <c:pt idx="434">
                  <c:v>3.3860776199970036E-2</c:v>
                </c:pt>
                <c:pt idx="435">
                  <c:v>3.38726303477919E-2</c:v>
                </c:pt>
                <c:pt idx="436">
                  <c:v>3.3884296675232309E-2</c:v>
                </c:pt>
                <c:pt idx="437">
                  <c:v>3.3895777616944504E-2</c:v>
                </c:pt>
                <c:pt idx="438">
                  <c:v>3.3907075586503119E-2</c:v>
                </c:pt>
                <c:pt idx="439">
                  <c:v>3.3918192976386229E-2</c:v>
                </c:pt>
                <c:pt idx="440">
                  <c:v>3.3929132157962144E-2</c:v>
                </c:pt>
                <c:pt idx="441">
                  <c:v>3.3939895481480763E-2</c:v>
                </c:pt>
                <c:pt idx="442">
                  <c:v>3.3950485276069503E-2</c:v>
                </c:pt>
                <c:pt idx="443">
                  <c:v>3.3960903849733708E-2</c:v>
                </c:pt>
                <c:pt idx="444">
                  <c:v>3.3971153489361354E-2</c:v>
                </c:pt>
                <c:pt idx="445">
                  <c:v>3.398123646073218E-2</c:v>
                </c:pt>
                <c:pt idx="446">
                  <c:v>3.3991155008530879E-2</c:v>
                </c:pt>
                <c:pt idx="447">
                  <c:v>3.4000911356364544E-2</c:v>
                </c:pt>
                <c:pt idx="448">
                  <c:v>3.4010507706784106E-2</c:v>
                </c:pt>
                <c:pt idx="449">
                  <c:v>3.4019946241309759E-2</c:v>
                </c:pt>
                <c:pt idx="450">
                  <c:v>3.4029229120460275E-2</c:v>
                </c:pt>
                <c:pt idx="451">
                  <c:v>3.403835848378612E-2</c:v>
                </c:pt>
                <c:pt idx="452">
                  <c:v>3.4047336449906311E-2</c:v>
                </c:pt>
                <c:pt idx="453">
                  <c:v>3.4056165116548964E-2</c:v>
                </c:pt>
                <c:pt idx="454">
                  <c:v>3.4064846560595316E-2</c:v>
                </c:pt>
                <c:pt idx="455">
                  <c:v>3.4073382838127352E-2</c:v>
                </c:pt>
                <c:pt idx="456">
                  <c:v>3.4081775984478799E-2</c:v>
                </c:pt>
                <c:pt idx="457">
                  <c:v>3.4090028014289453E-2</c:v>
                </c:pt>
                <c:pt idx="458">
                  <c:v>3.4098140921562797E-2</c:v>
                </c:pt>
                <c:pt idx="459">
                  <c:v>3.4106116679726801E-2</c:v>
                </c:pt>
                <c:pt idx="460">
                  <c:v>3.4113957241697829E-2</c:v>
                </c:pt>
                <c:pt idx="461">
                  <c:v>3.4121664539947569E-2</c:v>
                </c:pt>
                <c:pt idx="462">
                  <c:v>3.4129240486572968E-2</c:v>
                </c:pt>
                <c:pt idx="463">
                  <c:v>3.4136686973369017E-2</c:v>
                </c:pt>
                <c:pt idx="464">
                  <c:v>3.414400587190438E-2</c:v>
                </c:pt>
                <c:pt idx="465">
                  <c:v>3.4151199033599734E-2</c:v>
                </c:pt>
                <c:pt idx="466">
                  <c:v>3.4158268289808814E-2</c:v>
                </c:pt>
                <c:pt idx="467">
                  <c:v>3.4165215451902042E-2</c:v>
                </c:pt>
                <c:pt idx="468">
                  <c:v>3.4172042311352673E-2</c:v>
                </c:pt>
                <c:pt idx="469">
                  <c:v>3.4178750639825436E-2</c:v>
                </c:pt>
                <c:pt idx="470">
                  <c:v>3.4185342189267491E-2</c:v>
                </c:pt>
                <c:pt idx="471">
                  <c:v>3.4191818692001809E-2</c:v>
                </c:pt>
                <c:pt idx="472">
                  <c:v>3.4198181860822699E-2</c:v>
                </c:pt>
                <c:pt idx="473">
                  <c:v>3.4204433389093576E-2</c:v>
                </c:pt>
                <c:pt idx="474">
                  <c:v>3.421057495084686E-2</c:v>
                </c:pt>
                <c:pt idx="475">
                  <c:v>3.4216608200885859E-2</c:v>
                </c:pt>
                <c:pt idx="476">
                  <c:v>3.4222534774888694E-2</c:v>
                </c:pt>
                <c:pt idx="477">
                  <c:v>3.4228356289514122E-2</c:v>
                </c:pt>
                <c:pt idx="478">
                  <c:v>3.4234074342509219E-2</c:v>
                </c:pt>
                <c:pt idx="479">
                  <c:v>3.4239690512818839E-2</c:v>
                </c:pt>
                <c:pt idx="480">
                  <c:v>3.4245206360696841E-2</c:v>
                </c:pt>
                <c:pt idx="481">
                  <c:v>3.4250623427818913E-2</c:v>
                </c:pt>
                <c:pt idx="482">
                  <c:v>3.4255943237397078E-2</c:v>
                </c:pt>
                <c:pt idx="483">
                  <c:v>3.4261167294295694E-2</c:v>
                </c:pt>
                <c:pt idx="484">
                  <c:v>3.4266297085148986E-2</c:v>
                </c:pt>
                <c:pt idx="485">
                  <c:v>3.4271334078479924E-2</c:v>
                </c:pt>
                <c:pt idx="486">
                  <c:v>3.4276279724820558E-2</c:v>
                </c:pt>
                <c:pt idx="487">
                  <c:v>3.4281135456833624E-2</c:v>
                </c:pt>
                <c:pt idx="488">
                  <c:v>3.4285902689435384E-2</c:v>
                </c:pt>
                <c:pt idx="489">
                  <c:v>3.4290582819919715E-2</c:v>
                </c:pt>
                <c:pt idx="490">
                  <c:v>3.4295177228083278E-2</c:v>
                </c:pt>
                <c:pt idx="491">
                  <c:v>3.4299687276351853E-2</c:v>
                </c:pt>
                <c:pt idx="492">
                  <c:v>3.4304114309907624E-2</c:v>
                </c:pt>
                <c:pt idx="493">
                  <c:v>3.430845965681751E-2</c:v>
                </c:pt>
                <c:pt idx="494">
                  <c:v>3.4312724628162414E-2</c:v>
                </c:pt>
                <c:pt idx="495">
                  <c:v>3.4316910518167328E-2</c:v>
                </c:pt>
                <c:pt idx="496">
                  <c:v>3.432101860433228E-2</c:v>
                </c:pt>
                <c:pt idx="497">
                  <c:v>3.4325050147564075E-2</c:v>
                </c:pt>
                <c:pt idx="498">
                  <c:v>3.4329006392308757E-2</c:v>
                </c:pt>
                <c:pt idx="499">
                  <c:v>3.4332888566684733E-2</c:v>
                </c:pt>
                <c:pt idx="500">
                  <c:v>3.4336697882616569E-2</c:v>
                </c:pt>
                <c:pt idx="501">
                  <c:v>3.4340435535969355E-2</c:v>
                </c:pt>
                <c:pt idx="502">
                  <c:v>3.4344102706683602E-2</c:v>
                </c:pt>
                <c:pt idx="503">
                  <c:v>3.434770055891067E-2</c:v>
                </c:pt>
                <c:pt idx="504">
                  <c:v>3.4351230241148618E-2</c:v>
                </c:pt>
                <c:pt idx="505">
                  <c:v>3.4354692886378491E-2</c:v>
                </c:pt>
                <c:pt idx="506">
                  <c:v>3.4358089612200951E-2</c:v>
                </c:pt>
                <c:pt idx="507">
                  <c:v>3.4361421520973268E-2</c:v>
                </c:pt>
                <c:pt idx="508">
                  <c:v>3.4364689699946563E-2</c:v>
                </c:pt>
                <c:pt idx="509">
                  <c:v>3.4367895221403308E-2</c:v>
                </c:pt>
                <c:pt idx="510">
                  <c:v>3.437103914279506E-2</c:v>
                </c:pt>
                <c:pt idx="511">
                  <c:v>3.4374122506880316E-2</c:v>
                </c:pt>
                <c:pt idx="512">
                  <c:v>3.4377146341862543E-2</c:v>
                </c:pt>
                <c:pt idx="513">
                  <c:v>3.4380111661528261E-2</c:v>
                </c:pt>
                <c:pt idx="514">
                  <c:v>3.4383019465385217E-2</c:v>
                </c:pt>
                <c:pt idx="515">
                  <c:v>3.4385870738800568E-2</c:v>
                </c:pt>
                <c:pt idx="516">
                  <c:v>3.4388666453139038E-2</c:v>
                </c:pt>
                <c:pt idx="517">
                  <c:v>3.4391407565901047E-2</c:v>
                </c:pt>
                <c:pt idx="518">
                  <c:v>3.4394095020860736E-2</c:v>
                </c:pt>
                <c:pt idx="519">
                  <c:v>3.439672974820393E-2</c:v>
                </c:pt>
                <c:pt idx="520">
                  <c:v>3.4399312664665872E-2</c:v>
                </c:pt>
                <c:pt idx="521">
                  <c:v>3.4401844673668858E-2</c:v>
                </c:pt>
                <c:pt idx="522">
                  <c:v>3.4404326665459631E-2</c:v>
                </c:pt>
                <c:pt idx="523">
                  <c:v>3.4406759517246518E-2</c:v>
                </c:pt>
                <c:pt idx="524">
                  <c:v>3.4409144093336383E-2</c:v>
                </c:pt>
                <c:pt idx="525">
                  <c:v>3.4411481245271151E-2</c:v>
                </c:pt>
                <c:pt idx="526">
                  <c:v>3.4413771811964158E-2</c:v>
                </c:pt>
                <c:pt idx="527">
                  <c:v>3.4416016619836044E-2</c:v>
                </c:pt>
                <c:pt idx="528">
                  <c:v>3.4418216482950313E-2</c:v>
                </c:pt>
                <c:pt idx="529">
                  <c:v>3.4420372203148517E-2</c:v>
                </c:pt>
                <c:pt idx="530">
                  <c:v>3.4422484570184958E-2</c:v>
                </c:pt>
                <c:pt idx="531">
                  <c:v>3.4424554361860989E-2</c:v>
                </c:pt>
                <c:pt idx="532">
                  <c:v>3.4426582344158817E-2</c:v>
                </c:pt>
                <c:pt idx="533">
                  <c:v>3.4428569271374845E-2</c:v>
                </c:pt>
                <c:pt idx="534">
                  <c:v>3.4430515886252414E-2</c:v>
                </c:pt>
                <c:pt idx="535">
                  <c:v>3.4432422920114121E-2</c:v>
                </c:pt>
                <c:pt idx="536">
                  <c:v>3.4434291092993487E-2</c:v>
                </c:pt>
                <c:pt idx="537">
                  <c:v>3.443612111376608E-2</c:v>
                </c:pt>
                <c:pt idx="538">
                  <c:v>3.4437913680280034E-2</c:v>
                </c:pt>
                <c:pt idx="539">
                  <c:v>3.443966947948595E-2</c:v>
                </c:pt>
                <c:pt idx="540">
                  <c:v>3.4441389187566153E-2</c:v>
                </c:pt>
                <c:pt idx="541">
                  <c:v>3.4443073470063298E-2</c:v>
                </c:pt>
                <c:pt idx="542">
                  <c:v>3.4444722982008298E-2</c:v>
                </c:pt>
                <c:pt idx="543">
                  <c:v>3.4446338368047585E-2</c:v>
                </c:pt>
                <c:pt idx="544">
                  <c:v>3.4447920262569612E-2</c:v>
                </c:pt>
                <c:pt idx="545">
                  <c:v>3.4449469289830691E-2</c:v>
                </c:pt>
                <c:pt idx="546">
                  <c:v>3.4450986064080084E-2</c:v>
                </c:pt>
                <c:pt idx="547">
                  <c:v>3.4452471189684288E-2</c:v>
                </c:pt>
                <c:pt idx="548">
                  <c:v>3.4453925261250642E-2</c:v>
                </c:pt>
                <c:pt idx="549">
                  <c:v>3.4455348863750075E-2</c:v>
                </c:pt>
                <c:pt idx="550">
                  <c:v>3.4456742572639129E-2</c:v>
                </c:pt>
                <c:pt idx="551">
                  <c:v>3.4458106953981125E-2</c:v>
                </c:pt>
                <c:pt idx="552">
                  <c:v>3.4459442564566546E-2</c:v>
                </c:pt>
                <c:pt idx="553">
                  <c:v>3.4460749952032577E-2</c:v>
                </c:pt>
                <c:pt idx="554">
                  <c:v>3.4462029654981838E-2</c:v>
                </c:pt>
                <c:pt idx="555">
                  <c:v>3.4463282203100208E-2</c:v>
                </c:pt>
                <c:pt idx="556">
                  <c:v>3.4464508117273855E-2</c:v>
                </c:pt>
                <c:pt idx="557">
                  <c:v>3.4465707909705379E-2</c:v>
                </c:pt>
                <c:pt idx="558">
                  <c:v>3.4466882084029052E-2</c:v>
                </c:pt>
                <c:pt idx="559">
                  <c:v>3.4468031135425195E-2</c:v>
                </c:pt>
                <c:pt idx="560">
                  <c:v>3.4469155550733689E-2</c:v>
                </c:pt>
                <c:pt idx="561">
                  <c:v>3.4470255808566518E-2</c:v>
                </c:pt>
                <c:pt idx="562">
                  <c:v>3.4471332379419496E-2</c:v>
                </c:pt>
                <c:pt idx="563">
                  <c:v>3.4472385725782984E-2</c:v>
                </c:pt>
                <c:pt idx="564">
                  <c:v>3.4473416302251751E-2</c:v>
                </c:pt>
                <c:pt idx="565">
                  <c:v>3.447442455563391E-2</c:v>
                </c:pt>
                <c:pt idx="566">
                  <c:v>3.4475410925058868E-2</c:v>
                </c:pt>
                <c:pt idx="567">
                  <c:v>3.4476375842084406E-2</c:v>
                </c:pt>
                <c:pt idx="568">
                  <c:v>3.4477319730802765E-2</c:v>
                </c:pt>
                <c:pt idx="569">
                  <c:v>3.447824300794583E-2</c:v>
                </c:pt>
                <c:pt idx="570">
                  <c:v>3.4479146082989333E-2</c:v>
                </c:pt>
                <c:pt idx="571">
                  <c:v>3.4480029358256108E-2</c:v>
                </c:pt>
                <c:pt idx="572">
                  <c:v>3.44808932290184E-2</c:v>
                </c:pt>
                <c:pt idx="573">
                  <c:v>3.4481738083599223E-2</c:v>
                </c:pt>
                <c:pt idx="574">
                  <c:v>3.4482564303472726E-2</c:v>
                </c:pt>
                <c:pt idx="575">
                  <c:v>3.4483372263363628E-2</c:v>
                </c:pt>
                <c:pt idx="576">
                  <c:v>3.4484162331345679E-2</c:v>
                </c:pt>
                <c:pt idx="577">
                  <c:v>3.448493486893911E-2</c:v>
                </c:pt>
                <c:pt idx="578">
                  <c:v>3.4485690231207219E-2</c:v>
                </c:pt>
                <c:pt idx="579">
                  <c:v>3.4486428766851859E-2</c:v>
                </c:pt>
                <c:pt idx="580">
                  <c:v>3.4487150818308068E-2</c:v>
                </c:pt>
                <c:pt idx="581">
                  <c:v>3.4487856721837656E-2</c:v>
                </c:pt>
                <c:pt idx="582">
                  <c:v>3.4488546807621867E-2</c:v>
                </c:pt>
                <c:pt idx="583">
                  <c:v>3.4489221399853019E-2</c:v>
                </c:pt>
                <c:pt idx="584">
                  <c:v>3.4489880816825261E-2</c:v>
                </c:pt>
                <c:pt idx="585">
                  <c:v>3.4490525371024261E-2</c:v>
                </c:pt>
                <c:pt idx="586">
                  <c:v>3.4491155369216007E-2</c:v>
                </c:pt>
                <c:pt idx="587">
                  <c:v>3.4491771112534604E-2</c:v>
                </c:pt>
                <c:pt idx="588">
                  <c:v>3.4492372896569111E-2</c:v>
                </c:pt>
                <c:pt idx="589">
                  <c:v>3.4492961011449427E-2</c:v>
                </c:pt>
                <c:pt idx="590">
                  <c:v>3.4493535741931189E-2</c:v>
                </c:pt>
                <c:pt idx="591">
                  <c:v>3.449409736747977E-2</c:v>
                </c:pt>
                <c:pt idx="592">
                  <c:v>3.4494646162353239E-2</c:v>
                </c:pt>
                <c:pt idx="593">
                  <c:v>3.4495182395684471E-2</c:v>
                </c:pt>
                <c:pt idx="594">
                  <c:v>3.4495706331562188E-2</c:v>
                </c:pt>
                <c:pt idx="595">
                  <c:v>3.4496218229111163E-2</c:v>
                </c:pt>
                <c:pt idx="596">
                  <c:v>3.4496718342571404E-2</c:v>
                </c:pt>
                <c:pt idx="597">
                  <c:v>3.4497206921376464E-2</c:v>
                </c:pt>
                <c:pt idx="598">
                  <c:v>3.4497684210230743E-2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43-455A-A48B-931C7A8B7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3931264"/>
        <c:axId val="333933184"/>
      </c:lineChart>
      <c:catAx>
        <c:axId val="3339312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Weekly Impressions</a:t>
                </a:r>
              </a:p>
            </c:rich>
          </c:tx>
          <c:layout>
            <c:manualLayout>
              <c:xMode val="edge"/>
              <c:yMode val="edge"/>
              <c:x val="0.33155589586242767"/>
              <c:y val="0.8788929764069610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one"/>
        <c:crossAx val="333933184"/>
        <c:crosses val="autoZero"/>
        <c:auto val="1"/>
        <c:lblAlgn val="ctr"/>
        <c:lblOffset val="100"/>
        <c:noMultiLvlLbl val="0"/>
      </c:catAx>
      <c:valAx>
        <c:axId val="3339331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Incremental</a:t>
                </a:r>
                <a:r>
                  <a:rPr lang="en-SG" sz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Volume</a:t>
                </a:r>
                <a:endParaRPr lang="en-SG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2.1563337741507791E-2"/>
              <c:y val="0.1680136978998633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%" sourceLinked="1"/>
        <c:majorTickMark val="out"/>
        <c:minorTickMark val="none"/>
        <c:tickLblPos val="none"/>
        <c:crossAx val="33393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6.7567567567567571E-2"/>
          <c:w val="0.90090090090090091"/>
          <c:h val="0.75385135135135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layout>
                <c:manualLayout>
                  <c:x val="4.5037951337164759E-3"/>
                  <c:y val="-6.081081081081081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293-4E5C-A0C8-8963FE8695E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257.34207848264049</c:v>
                </c:pt>
                <c:pt idx="1">
                  <c:v>541.43176739627154</c:v>
                </c:pt>
                <c:pt idx="2">
                  <c:v>1000.0560128083872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E3-4D4B-8002-387EF6F4BC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4056832"/>
        <c:axId val="334059776"/>
      </c:barChart>
      <c:catAx>
        <c:axId val="334056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4059776"/>
        <c:crosses val="autoZero"/>
        <c:auto val="1"/>
        <c:lblAlgn val="ctr"/>
        <c:lblOffset val="100"/>
        <c:noMultiLvlLbl val="0"/>
      </c:catAx>
      <c:valAx>
        <c:axId val="334059776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34056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.67567567567567566"/>
          <c:w val="0.90090090090090091"/>
          <c:h val="0.15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#,#00%</c:formatCode>
                <c:ptCount val="3"/>
                <c:pt idx="0">
                  <c:v>1.2105271724144387E-3</c:v>
                </c:pt>
                <c:pt idx="1">
                  <c:v>1.6305688934512995E-3</c:v>
                </c:pt>
                <c:pt idx="2">
                  <c:v>1.8840709200608136E-3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27-4EBE-BDAC-4F332BFDEA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4091776"/>
        <c:axId val="334176640"/>
      </c:barChart>
      <c:catAx>
        <c:axId val="334091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4176640"/>
        <c:crosses val="autoZero"/>
        <c:auto val="1"/>
        <c:lblAlgn val="ctr"/>
        <c:lblOffset val="100"/>
        <c:noMultiLvlLbl val="0"/>
      </c:catAx>
      <c:valAx>
        <c:axId val="334176640"/>
        <c:scaling>
          <c:orientation val="minMax"/>
        </c:scaling>
        <c:delete val="1"/>
        <c:axPos val="l"/>
        <c:numFmt formatCode="#,#00%" sourceLinked="1"/>
        <c:majorTickMark val="out"/>
        <c:minorTickMark val="none"/>
        <c:tickLblPos val="nextTo"/>
        <c:crossAx val="334091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2"/>
              <c:layout>
                <c:manualLayout>
                  <c:x val="-4.5045045045045045E-3"/>
                  <c:y val="-7.432432432432432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501-457C-87F5-2895EB1AE245}"/>
                </c:ext>
              </c:extLst>
            </c:dLbl>
            <c:numFmt formatCode="&quot;$&quot;\ 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_("R$"* #,##0.00_);_("R$"* \(#,##0.00\);_("R$"* "-"??_);_(@_)</c:formatCode>
                <c:ptCount val="3"/>
                <c:pt idx="0">
                  <c:v>0.13935858122621048</c:v>
                </c:pt>
                <c:pt idx="1">
                  <c:v>0.44440675212083963</c:v>
                </c:pt>
                <c:pt idx="2">
                  <c:v>1.1245800916035986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BC-45EC-B7F0-172AA932E0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72093056"/>
        <c:axId val="72100096"/>
      </c:barChart>
      <c:catAx>
        <c:axId val="720930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72100096"/>
        <c:crosses val="autoZero"/>
        <c:auto val="1"/>
        <c:lblAlgn val="ctr"/>
        <c:lblOffset val="100"/>
        <c:noMultiLvlLbl val="0"/>
      </c:catAx>
      <c:valAx>
        <c:axId val="72100096"/>
        <c:scaling>
          <c:orientation val="minMax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72093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Cost per Insertion</a:t>
            </a:r>
          </a:p>
        </c:rich>
      </c:tx>
      <c:layout>
        <c:manualLayout>
          <c:xMode val="edge"/>
          <c:yMode val="edge"/>
          <c:x val="0.16295036024454285"/>
          <c:y val="0.261323943443917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83381606029321576"/>
          <c:h val="0.548353665394575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B 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3A-45AE-9539-DB833003C6CE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83.262197183098621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REDE PAMPA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64.537124999999321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131.34351515151513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2276608"/>
        <c:axId val="334893440"/>
      </c:barChart>
      <c:catAx>
        <c:axId val="722766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4893440"/>
        <c:crosses val="autoZero"/>
        <c:auto val="1"/>
        <c:lblAlgn val="ctr"/>
        <c:lblOffset val="100"/>
        <c:noMultiLvlLbl val="0"/>
      </c:catAx>
      <c:valAx>
        <c:axId val="334893440"/>
        <c:scaling>
          <c:orientation val="minMax"/>
          <c:max val="400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7227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Cost per Insertion</a:t>
            </a:r>
          </a:p>
        </c:rich>
      </c:tx>
      <c:layout>
        <c:manualLayout>
          <c:xMode val="edge"/>
          <c:yMode val="edge"/>
          <c:x val="0.1768101169676162"/>
          <c:y val="0.238192248969888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83381606029321576"/>
          <c:h val="0.548353665394575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CLUBE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389.67741935483872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LIDERANÇA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365.34084507042252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  <c:pt idx="0">
                  <c:v>148.71610980392154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4967552"/>
        <c:axId val="334969088"/>
      </c:barChart>
      <c:catAx>
        <c:axId val="3349675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4969088"/>
        <c:crosses val="autoZero"/>
        <c:auto val="1"/>
        <c:lblAlgn val="ctr"/>
        <c:lblOffset val="100"/>
        <c:noMultiLvlLbl val="0"/>
      </c:catAx>
      <c:valAx>
        <c:axId val="334969088"/>
        <c:scaling>
          <c:orientation val="minMax"/>
          <c:max val="400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496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54954954954955E-2"/>
          <c:y val="0.12525553204461501"/>
          <c:w val="0.69819819819819817"/>
          <c:h val="0.5662356991715382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PTV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ndrea" pitchFamily="2" charset="-128"/>
                    <a:cs typeface="Andrea" pitchFamily="2" charset="-128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  <c:extLst xmlns:c15="http://schemas.microsoft.com/office/drawing/2012/chart"/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900</c:v>
                </c:pt>
                <c:pt idx="1">
                  <c:v>3200</c:v>
                </c:pt>
                <c:pt idx="2">
                  <c:v>12000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0511-4AB0-8274-48D70F6462D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307870336"/>
        <c:axId val="30787737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OTV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Sheet1!$B$2:$B$4</c15:sqref>
                        </c15:formulaRef>
                      </c:ext>
                    </c:extLst>
                    <c:numCache>
                      <c:formatCode>#,##0</c:formatCode>
                      <c:ptCount val="3"/>
                      <c:pt idx="0">
                        <c:v>3700</c:v>
                      </c:pt>
                      <c:pt idx="1">
                        <c:v>9700</c:v>
                      </c:pt>
                      <c:pt idx="2">
                        <c:v>32000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511-4AB0-8274-48D70F6462D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</a:defRPr>
                      </a:pPr>
                      <a:endParaRPr lang="es-A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FY16</c:v>
                      </c:pt>
                      <c:pt idx="1">
                        <c:v>FY17</c:v>
                      </c:pt>
                      <c:pt idx="2">
                        <c:v>YTD 18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511-4AB0-8274-48D70F6462DC}"/>
                  </c:ext>
                </c:extLst>
              </c15:ser>
            </c15:filteredBarSeries>
          </c:ext>
        </c:extLst>
      </c:barChart>
      <c:catAx>
        <c:axId val="30787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7877376"/>
        <c:crosses val="autoZero"/>
        <c:auto val="1"/>
        <c:lblAlgn val="ctr"/>
        <c:lblOffset val="100"/>
        <c:noMultiLvlLbl val="0"/>
      </c:catAx>
      <c:valAx>
        <c:axId val="30787737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ndrea" pitchFamily="2" charset="-128"/>
                <a:cs typeface="Andrea" pitchFamily="2" charset="-128"/>
              </a:defRPr>
            </a:pPr>
            <a:endParaRPr lang="es-AR"/>
          </a:p>
        </c:txPr>
        <c:crossAx val="30787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Andrea" pitchFamily="2" charset="-128"/>
          <a:cs typeface="Andrea" pitchFamily="2" charset="-128"/>
        </a:defRPr>
      </a:pPr>
      <a:endParaRPr lang="es-AR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Share of Spend by Channel</a:t>
            </a:r>
          </a:p>
        </c:rich>
      </c:tx>
      <c:layout>
        <c:manualLayout>
          <c:xMode val="edge"/>
          <c:yMode val="edge"/>
          <c:x val="0.19155168446014231"/>
          <c:y val="0.1520648080981011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20441318218050955"/>
                  <c:y val="-7.98260286668754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CLUBE</c:v>
                </c:pt>
                <c:pt idx="1">
                  <c:v>LIDERANÇA</c:v>
                </c:pt>
                <c:pt idx="2">
                  <c:v>OTHER CHANNELS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0.65416883603782328</c:v>
                </c:pt>
                <c:pt idx="1">
                  <c:v>0.14046867774629393</c:v>
                </c:pt>
                <c:pt idx="2">
                  <c:v>0.20536248621588279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379941566693014"/>
          <c:y val="0.4067114917695635"/>
          <c:w val="0.41443247651161158"/>
          <c:h val="0.387942619042748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Share of Spend by Channel</a:t>
            </a:r>
          </a:p>
        </c:rich>
      </c:tx>
      <c:layout>
        <c:manualLayout>
          <c:xMode val="edge"/>
          <c:yMode val="edge"/>
          <c:x val="0.19155168446014231"/>
          <c:y val="0.1520648080981011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0.20441318218050955"/>
                  <c:y val="-7.98260286668754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 B S</c:v>
                </c:pt>
                <c:pt idx="1">
                  <c:v>REDE PAMPA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0.54783013528083824</c:v>
                </c:pt>
                <c:pt idx="1">
                  <c:v>0.45216986471916171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379941566693014"/>
          <c:y val="0.45667160235843191"/>
          <c:w val="0.41443247651161158"/>
          <c:h val="0.25804633151169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Cost per Insertion</a:t>
            </a:r>
          </a:p>
        </c:rich>
      </c:tx>
      <c:layout>
        <c:manualLayout>
          <c:xMode val="edge"/>
          <c:yMode val="edge"/>
          <c:x val="0.16295036024454285"/>
          <c:y val="0.3711994921955575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162002084778066E-2"/>
          <c:y val="0.26659277881318927"/>
          <c:w val="0.83381606029321576"/>
          <c:h val="0.548353665394575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B 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AA-4AE1-8170-5599A0421A7C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Sheet1!$B$2</c:f>
              <c:numCache>
                <c:formatCode>_("R$"* #,##0.00_);_("R$"* \(#,##0.00\);_("R$"* "-"??_);_(@_)</c:formatCode>
                <c:ptCount val="1"/>
                <c:pt idx="0">
                  <c:v>311.88553271028002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4-4ED8-84C4-B83DEEEBD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REDE PAMPA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Sheet1!$C$2</c:f>
              <c:numCache>
                <c:formatCode>_("R$"* #,##0.00_);_("R$"* \(#,##0.00\);_("R$"* "-"??_);_(@_)</c:formatCode>
                <c:ptCount val="1"/>
                <c:pt idx="0">
                  <c:v>100.5273284671531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4-4ED8-84C4-B83DEEEBD7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Sheet1!$D$2</c:f>
              <c:numCache>
                <c:formatCode>_("R$"* #,##0.00_);_("R$"* \(#,##0.00\);_("R$"*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8F4-4ED8-84C4-B83DEEEBD7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Response Rate</c:v>
                </c:pt>
              </c:strCache>
            </c:strRef>
          </c:cat>
          <c:val>
            <c:numRef>
              <c:f>Sheet1!$E$2</c:f>
              <c:numCache>
                <c:formatCode>_("R$"* #,##0.00_);_("R$"* \(#,##0.00\);_("R$"* "-"??_);_(@_)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48F4-4ED8-84C4-B83DEEEBD7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5027584"/>
        <c:axId val="335029376"/>
      </c:barChart>
      <c:catAx>
        <c:axId val="3350275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5029376"/>
        <c:crosses val="autoZero"/>
        <c:auto val="1"/>
        <c:lblAlgn val="ctr"/>
        <c:lblOffset val="100"/>
        <c:noMultiLvlLbl val="0"/>
      </c:catAx>
      <c:valAx>
        <c:axId val="335029376"/>
        <c:scaling>
          <c:orientation val="minMax"/>
          <c:max val="400"/>
          <c:min val="0"/>
        </c:scaling>
        <c:delete val="1"/>
        <c:axPos val="b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502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Share of Spend by Channel</a:t>
            </a:r>
          </a:p>
        </c:rich>
      </c:tx>
      <c:layout>
        <c:manualLayout>
          <c:xMode val="edge"/>
          <c:yMode val="edge"/>
          <c:x val="0.19155168446014231"/>
          <c:y val="0.1520648080981011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1F-4F69-96A1-1F12AAD07AF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1F-4F69-96A1-1F12AAD07A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1F-4F69-96A1-1F12AAD07AF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F-4F69-96A1-1F12AAD07AF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71F-4F69-96A1-1F12AAD07AFF}"/>
              </c:ext>
            </c:extLst>
          </c:dPt>
          <c:dLbls>
            <c:dLbl>
              <c:idx val="0"/>
              <c:layout>
                <c:manualLayout>
                  <c:x val="-2.9688589162489287E-2"/>
                  <c:y val="0.1300064358063719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1F-4F69-96A1-1F12AAD07AFF}"/>
                </c:ext>
              </c:extLst>
            </c:dLbl>
            <c:dLbl>
              <c:idx val="2"/>
              <c:layout>
                <c:manualLayout>
                  <c:x val="9.7270861057469418E-2"/>
                  <c:y val="0.1289675015381419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1F-4F69-96A1-1F12AAD07A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R B S</c:v>
                </c:pt>
                <c:pt idx="1">
                  <c:v>REDE PAMPA</c:v>
                </c:pt>
                <c:pt idx="2">
                  <c:v>OTHER CHANNELS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6.6477136047324609E-2</c:v>
                </c:pt>
                <c:pt idx="1">
                  <c:v>0.83604216021724442</c:v>
                </c:pt>
                <c:pt idx="2">
                  <c:v>9.7480703735430926E-2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1F-4F69-96A1-1F12AAD07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379941566693014"/>
          <c:y val="0.45667160235843191"/>
          <c:w val="0.41443247651161158"/>
          <c:h val="0.25804633151169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0.26958279702137111"/>
          <c:w val="0.90090090090090091"/>
          <c:h val="0.418222850557111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48-474E-B49A-8E36F13DEB44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50" b="1">
                      <a:solidFill>
                        <a:schemeClr val="bg1"/>
                      </a:solidFill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77-4BF8-83C2-032771BEB9C7}"/>
                </c:ext>
              </c:extLst>
            </c:dLbl>
            <c:dLbl>
              <c:idx val="2"/>
              <c:layout>
                <c:manualLayout>
                  <c:x val="4.5041498191103662E-3"/>
                  <c:y val="-9.834077387680952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50" b="1">
                      <a:solidFill>
                        <a:schemeClr val="tx1"/>
                      </a:solidFill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C48-474E-B49A-8E36F13DEB4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</c:v>
                </c:pt>
                <c:pt idx="1">
                  <c:v>1.4115483672265724E-3</c:v>
                </c:pt>
                <c:pt idx="2">
                  <c:v>1.6475589351210343E-4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27-4EBE-BDAC-4F332BFDEA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3507968"/>
        <c:axId val="333509760"/>
      </c:barChart>
      <c:catAx>
        <c:axId val="333507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3509760"/>
        <c:crosses val="autoZero"/>
        <c:auto val="1"/>
        <c:lblAlgn val="ctr"/>
        <c:lblOffset val="100"/>
        <c:noMultiLvlLbl val="0"/>
      </c:catAx>
      <c:valAx>
        <c:axId val="33350976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333507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0.25872785433070866"/>
          <c:w val="0.90090090090090091"/>
          <c:h val="0.517364864864864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CFF-42A9-9968-B728634C8D46}"/>
                </c:ext>
              </c:extLst>
            </c:dLbl>
            <c:dLbl>
              <c:idx val="2"/>
              <c:layout>
                <c:manualLayout>
                  <c:x val="-4.5045045045045045E-3"/>
                  <c:y val="-6.756756756756757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CFF-42A9-9968-B728634C8D46}"/>
                </c:ext>
              </c:extLst>
            </c:dLbl>
            <c:numFmt formatCode="&quot;$&quot;\ 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"$"#,##0.00</c:formatCode>
                <c:ptCount val="3"/>
                <c:pt idx="0" formatCode="_(&quot;R$&quot;* #,##0.00_);_(&quot;R$&quot;* \(#,##0.00\);_(&quot;R$&quot;* &quot;-&quot;??_);_(@_)">
                  <c:v>0</c:v>
                </c:pt>
                <c:pt idx="1">
                  <c:v>8.851518987705348E-2</c:v>
                </c:pt>
                <c:pt idx="2">
                  <c:v>0.13195577026296151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BC-45EC-B7F0-172AA932E0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3579008"/>
        <c:axId val="333581696"/>
      </c:barChart>
      <c:catAx>
        <c:axId val="3335790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3581696"/>
        <c:crosses val="autoZero"/>
        <c:auto val="1"/>
        <c:lblAlgn val="ctr"/>
        <c:lblOffset val="100"/>
        <c:noMultiLvlLbl val="0"/>
      </c:catAx>
      <c:valAx>
        <c:axId val="333581696"/>
        <c:scaling>
          <c:orientation val="minMax"/>
        </c:scaling>
        <c:delete val="1"/>
        <c:axPos val="l"/>
        <c:numFmt formatCode="_(&quot;R$&quot;* #,##0.00_);_(&quot;R$&quot;* \(#,##0.00\);_(&quot;R$&quot;* &quot;-&quot;??_);_(@_)" sourceLinked="1"/>
        <c:majorTickMark val="out"/>
        <c:minorTickMark val="none"/>
        <c:tickLblPos val="nextTo"/>
        <c:crossAx val="333579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753609886050731E-2"/>
          <c:y val="0.27083895679893055"/>
          <c:w val="0.92583686441495727"/>
          <c:h val="0.520897601511587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rgbClr val="007FC7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56A6-45A6-8469-786F1AFB277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6A6-45A6-8469-786F1AFB277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A6-45A6-8469-786F1AFB2771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A6-45A6-8469-786F1AFB27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LMO 2017</c:v>
                </c:pt>
                <c:pt idx="1">
                  <c:v>Sport 2018</c:v>
                </c:pt>
                <c:pt idx="2">
                  <c:v>Tampons 2018</c:v>
                </c:pt>
              </c:strCache>
            </c:strRef>
          </c:cat>
          <c:val>
            <c:numRef>
              <c:f>Sheet1!$B$3:$D$3</c:f>
              <c:numCache>
                <c:formatCode>0.0%</c:formatCode>
                <c:ptCount val="3"/>
                <c:pt idx="0">
                  <c:v>1E-3</c:v>
                </c:pt>
                <c:pt idx="1">
                  <c:v>1E-3</c:v>
                </c:pt>
                <c:pt idx="2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4-4F61-980C-759CADA61FF5}"/>
            </c:ext>
          </c:extLst>
        </c:ser>
        <c:ser>
          <c:idx val="0"/>
          <c:order val="1"/>
          <c:tx>
            <c:strRef>
              <c:f>Sheet1!$A$2</c:f>
              <c:strCache>
                <c:ptCount val="1"/>
                <c:pt idx="0">
                  <c:v>Total Franchise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97A-45A2-8EB4-C7A6300CBCD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97A-45A2-8EB4-C7A6300CBCD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97A-45A2-8EB4-C7A6300CBCD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97A-45A2-8EB4-C7A6300CBCD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97A-45A2-8EB4-C7A6300CBCD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97A-45A2-8EB4-C7A6300CBCD3}"/>
              </c:ext>
            </c:extLst>
          </c:dPt>
          <c:dLbls>
            <c:dLbl>
              <c:idx val="0"/>
              <c:layout>
                <c:manualLayout>
                  <c:x val="-4.4135613849289684E-2"/>
                  <c:y val="-1.0202573297857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A6-45A6-8469-786F1AFB277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A-45A2-8EB4-C7A6300CBCD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7A-45A2-8EB4-C7A6300CBC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LMO 2017</c:v>
                </c:pt>
                <c:pt idx="1">
                  <c:v>Sport 2018</c:v>
                </c:pt>
                <c:pt idx="2">
                  <c:v>Tampons 2018</c:v>
                </c:pt>
              </c:strCache>
            </c:strRef>
          </c:cat>
          <c:val>
            <c:numRef>
              <c:f>Sheet1!$B$2:$D$2</c:f>
              <c:numCache>
                <c:formatCode>0.0%</c:formatCode>
                <c:ptCount val="3"/>
                <c:pt idx="0">
                  <c:v>1E-3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7A-45A2-8EB4-C7A6300CB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33675520"/>
        <c:axId val="333681408"/>
      </c:barChart>
      <c:catAx>
        <c:axId val="3336755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900">
                <a:solidFill>
                  <a:schemeClr val="bg1">
                    <a:lumMod val="95000"/>
                  </a:schemeClr>
                </a:solidFill>
              </a:defRPr>
            </a:pPr>
            <a:endParaRPr lang="es-AR"/>
          </a:p>
        </c:txPr>
        <c:crossAx val="333681408"/>
        <c:crosses val="autoZero"/>
        <c:auto val="1"/>
        <c:lblAlgn val="ctr"/>
        <c:lblOffset val="100"/>
        <c:noMultiLvlLbl val="0"/>
      </c:catAx>
      <c:valAx>
        <c:axId val="333681408"/>
        <c:scaling>
          <c:orientation val="minMax"/>
          <c:max val="1.0000000000000002E-2"/>
        </c:scaling>
        <c:delete val="0"/>
        <c:axPos val="l"/>
        <c:numFmt formatCode="0.0%" sourceLinked="1"/>
        <c:majorTickMark val="none"/>
        <c:minorTickMark val="none"/>
        <c:tickLblPos val="none"/>
        <c:spPr>
          <a:ln>
            <a:noFill/>
          </a:ln>
        </c:spPr>
        <c:crossAx val="333675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7315053308001E-2"/>
          <c:y val="0.42387755626679008"/>
          <c:w val="0.98671259396732058"/>
          <c:h val="0.306643562256584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0BBC-4A37-84A7-7A76CD4841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1-D86C-45B1-BCE1-122A7BFEE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D86C-45B1-BCE1-122A7BFEE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D86C-45B1-BCE1-122A7BFEE4E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86C-45B1-BCE1-122A7BFEE4E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86C-45B1-BCE1-122A7BFEE4EB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D86C-45B1-BCE1-122A7BFEE4EB}"/>
              </c:ext>
            </c:extLst>
          </c:dPt>
          <c:dLbls>
            <c:dLbl>
              <c:idx val="0"/>
              <c:layout>
                <c:manualLayout>
                  <c:x val="-6.5387381719386566E-3"/>
                  <c:y val="-0.1836463193614313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BBC-4A37-84A7-7A76CD4841BE}"/>
                </c:ext>
              </c:extLst>
            </c:dLbl>
            <c:dLbl>
              <c:idx val="1"/>
              <c:layout>
                <c:manualLayout>
                  <c:x val="1.6026244615978398E-3"/>
                  <c:y val="-0.13263345287214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6C-45B1-BCE1-122A7BFEE4EB}"/>
                </c:ext>
              </c:extLst>
            </c:dLbl>
            <c:dLbl>
              <c:idx val="2"/>
              <c:layout>
                <c:manualLayout>
                  <c:x val="-6.1138401297243031E-3"/>
                  <c:y val="-0.183646319361431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6C-45B1-BCE1-122A7BFEE4EB}"/>
                </c:ext>
              </c:extLst>
            </c:dLbl>
            <c:dLbl>
              <c:idx val="3"/>
              <c:layout>
                <c:manualLayout>
                  <c:x val="-3.2693047295770136E-3"/>
                  <c:y val="-0.16324117276571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6C-45B1-BCE1-122A7BFEE4EB}"/>
                </c:ext>
              </c:extLst>
            </c:dLbl>
            <c:dLbl>
              <c:idx val="4"/>
              <c:layout>
                <c:manualLayout>
                  <c:x val="3.2693047295770136E-3"/>
                  <c:y val="-0.255064332446432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6C-45B1-BCE1-122A7BFEE4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0" i="0" u="none" strike="noStrike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Sheet1!$B$1:$D$1</c:f>
              <c:strCache>
                <c:ptCount val="3"/>
                <c:pt idx="0">
                  <c:v>LMO 2017</c:v>
                </c:pt>
                <c:pt idx="1">
                  <c:v>Sport 2018</c:v>
                </c:pt>
                <c:pt idx="2">
                  <c:v>Tampons 2018</c:v>
                </c:pt>
              </c:strCache>
            </c:strRef>
          </c:cat>
          <c:val>
            <c:numRef>
              <c:f>Sheet1!$B$2:$D$2</c:f>
              <c:numCache>
                <c:formatCode>0.00</c:formatCode>
                <c:ptCount val="3"/>
                <c:pt idx="0">
                  <c:v>0.09</c:v>
                </c:pt>
                <c:pt idx="1">
                  <c:v>8.0269502874046661E-2</c:v>
                </c:pt>
                <c:pt idx="2">
                  <c:v>0.19526589108433179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86C-45B1-BCE1-122A7BFEE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335178752"/>
        <c:axId val="335184640"/>
      </c:barChart>
      <c:catAx>
        <c:axId val="3351787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800">
                <a:solidFill>
                  <a:schemeClr val="tx2"/>
                </a:solidFill>
              </a:defRPr>
            </a:pPr>
            <a:endParaRPr lang="es-AR"/>
          </a:p>
        </c:txPr>
        <c:crossAx val="335184640"/>
        <c:crosses val="autoZero"/>
        <c:auto val="1"/>
        <c:lblAlgn val="ctr"/>
        <c:lblOffset val="100"/>
        <c:noMultiLvlLbl val="0"/>
      </c:catAx>
      <c:valAx>
        <c:axId val="335184640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one"/>
        <c:crossAx val="335178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latin typeface="Arial"/>
          <a:cs typeface="Arial"/>
        </a:defRPr>
      </a:pPr>
      <a:endParaRPr lang="es-AR"/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4054054054057E-2"/>
          <c:y val="6.7567567567567571E-2"/>
          <c:w val="0.90090090090090091"/>
          <c:h val="0.75385135135135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664.01698607054209</c:v>
                </c:pt>
                <c:pt idx="1">
                  <c:v>374.09739915942276</c:v>
                </c:pt>
                <c:pt idx="2">
                  <c:v>199.69599645036303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43-4D55-8A42-0F690F8037D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4242944"/>
        <c:axId val="334244096"/>
      </c:barChart>
      <c:catAx>
        <c:axId val="334242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4244096"/>
        <c:crosses val="autoZero"/>
        <c:auto val="1"/>
        <c:lblAlgn val="ctr"/>
        <c:lblOffset val="100"/>
        <c:noMultiLvlLbl val="0"/>
      </c:catAx>
      <c:valAx>
        <c:axId val="334244096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extTo"/>
        <c:crossAx val="334242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46BA"/>
            </a:solidFill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FY16</c:v>
                </c:pt>
                <c:pt idx="1">
                  <c:v>FY17</c:v>
                </c:pt>
                <c:pt idx="2">
                  <c:v>YTD 18</c:v>
                </c:pt>
              </c:strCache>
            </c:strRef>
          </c:cat>
          <c:val>
            <c:numRef>
              <c:f>Sheet1!$B$2:$B$4</c:f>
              <c:numCache>
                <c:formatCode>#,#00%</c:formatCode>
                <c:ptCount val="3"/>
                <c:pt idx="0">
                  <c:v>1.5915407127065094E-2</c:v>
                </c:pt>
                <c:pt idx="1">
                  <c:v>1.4195110800069256E-2</c:v>
                </c:pt>
                <c:pt idx="2">
                  <c:v>1.1443331737738486E-2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8-469C-9B17-32946C42D92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8"/>
        <c:overlap val="100"/>
        <c:axId val="334276096"/>
        <c:axId val="335745408"/>
      </c:barChart>
      <c:catAx>
        <c:axId val="334276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335745408"/>
        <c:crosses val="autoZero"/>
        <c:auto val="1"/>
        <c:lblAlgn val="ctr"/>
        <c:lblOffset val="100"/>
        <c:noMultiLvlLbl val="0"/>
      </c:catAx>
      <c:valAx>
        <c:axId val="335745408"/>
        <c:scaling>
          <c:orientation val="minMax"/>
          <c:min val="0"/>
        </c:scaling>
        <c:delete val="1"/>
        <c:axPos val="l"/>
        <c:numFmt formatCode="#,#00%" sourceLinked="1"/>
        <c:majorTickMark val="out"/>
        <c:minorTickMark val="none"/>
        <c:tickLblPos val="nextTo"/>
        <c:crossAx val="334276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5D13A-6064-4D9C-B6C1-1321B972026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0C19EF-9A6E-485E-83D6-5D1CB79A5874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50000"/>
                </a:schemeClr>
              </a:solidFill>
            </a:rPr>
            <a:t>Results and Recos</a:t>
          </a:r>
        </a:p>
      </dgm:t>
    </dgm:pt>
    <dgm:pt modelId="{7A1FF7BC-D916-4C20-998E-44A2846301FF}" type="parTrans" cxnId="{F1E7DDE6-854F-402B-A821-6A6E08457E61}">
      <dgm:prSet/>
      <dgm:spPr/>
      <dgm:t>
        <a:bodyPr/>
        <a:lstStyle/>
        <a:p>
          <a:endParaRPr lang="en-GB"/>
        </a:p>
      </dgm:t>
    </dgm:pt>
    <dgm:pt modelId="{FBC783FB-8F25-463B-AF1B-7E0473F79F10}" type="sibTrans" cxnId="{F1E7DDE6-854F-402B-A821-6A6E08457E61}">
      <dgm:prSet/>
      <dgm:spPr/>
      <dgm:t>
        <a:bodyPr/>
        <a:lstStyle/>
        <a:p>
          <a:endParaRPr lang="en-GB"/>
        </a:p>
      </dgm:t>
    </dgm:pt>
    <dgm:pt modelId="{D819EAAF-6354-4B9A-8A62-B092B9A4332C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50000"/>
                </a:schemeClr>
              </a:solidFill>
            </a:rPr>
            <a:t>Simulator and Scenario Testing</a:t>
          </a:r>
        </a:p>
      </dgm:t>
    </dgm:pt>
    <dgm:pt modelId="{3ACA57F0-1CBE-4649-BE30-9F38521A46A0}" type="parTrans" cxnId="{D1C0832B-0337-403E-A2B7-9C3CC6FD477F}">
      <dgm:prSet/>
      <dgm:spPr/>
      <dgm:t>
        <a:bodyPr/>
        <a:lstStyle/>
        <a:p>
          <a:endParaRPr lang="en-GB"/>
        </a:p>
      </dgm:t>
    </dgm:pt>
    <dgm:pt modelId="{4505DFC2-527C-4D94-BE23-671FAB7F06BB}" type="sibTrans" cxnId="{D1C0832B-0337-403E-A2B7-9C3CC6FD477F}">
      <dgm:prSet/>
      <dgm:spPr/>
      <dgm:t>
        <a:bodyPr/>
        <a:lstStyle/>
        <a:p>
          <a:endParaRPr lang="en-GB"/>
        </a:p>
      </dgm:t>
    </dgm:pt>
    <dgm:pt modelId="{BE13E88B-4099-4609-B116-8C8459FD2027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50000"/>
                </a:schemeClr>
              </a:solidFill>
            </a:rPr>
            <a:t>Make Decisions and Execute</a:t>
          </a:r>
        </a:p>
      </dgm:t>
    </dgm:pt>
    <dgm:pt modelId="{F1E9418C-03C9-4866-9E24-95FAA9E63D43}" type="parTrans" cxnId="{5131B0FE-83A0-48FD-BDDC-0A283495813D}">
      <dgm:prSet/>
      <dgm:spPr/>
      <dgm:t>
        <a:bodyPr/>
        <a:lstStyle/>
        <a:p>
          <a:endParaRPr lang="en-GB"/>
        </a:p>
      </dgm:t>
    </dgm:pt>
    <dgm:pt modelId="{7919FAF3-3D74-47E2-B835-A0F1FB176306}" type="sibTrans" cxnId="{5131B0FE-83A0-48FD-BDDC-0A283495813D}">
      <dgm:prSet/>
      <dgm:spPr/>
      <dgm:t>
        <a:bodyPr/>
        <a:lstStyle/>
        <a:p>
          <a:endParaRPr lang="en-GB"/>
        </a:p>
      </dgm:t>
    </dgm:pt>
    <dgm:pt modelId="{AF23F42E-10EE-4383-83C2-E8284E94BFAF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50000"/>
                </a:schemeClr>
              </a:solidFill>
            </a:rPr>
            <a:t>MMM Evaluation</a:t>
          </a:r>
        </a:p>
      </dgm:t>
    </dgm:pt>
    <dgm:pt modelId="{A094AD4F-0C78-444B-B9CA-5AE7F7E5497F}" type="parTrans" cxnId="{4777F68F-E3B3-41EE-94A7-B16F641172AA}">
      <dgm:prSet/>
      <dgm:spPr/>
      <dgm:t>
        <a:bodyPr/>
        <a:lstStyle/>
        <a:p>
          <a:endParaRPr lang="en-GB"/>
        </a:p>
      </dgm:t>
    </dgm:pt>
    <dgm:pt modelId="{B8E5F6AD-BF66-4BEC-AD65-5E3D7E3D3502}" type="sibTrans" cxnId="{4777F68F-E3B3-41EE-94A7-B16F641172AA}">
      <dgm:prSet/>
      <dgm:spPr/>
      <dgm:t>
        <a:bodyPr/>
        <a:lstStyle/>
        <a:p>
          <a:endParaRPr lang="en-GB"/>
        </a:p>
      </dgm:t>
    </dgm:pt>
    <dgm:pt modelId="{C04814E4-3880-49CD-9706-68E2534EEF59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50000"/>
                </a:schemeClr>
              </a:solidFill>
            </a:rPr>
            <a:t>Ongoing Support</a:t>
          </a:r>
        </a:p>
      </dgm:t>
    </dgm:pt>
    <dgm:pt modelId="{C02723AC-6EBB-4503-A132-E27199979EE8}" type="parTrans" cxnId="{CEF296B2-4286-4F54-8545-58E4B2491F14}">
      <dgm:prSet/>
      <dgm:spPr/>
      <dgm:t>
        <a:bodyPr/>
        <a:lstStyle/>
        <a:p>
          <a:endParaRPr lang="en-GB"/>
        </a:p>
      </dgm:t>
    </dgm:pt>
    <dgm:pt modelId="{06EB14AC-4A93-42BF-B799-7CCB7929F538}" type="sibTrans" cxnId="{CEF296B2-4286-4F54-8545-58E4B2491F14}">
      <dgm:prSet/>
      <dgm:spPr/>
      <dgm:t>
        <a:bodyPr/>
        <a:lstStyle/>
        <a:p>
          <a:endParaRPr lang="en-GB"/>
        </a:p>
      </dgm:t>
    </dgm:pt>
    <dgm:pt modelId="{EDE8F18E-8353-43CF-81CB-68284A023980}" type="pres">
      <dgm:prSet presAssocID="{93C5D13A-6064-4D9C-B6C1-1321B972026C}" presName="cycle" presStyleCnt="0">
        <dgm:presLayoutVars>
          <dgm:dir/>
          <dgm:resizeHandles val="exact"/>
        </dgm:presLayoutVars>
      </dgm:prSet>
      <dgm:spPr/>
    </dgm:pt>
    <dgm:pt modelId="{687B185C-76D5-45BF-AF84-42731CE01A12}" type="pres">
      <dgm:prSet presAssocID="{230C19EF-9A6E-485E-83D6-5D1CB79A5874}" presName="dummy" presStyleCnt="0"/>
      <dgm:spPr/>
    </dgm:pt>
    <dgm:pt modelId="{85B3EEC9-DAC0-4D3C-819E-90317A362A1F}" type="pres">
      <dgm:prSet presAssocID="{230C19EF-9A6E-485E-83D6-5D1CB79A5874}" presName="node" presStyleLbl="revTx" presStyleIdx="0" presStyleCnt="5">
        <dgm:presLayoutVars>
          <dgm:bulletEnabled val="1"/>
        </dgm:presLayoutVars>
      </dgm:prSet>
      <dgm:spPr/>
    </dgm:pt>
    <dgm:pt modelId="{AD02D77C-C17E-41CF-9274-51D250B00C4C}" type="pres">
      <dgm:prSet presAssocID="{FBC783FB-8F25-463B-AF1B-7E0473F79F10}" presName="sibTrans" presStyleLbl="node1" presStyleIdx="0" presStyleCnt="5"/>
      <dgm:spPr/>
    </dgm:pt>
    <dgm:pt modelId="{32700EE7-EB7E-46C8-B719-EBAD7FCEDC15}" type="pres">
      <dgm:prSet presAssocID="{D819EAAF-6354-4B9A-8A62-B092B9A4332C}" presName="dummy" presStyleCnt="0"/>
      <dgm:spPr/>
    </dgm:pt>
    <dgm:pt modelId="{96CEB14D-E251-47F1-9275-7A939F3A331B}" type="pres">
      <dgm:prSet presAssocID="{D819EAAF-6354-4B9A-8A62-B092B9A4332C}" presName="node" presStyleLbl="revTx" presStyleIdx="1" presStyleCnt="5">
        <dgm:presLayoutVars>
          <dgm:bulletEnabled val="1"/>
        </dgm:presLayoutVars>
      </dgm:prSet>
      <dgm:spPr/>
    </dgm:pt>
    <dgm:pt modelId="{B2002060-534F-4213-808B-1D76B1CC9528}" type="pres">
      <dgm:prSet presAssocID="{4505DFC2-527C-4D94-BE23-671FAB7F06BB}" presName="sibTrans" presStyleLbl="node1" presStyleIdx="1" presStyleCnt="5"/>
      <dgm:spPr/>
    </dgm:pt>
    <dgm:pt modelId="{023EC20A-5376-496B-9C07-7096FBCEDBF7}" type="pres">
      <dgm:prSet presAssocID="{BE13E88B-4099-4609-B116-8C8459FD2027}" presName="dummy" presStyleCnt="0"/>
      <dgm:spPr/>
    </dgm:pt>
    <dgm:pt modelId="{EF280406-1CEB-4D7F-A2D8-80306DFB59B5}" type="pres">
      <dgm:prSet presAssocID="{BE13E88B-4099-4609-B116-8C8459FD2027}" presName="node" presStyleLbl="revTx" presStyleIdx="2" presStyleCnt="5">
        <dgm:presLayoutVars>
          <dgm:bulletEnabled val="1"/>
        </dgm:presLayoutVars>
      </dgm:prSet>
      <dgm:spPr/>
    </dgm:pt>
    <dgm:pt modelId="{7F9C8DE1-4CF1-4BD4-8B64-068E49A3C282}" type="pres">
      <dgm:prSet presAssocID="{7919FAF3-3D74-47E2-B835-A0F1FB176306}" presName="sibTrans" presStyleLbl="node1" presStyleIdx="2" presStyleCnt="5"/>
      <dgm:spPr/>
    </dgm:pt>
    <dgm:pt modelId="{52FB2AF0-61FA-4346-855C-761A906E59B5}" type="pres">
      <dgm:prSet presAssocID="{C04814E4-3880-49CD-9706-68E2534EEF59}" presName="dummy" presStyleCnt="0"/>
      <dgm:spPr/>
    </dgm:pt>
    <dgm:pt modelId="{EE3E2B1B-7925-4286-8B18-4D47AD0E8BB9}" type="pres">
      <dgm:prSet presAssocID="{C04814E4-3880-49CD-9706-68E2534EEF59}" presName="node" presStyleLbl="revTx" presStyleIdx="3" presStyleCnt="5">
        <dgm:presLayoutVars>
          <dgm:bulletEnabled val="1"/>
        </dgm:presLayoutVars>
      </dgm:prSet>
      <dgm:spPr/>
    </dgm:pt>
    <dgm:pt modelId="{EB585D87-11D8-476C-8A00-A3C3D6F8C847}" type="pres">
      <dgm:prSet presAssocID="{06EB14AC-4A93-42BF-B799-7CCB7929F538}" presName="sibTrans" presStyleLbl="node1" presStyleIdx="3" presStyleCnt="5"/>
      <dgm:spPr/>
    </dgm:pt>
    <dgm:pt modelId="{D696F3F3-D19C-4D59-9064-6CECE7A2ACAC}" type="pres">
      <dgm:prSet presAssocID="{AF23F42E-10EE-4383-83C2-E8284E94BFAF}" presName="dummy" presStyleCnt="0"/>
      <dgm:spPr/>
    </dgm:pt>
    <dgm:pt modelId="{8968A711-17C7-4E73-849A-16A1ABA997A2}" type="pres">
      <dgm:prSet presAssocID="{AF23F42E-10EE-4383-83C2-E8284E94BFAF}" presName="node" presStyleLbl="revTx" presStyleIdx="4" presStyleCnt="5">
        <dgm:presLayoutVars>
          <dgm:bulletEnabled val="1"/>
        </dgm:presLayoutVars>
      </dgm:prSet>
      <dgm:spPr/>
    </dgm:pt>
    <dgm:pt modelId="{A5F4093A-915D-44A0-9A7B-5EC6987C90B8}" type="pres">
      <dgm:prSet presAssocID="{B8E5F6AD-BF66-4BEC-AD65-5E3D7E3D3502}" presName="sibTrans" presStyleLbl="node1" presStyleIdx="4" presStyleCnt="5"/>
      <dgm:spPr/>
    </dgm:pt>
  </dgm:ptLst>
  <dgm:cxnLst>
    <dgm:cxn modelId="{936BE304-773C-435B-B260-D90FCDD15EB5}" type="presOf" srcId="{FBC783FB-8F25-463B-AF1B-7E0473F79F10}" destId="{AD02D77C-C17E-41CF-9274-51D250B00C4C}" srcOrd="0" destOrd="0" presId="urn:microsoft.com/office/officeart/2005/8/layout/cycle1"/>
    <dgm:cxn modelId="{F9519D1C-DBC6-43FD-875B-889C7291D607}" type="presOf" srcId="{B8E5F6AD-BF66-4BEC-AD65-5E3D7E3D3502}" destId="{A5F4093A-915D-44A0-9A7B-5EC6987C90B8}" srcOrd="0" destOrd="0" presId="urn:microsoft.com/office/officeart/2005/8/layout/cycle1"/>
    <dgm:cxn modelId="{BC123625-8D90-4CAA-A533-93B1CABA6C57}" type="presOf" srcId="{C04814E4-3880-49CD-9706-68E2534EEF59}" destId="{EE3E2B1B-7925-4286-8B18-4D47AD0E8BB9}" srcOrd="0" destOrd="0" presId="urn:microsoft.com/office/officeart/2005/8/layout/cycle1"/>
    <dgm:cxn modelId="{D1C0832B-0337-403E-A2B7-9C3CC6FD477F}" srcId="{93C5D13A-6064-4D9C-B6C1-1321B972026C}" destId="{D819EAAF-6354-4B9A-8A62-B092B9A4332C}" srcOrd="1" destOrd="0" parTransId="{3ACA57F0-1CBE-4649-BE30-9F38521A46A0}" sibTransId="{4505DFC2-527C-4D94-BE23-671FAB7F06BB}"/>
    <dgm:cxn modelId="{C548EA68-57B5-41B9-8843-DE9B7A7F1035}" type="presOf" srcId="{AF23F42E-10EE-4383-83C2-E8284E94BFAF}" destId="{8968A711-17C7-4E73-849A-16A1ABA997A2}" srcOrd="0" destOrd="0" presId="urn:microsoft.com/office/officeart/2005/8/layout/cycle1"/>
    <dgm:cxn modelId="{77F51569-3E54-45EC-957D-2E64E2F03F42}" type="presOf" srcId="{D819EAAF-6354-4B9A-8A62-B092B9A4332C}" destId="{96CEB14D-E251-47F1-9275-7A939F3A331B}" srcOrd="0" destOrd="0" presId="urn:microsoft.com/office/officeart/2005/8/layout/cycle1"/>
    <dgm:cxn modelId="{AA75AF69-A28D-4F65-8242-13C49710B19C}" type="presOf" srcId="{7919FAF3-3D74-47E2-B835-A0F1FB176306}" destId="{7F9C8DE1-4CF1-4BD4-8B64-068E49A3C282}" srcOrd="0" destOrd="0" presId="urn:microsoft.com/office/officeart/2005/8/layout/cycle1"/>
    <dgm:cxn modelId="{5CC28F4D-AD44-412C-8FE4-1DC743AA9F9F}" type="presOf" srcId="{4505DFC2-527C-4D94-BE23-671FAB7F06BB}" destId="{B2002060-534F-4213-808B-1D76B1CC9528}" srcOrd="0" destOrd="0" presId="urn:microsoft.com/office/officeart/2005/8/layout/cycle1"/>
    <dgm:cxn modelId="{2360D780-8BCD-4CDD-A683-8F39B6E1BB50}" type="presOf" srcId="{BE13E88B-4099-4609-B116-8C8459FD2027}" destId="{EF280406-1CEB-4D7F-A2D8-80306DFB59B5}" srcOrd="0" destOrd="0" presId="urn:microsoft.com/office/officeart/2005/8/layout/cycle1"/>
    <dgm:cxn modelId="{4777F68F-E3B3-41EE-94A7-B16F641172AA}" srcId="{93C5D13A-6064-4D9C-B6C1-1321B972026C}" destId="{AF23F42E-10EE-4383-83C2-E8284E94BFAF}" srcOrd="4" destOrd="0" parTransId="{A094AD4F-0C78-444B-B9CA-5AE7F7E5497F}" sibTransId="{B8E5F6AD-BF66-4BEC-AD65-5E3D7E3D3502}"/>
    <dgm:cxn modelId="{1303E0A9-621C-4C69-B9E4-C5A08BC8783B}" type="presOf" srcId="{230C19EF-9A6E-485E-83D6-5D1CB79A5874}" destId="{85B3EEC9-DAC0-4D3C-819E-90317A362A1F}" srcOrd="0" destOrd="0" presId="urn:microsoft.com/office/officeart/2005/8/layout/cycle1"/>
    <dgm:cxn modelId="{CEF296B2-4286-4F54-8545-58E4B2491F14}" srcId="{93C5D13A-6064-4D9C-B6C1-1321B972026C}" destId="{C04814E4-3880-49CD-9706-68E2534EEF59}" srcOrd="3" destOrd="0" parTransId="{C02723AC-6EBB-4503-A132-E27199979EE8}" sibTransId="{06EB14AC-4A93-42BF-B799-7CCB7929F538}"/>
    <dgm:cxn modelId="{7E8CF9C4-2415-4DA7-896D-CB371B86EF3E}" type="presOf" srcId="{93C5D13A-6064-4D9C-B6C1-1321B972026C}" destId="{EDE8F18E-8353-43CF-81CB-68284A023980}" srcOrd="0" destOrd="0" presId="urn:microsoft.com/office/officeart/2005/8/layout/cycle1"/>
    <dgm:cxn modelId="{C90A8ED8-423D-432B-A917-635006D281CA}" type="presOf" srcId="{06EB14AC-4A93-42BF-B799-7CCB7929F538}" destId="{EB585D87-11D8-476C-8A00-A3C3D6F8C847}" srcOrd="0" destOrd="0" presId="urn:microsoft.com/office/officeart/2005/8/layout/cycle1"/>
    <dgm:cxn modelId="{F1E7DDE6-854F-402B-A821-6A6E08457E61}" srcId="{93C5D13A-6064-4D9C-B6C1-1321B972026C}" destId="{230C19EF-9A6E-485E-83D6-5D1CB79A5874}" srcOrd="0" destOrd="0" parTransId="{7A1FF7BC-D916-4C20-998E-44A2846301FF}" sibTransId="{FBC783FB-8F25-463B-AF1B-7E0473F79F10}"/>
    <dgm:cxn modelId="{5131B0FE-83A0-48FD-BDDC-0A283495813D}" srcId="{93C5D13A-6064-4D9C-B6C1-1321B972026C}" destId="{BE13E88B-4099-4609-B116-8C8459FD2027}" srcOrd="2" destOrd="0" parTransId="{F1E9418C-03C9-4866-9E24-95FAA9E63D43}" sibTransId="{7919FAF3-3D74-47E2-B835-A0F1FB176306}"/>
    <dgm:cxn modelId="{C137A90B-4F0D-48DF-A62A-2E7F1C0DB867}" type="presParOf" srcId="{EDE8F18E-8353-43CF-81CB-68284A023980}" destId="{687B185C-76D5-45BF-AF84-42731CE01A12}" srcOrd="0" destOrd="0" presId="urn:microsoft.com/office/officeart/2005/8/layout/cycle1"/>
    <dgm:cxn modelId="{CAF438D6-E9CF-4DD1-8EBB-3FBBE3171361}" type="presParOf" srcId="{EDE8F18E-8353-43CF-81CB-68284A023980}" destId="{85B3EEC9-DAC0-4D3C-819E-90317A362A1F}" srcOrd="1" destOrd="0" presId="urn:microsoft.com/office/officeart/2005/8/layout/cycle1"/>
    <dgm:cxn modelId="{0C00DCB0-A313-47C9-B7A5-5FA5A129FD32}" type="presParOf" srcId="{EDE8F18E-8353-43CF-81CB-68284A023980}" destId="{AD02D77C-C17E-41CF-9274-51D250B00C4C}" srcOrd="2" destOrd="0" presId="urn:microsoft.com/office/officeart/2005/8/layout/cycle1"/>
    <dgm:cxn modelId="{4697AFAC-A582-4C1E-B972-BD21FFD755D0}" type="presParOf" srcId="{EDE8F18E-8353-43CF-81CB-68284A023980}" destId="{32700EE7-EB7E-46C8-B719-EBAD7FCEDC15}" srcOrd="3" destOrd="0" presId="urn:microsoft.com/office/officeart/2005/8/layout/cycle1"/>
    <dgm:cxn modelId="{464E2DC4-DCA0-4B0A-B959-30E7E9D55EA0}" type="presParOf" srcId="{EDE8F18E-8353-43CF-81CB-68284A023980}" destId="{96CEB14D-E251-47F1-9275-7A939F3A331B}" srcOrd="4" destOrd="0" presId="urn:microsoft.com/office/officeart/2005/8/layout/cycle1"/>
    <dgm:cxn modelId="{34A7640A-FD22-440A-9F80-9CF95B2C0718}" type="presParOf" srcId="{EDE8F18E-8353-43CF-81CB-68284A023980}" destId="{B2002060-534F-4213-808B-1D76B1CC9528}" srcOrd="5" destOrd="0" presId="urn:microsoft.com/office/officeart/2005/8/layout/cycle1"/>
    <dgm:cxn modelId="{BBA44589-E34A-49C1-970B-5299692C91EB}" type="presParOf" srcId="{EDE8F18E-8353-43CF-81CB-68284A023980}" destId="{023EC20A-5376-496B-9C07-7096FBCEDBF7}" srcOrd="6" destOrd="0" presId="urn:microsoft.com/office/officeart/2005/8/layout/cycle1"/>
    <dgm:cxn modelId="{C6A6E6CE-4A69-4D08-98D9-FD589AB1B3E6}" type="presParOf" srcId="{EDE8F18E-8353-43CF-81CB-68284A023980}" destId="{EF280406-1CEB-4D7F-A2D8-80306DFB59B5}" srcOrd="7" destOrd="0" presId="urn:microsoft.com/office/officeart/2005/8/layout/cycle1"/>
    <dgm:cxn modelId="{6A6CFABC-956A-4D24-AC68-81ED3535D33C}" type="presParOf" srcId="{EDE8F18E-8353-43CF-81CB-68284A023980}" destId="{7F9C8DE1-4CF1-4BD4-8B64-068E49A3C282}" srcOrd="8" destOrd="0" presId="urn:microsoft.com/office/officeart/2005/8/layout/cycle1"/>
    <dgm:cxn modelId="{17E51F39-6ACF-418B-8584-F1CDEE20381D}" type="presParOf" srcId="{EDE8F18E-8353-43CF-81CB-68284A023980}" destId="{52FB2AF0-61FA-4346-855C-761A906E59B5}" srcOrd="9" destOrd="0" presId="urn:microsoft.com/office/officeart/2005/8/layout/cycle1"/>
    <dgm:cxn modelId="{831F0AA4-E63B-4CDB-B3C7-CB5822878F5B}" type="presParOf" srcId="{EDE8F18E-8353-43CF-81CB-68284A023980}" destId="{EE3E2B1B-7925-4286-8B18-4D47AD0E8BB9}" srcOrd="10" destOrd="0" presId="urn:microsoft.com/office/officeart/2005/8/layout/cycle1"/>
    <dgm:cxn modelId="{48F03020-197F-414B-ACDC-58AE0117AAE9}" type="presParOf" srcId="{EDE8F18E-8353-43CF-81CB-68284A023980}" destId="{EB585D87-11D8-476C-8A00-A3C3D6F8C847}" srcOrd="11" destOrd="0" presId="urn:microsoft.com/office/officeart/2005/8/layout/cycle1"/>
    <dgm:cxn modelId="{5036FC48-B1BB-4B9E-933A-DFD46094FA7A}" type="presParOf" srcId="{EDE8F18E-8353-43CF-81CB-68284A023980}" destId="{D696F3F3-D19C-4D59-9064-6CECE7A2ACAC}" srcOrd="12" destOrd="0" presId="urn:microsoft.com/office/officeart/2005/8/layout/cycle1"/>
    <dgm:cxn modelId="{169E3D33-AC5A-4BD6-8800-D6C13B0ADB74}" type="presParOf" srcId="{EDE8F18E-8353-43CF-81CB-68284A023980}" destId="{8968A711-17C7-4E73-849A-16A1ABA997A2}" srcOrd="13" destOrd="0" presId="urn:microsoft.com/office/officeart/2005/8/layout/cycle1"/>
    <dgm:cxn modelId="{2A3298C8-016D-468B-9A21-594B75B0671D}" type="presParOf" srcId="{EDE8F18E-8353-43CF-81CB-68284A023980}" destId="{A5F4093A-915D-44A0-9A7B-5EC6987C90B8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3EEC9-DAC0-4D3C-819E-90317A362A1F}">
      <dsp:nvSpPr>
        <dsp:cNvPr id="0" name=""/>
        <dsp:cNvSpPr/>
      </dsp:nvSpPr>
      <dsp:spPr>
        <a:xfrm>
          <a:off x="2613522" y="20170"/>
          <a:ext cx="684237" cy="68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>
                  <a:lumMod val="50000"/>
                </a:schemeClr>
              </a:solidFill>
            </a:rPr>
            <a:t>Results and Recos</a:t>
          </a:r>
        </a:p>
      </dsp:txBody>
      <dsp:txXfrm>
        <a:off x="2613522" y="20170"/>
        <a:ext cx="684237" cy="684237"/>
      </dsp:txXfrm>
    </dsp:sp>
    <dsp:sp modelId="{AD02D77C-C17E-41CF-9274-51D250B00C4C}">
      <dsp:nvSpPr>
        <dsp:cNvPr id="0" name=""/>
        <dsp:cNvSpPr/>
      </dsp:nvSpPr>
      <dsp:spPr>
        <a:xfrm>
          <a:off x="1002193" y="164"/>
          <a:ext cx="2567613" cy="2567613"/>
        </a:xfrm>
        <a:prstGeom prst="circularArrow">
          <a:avLst>
            <a:gd name="adj1" fmla="val 5197"/>
            <a:gd name="adj2" fmla="val 335647"/>
            <a:gd name="adj3" fmla="val 21294325"/>
            <a:gd name="adj4" fmla="val 19765290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EB14D-E251-47F1-9275-7A939F3A331B}">
      <dsp:nvSpPr>
        <dsp:cNvPr id="0" name=""/>
        <dsp:cNvSpPr/>
      </dsp:nvSpPr>
      <dsp:spPr>
        <a:xfrm>
          <a:off x="3027383" y="1293904"/>
          <a:ext cx="684237" cy="68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>
                  <a:lumMod val="50000"/>
                </a:schemeClr>
              </a:solidFill>
            </a:rPr>
            <a:t>Simulator and Scenario Testing</a:t>
          </a:r>
        </a:p>
      </dsp:txBody>
      <dsp:txXfrm>
        <a:off x="3027383" y="1293904"/>
        <a:ext cx="684237" cy="684237"/>
      </dsp:txXfrm>
    </dsp:sp>
    <dsp:sp modelId="{B2002060-534F-4213-808B-1D76B1CC9528}">
      <dsp:nvSpPr>
        <dsp:cNvPr id="0" name=""/>
        <dsp:cNvSpPr/>
      </dsp:nvSpPr>
      <dsp:spPr>
        <a:xfrm>
          <a:off x="1002193" y="164"/>
          <a:ext cx="2567613" cy="2567613"/>
        </a:xfrm>
        <a:prstGeom prst="circularArrow">
          <a:avLst>
            <a:gd name="adj1" fmla="val 5197"/>
            <a:gd name="adj2" fmla="val 335647"/>
            <a:gd name="adj3" fmla="val 4015821"/>
            <a:gd name="adj4" fmla="val 2252402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80406-1CEB-4D7F-A2D8-80306DFB59B5}">
      <dsp:nvSpPr>
        <dsp:cNvPr id="0" name=""/>
        <dsp:cNvSpPr/>
      </dsp:nvSpPr>
      <dsp:spPr>
        <a:xfrm>
          <a:off x="1943881" y="2081114"/>
          <a:ext cx="684237" cy="68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>
                  <a:lumMod val="50000"/>
                </a:schemeClr>
              </a:solidFill>
            </a:rPr>
            <a:t>Make Decisions and Execute</a:t>
          </a:r>
        </a:p>
      </dsp:txBody>
      <dsp:txXfrm>
        <a:off x="1943881" y="2081114"/>
        <a:ext cx="684237" cy="684237"/>
      </dsp:txXfrm>
    </dsp:sp>
    <dsp:sp modelId="{7F9C8DE1-4CF1-4BD4-8B64-068E49A3C282}">
      <dsp:nvSpPr>
        <dsp:cNvPr id="0" name=""/>
        <dsp:cNvSpPr/>
      </dsp:nvSpPr>
      <dsp:spPr>
        <a:xfrm>
          <a:off x="1002193" y="164"/>
          <a:ext cx="2567613" cy="2567613"/>
        </a:xfrm>
        <a:prstGeom prst="circularArrow">
          <a:avLst>
            <a:gd name="adj1" fmla="val 5197"/>
            <a:gd name="adj2" fmla="val 335647"/>
            <a:gd name="adj3" fmla="val 8211951"/>
            <a:gd name="adj4" fmla="val 6448532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E2B1B-7925-4286-8B18-4D47AD0E8BB9}">
      <dsp:nvSpPr>
        <dsp:cNvPr id="0" name=""/>
        <dsp:cNvSpPr/>
      </dsp:nvSpPr>
      <dsp:spPr>
        <a:xfrm>
          <a:off x="860379" y="1293904"/>
          <a:ext cx="684237" cy="68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>
                  <a:lumMod val="50000"/>
                </a:schemeClr>
              </a:solidFill>
            </a:rPr>
            <a:t>Ongoing Support</a:t>
          </a:r>
        </a:p>
      </dsp:txBody>
      <dsp:txXfrm>
        <a:off x="860379" y="1293904"/>
        <a:ext cx="684237" cy="684237"/>
      </dsp:txXfrm>
    </dsp:sp>
    <dsp:sp modelId="{EB585D87-11D8-476C-8A00-A3C3D6F8C847}">
      <dsp:nvSpPr>
        <dsp:cNvPr id="0" name=""/>
        <dsp:cNvSpPr/>
      </dsp:nvSpPr>
      <dsp:spPr>
        <a:xfrm>
          <a:off x="1002193" y="164"/>
          <a:ext cx="2567613" cy="2567613"/>
        </a:xfrm>
        <a:prstGeom prst="circularArrow">
          <a:avLst>
            <a:gd name="adj1" fmla="val 5197"/>
            <a:gd name="adj2" fmla="val 335647"/>
            <a:gd name="adj3" fmla="val 12299063"/>
            <a:gd name="adj4" fmla="val 10770028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8A711-17C7-4E73-849A-16A1ABA997A2}">
      <dsp:nvSpPr>
        <dsp:cNvPr id="0" name=""/>
        <dsp:cNvSpPr/>
      </dsp:nvSpPr>
      <dsp:spPr>
        <a:xfrm>
          <a:off x="1274240" y="20170"/>
          <a:ext cx="684237" cy="68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>
                  <a:lumMod val="50000"/>
                </a:schemeClr>
              </a:solidFill>
            </a:rPr>
            <a:t>MMM Evaluation</a:t>
          </a:r>
        </a:p>
      </dsp:txBody>
      <dsp:txXfrm>
        <a:off x="1274240" y="20170"/>
        <a:ext cx="684237" cy="684237"/>
      </dsp:txXfrm>
    </dsp:sp>
    <dsp:sp modelId="{A5F4093A-915D-44A0-9A7B-5EC6987C90B8}">
      <dsp:nvSpPr>
        <dsp:cNvPr id="0" name=""/>
        <dsp:cNvSpPr/>
      </dsp:nvSpPr>
      <dsp:spPr>
        <a:xfrm>
          <a:off x="1002193" y="164"/>
          <a:ext cx="2567613" cy="2567613"/>
        </a:xfrm>
        <a:prstGeom prst="circularArrow">
          <a:avLst>
            <a:gd name="adj1" fmla="val 5197"/>
            <a:gd name="adj2" fmla="val 335647"/>
            <a:gd name="adj3" fmla="val 16866806"/>
            <a:gd name="adj4" fmla="val 15197547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0.5</cdr:x>
      <cdr:y>0.5035</cdr:y>
    </cdr:from>
    <cdr:to>
      <cdr:x>0.50375</cdr:x>
      <cdr:y>0.554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48088" y="2182106"/>
          <a:ext cx="28110" cy="2188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  <a:effectLst xmlns:a="http://schemas.openxmlformats.org/drawingml/2006/main"/>
      </cdr:spPr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D3016-3A24-894A-8966-24096E57BD1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0F593-C4BA-DF4F-B602-5540693E32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62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34F23-7739-4630-8E81-CCA802F8C3CD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15983-A45F-4BAB-B9D2-9002C95F3F6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0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7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2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2016: Only SONY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great cost and mainly 5’ and 15’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2017: Buying more expensive channels: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Multishow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(Globosat), TNT, Universal, Discovery H&amp;H, Warner. 2018: 67% Share of GRPs on more expensive FOX channels and keep with other expensive channels such 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Multishow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TNT. Mainly 30’ with high cost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9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6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43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3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7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60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47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2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08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4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21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51EAB-9617-40D7-8A7C-7867AA98EAA6}" type="slidenum">
              <a:rPr lang="en-SG" smtClean="0">
                <a:solidFill>
                  <a:prstClr val="black"/>
                </a:solidFill>
              </a:rPr>
              <a:pPr/>
              <a:t>50</a:t>
            </a:fld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68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79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5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6D9C8-4FB2-423E-8B38-B147A5609198}" type="slidenum">
              <a:rPr lang="en-US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5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2016: Only SONY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great cost and mainly 5’ and 15’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2017: Buying more expensive channels: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Multishow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(Globosat), TNT, Universal, Discovery H&amp;H, Warner. 2018: 67% Share of GRPs on more expensive FOX channels and keep with other expensive channels such 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Multishow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TNT. Mainly 30’ with high cost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44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2016: Only SONY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great cost and mainly 5’ and 15’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2017: Buying more expensive channels: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Multishow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(Globosat), TNT, Universal, Discovery H&amp;H, Warner. 2018: 67% Share of GRPs on more expensive FOX channels and keep with other expensive channels such 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Multishow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TNT. Mainly 30’ with high cost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60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97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31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7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2016: Focus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Northeast (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Carnaval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S. Joao) with 30’ higher cost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2017: Different channels,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switching to South (Tampons) and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Pampa with decreasing costs for 30’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2018: Focus on South with even better costs for 30’ 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Pampa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77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07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07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23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0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Models rely on pattern recognition in which fluctuations in marketing elements — advertising, promotion, distribution, pricing, etc., — are isolated and compared to fluctuations in sales. When the patterns match, the incremental effects are attributed to the marketing elements that drove results.</a:t>
            </a:r>
          </a:p>
          <a:p>
            <a:endParaRPr lang="en-US" sz="1200" dirty="0"/>
          </a:p>
          <a:p>
            <a:r>
              <a:rPr lang="en-US" sz="1200" dirty="0"/>
              <a:t>Since sales vary week to week, if there is no variation in support over time</a:t>
            </a:r>
            <a:r>
              <a:rPr lang="en-US" sz="1200" baseline="0" dirty="0"/>
              <a:t> in an independent variable for 12 or more weeks, it is unlikely to be a significant driver in the model.</a:t>
            </a:r>
          </a:p>
          <a:p>
            <a:endParaRPr lang="en-US" sz="1200" baseline="0" dirty="0"/>
          </a:p>
          <a:p>
            <a:r>
              <a:rPr lang="en-US" sz="1200" baseline="0" dirty="0"/>
              <a:t>Similarly, scale plays a role.  If there are 100 shoppers in a store and only 2 are exposed to an activity, the change in total store sales due to the buying behavior of 2 shoppers is likely to be seen by the model as random variation.</a:t>
            </a:r>
          </a:p>
          <a:p>
            <a:endParaRPr lang="en-US" sz="1200" baseline="0" dirty="0"/>
          </a:p>
          <a:p>
            <a:r>
              <a:rPr lang="en-US" sz="1200" baseline="0" dirty="0"/>
              <a:t>Lastly, the ability to link participating consumers with the physical stores in which they shop greatly impacts the model’s ability to quantify the impact of a marketing vehicle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8B484-60D7-4527-BDE8-207D7B8F3C9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01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98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17390-C037-4E63-9A32-5FF1A7BAE29C}" type="slidenum">
              <a:rPr lang="en-CA" smtClean="0">
                <a:solidFill>
                  <a:prstClr val="black"/>
                </a:solidFill>
              </a:rPr>
              <a:pPr/>
              <a:t>81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17390-C037-4E63-9A32-5FF1A7BAE29C}" type="slidenum">
              <a:rPr lang="en-CA" smtClean="0">
                <a:solidFill>
                  <a:prstClr val="black"/>
                </a:solidFill>
              </a:rPr>
              <a:pPr/>
              <a:t>82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17390-C037-4E63-9A32-5FF1A7BAE29C}" type="slidenum">
              <a:rPr lang="en-CA" smtClean="0">
                <a:solidFill>
                  <a:prstClr val="black"/>
                </a:solidFill>
              </a:rPr>
              <a:pPr/>
              <a:t>83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17390-C037-4E63-9A32-5FF1A7BAE29C}" type="slidenum">
              <a:rPr lang="en-CA" smtClean="0">
                <a:solidFill>
                  <a:prstClr val="black"/>
                </a:solidFill>
              </a:rPr>
              <a:pPr/>
              <a:t>84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E1733-17DA-42F2-84DF-1684ECFC07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23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0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97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066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Once</a:t>
            </a:r>
            <a:r>
              <a:rPr lang="en-US" baseline="0" dirty="0"/>
              <a:t> the model quantifies the incremental volume generated by a channel, there are 3 important metrics that can be calculated:</a:t>
            </a:r>
          </a:p>
          <a:p>
            <a:endParaRPr lang="en-US" baseline="0" dirty="0"/>
          </a:p>
          <a:p>
            <a:r>
              <a:rPr lang="en-US" baseline="0" dirty="0"/>
              <a:t>The first is Effectiveness.  If you divide the incremental sales (those that came as a result of marketing efforts) by the support (the execution of each marketing efforts, such as Target Rating Points for media) for each tactic, you get near-term Effectiveness</a:t>
            </a:r>
          </a:p>
          <a:p>
            <a:endParaRPr lang="en-US" baseline="0" dirty="0"/>
          </a:p>
          <a:p>
            <a:r>
              <a:rPr lang="en-US" baseline="0" dirty="0"/>
              <a:t>The second metric is near-term efficiency, which you can find by dividing incremental sales by expenditures (working spend) for each tactic</a:t>
            </a:r>
          </a:p>
          <a:p>
            <a:endParaRPr lang="en-US" baseline="0" dirty="0"/>
          </a:p>
          <a:p>
            <a:r>
              <a:rPr lang="en-US" baseline="0" dirty="0"/>
              <a:t>Lastly multiplying the incremental volume by VCM and dividing by its working spend yields ROI @ VCM.</a:t>
            </a:r>
          </a:p>
          <a:p>
            <a:endParaRPr lang="en-US" baseline="0" dirty="0"/>
          </a:p>
          <a:p>
            <a:pPr marL="0" lvl="1" indent="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lang="en-US" baseline="0" dirty="0"/>
              <a:t>Working spending is used in all channel level ROI calculations unless otherwise noted.  This is due to the fact that m</a:t>
            </a:r>
            <a:r>
              <a:rPr lang="en-US" sz="2300" kern="1200" dirty="0"/>
              <a:t>any non-working costs are enterprise costs and MMM analysis period does not match delivery period and the potential to cloud executional recommendations if allocations are done incorrectly.</a:t>
            </a:r>
          </a:p>
          <a:p>
            <a:pPr marL="0" lvl="1" indent="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endParaRPr lang="en-US" sz="2300" kern="1200" dirty="0"/>
          </a:p>
          <a:p>
            <a:pPr marL="0" lvl="1" indent="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lang="en-US" sz="2300" kern="1200" dirty="0"/>
              <a:t>The lone exception to this is in the A&amp;CP dashboard in which Total</a:t>
            </a:r>
            <a:r>
              <a:rPr lang="en-US" sz="2300" kern="1200" baseline="0" dirty="0"/>
              <a:t> A&amp;CP ROI is adjusted by fully working spending.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D3749-D9CD-468F-9643-22034251C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35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7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Typically, the volume driven by media activities will represent between 0 and 10% of total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volume over a two year period.  This depends entirely on how much advertising (GRPs) is delivered to the market.  An individual campaign, in its most effective week, might deliver around 20% of total volume for that week.</a:t>
            </a:r>
          </a:p>
          <a:p>
            <a:endParaRPr lang="en-US" dirty="0"/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Incremental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sold solely due to the presence of the marketing/discounting activity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Base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would have moved in absence of any marketing/trade activity. Common drivers are distribution, everyday price, competitive activity, seasonality, category trend, etc.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71FD5-F61B-4167-A69F-E879B5F9CDD2}" type="slidenum">
              <a:rPr lang="en-US">
                <a:solidFill>
                  <a:prstClr val="black"/>
                </a:solidFill>
              </a:rPr>
              <a:pPr>
                <a:defRPr/>
              </a:pPr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89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Typically, the volume driven by media activities will represent between 0 and 10% of total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volume over a two year period.  This depends entirely on how much advertising (GRPs) is delivered to the market.  An individual campaign, in its most effective week, might deliver around 20% of total volume for that week.</a:t>
            </a:r>
          </a:p>
          <a:p>
            <a:endParaRPr lang="en-US" dirty="0"/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Incremental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sold solely due to the presence of the marketing/discounting activity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Base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would have moved in absence of any marketing/trade activity. Common drivers are distribution, everyday price, competitive activity, seasonality, category trend, etc.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71FD5-F61B-4167-A69F-E879B5F9CDD2}" type="slidenum">
              <a:rPr lang="en-US">
                <a:solidFill>
                  <a:prstClr val="black"/>
                </a:solidFill>
              </a:rPr>
              <a:pPr>
                <a:defRPr/>
              </a:pPr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293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Typically, the volume driven by media activities will represent between 0 and 10% of total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volume over a two year period.  This depends entirely on how much advertising (GRPs) is delivered to the market.  An individual campaign, in its most effective week, might deliver around 20% of total volume for that week.</a:t>
            </a:r>
          </a:p>
          <a:p>
            <a:endParaRPr lang="en-US" dirty="0"/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Incremental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sold solely due to the presence of the marketing/discounting activity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Base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would have moved in absence of any marketing/trade activity. Common drivers are distribution, everyday price, competitive activity, seasonality, category trend, etc.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71FD5-F61B-4167-A69F-E879B5F9CDD2}" type="slidenum">
              <a:rPr lang="en-US">
                <a:solidFill>
                  <a:prstClr val="black"/>
                </a:solidFill>
              </a:rPr>
              <a:pPr>
                <a:defRPr/>
              </a:pPr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346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Typically, the volume driven by media activities will represent between 0 and 10% of total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volume over a two year period.  This depends entirely on how much advertising (GRPs) is delivered to the market.  An individual campaign, in its most effective week, might deliver around 20% of total volume for that week.</a:t>
            </a:r>
          </a:p>
          <a:p>
            <a:endParaRPr lang="en-US" dirty="0"/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Incremental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sold solely due to the presence of the marketing/discounting activity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pPr algn="just" defTabSz="914400">
              <a:defRPr/>
            </a:pPr>
            <a:r>
              <a:rPr lang="en-US" sz="1600" dirty="0">
                <a:solidFill>
                  <a:srgbClr val="1F497D"/>
                </a:solidFill>
              </a:rPr>
              <a:t>Base sales</a:t>
            </a:r>
          </a:p>
          <a:p>
            <a:pPr algn="just" defTabSz="914400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The volume that would have moved in absence of any marketing/trade activity. Common drivers are distribution, everyday price, competitive activity, seasonality, category trend, etc.</a:t>
            </a:r>
          </a:p>
          <a:p>
            <a:pPr algn="just" defTabSz="914400">
              <a:defRPr/>
            </a:pP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71FD5-F61B-4167-A69F-E879B5F9CDD2}" type="slidenum">
              <a:rPr lang="en-US">
                <a:solidFill>
                  <a:prstClr val="black"/>
                </a:solidFill>
              </a:rPr>
              <a:pPr>
                <a:defRPr/>
              </a:pPr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802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00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7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6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5983-A45F-4BAB-B9D2-9002C95F3F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929B0-6ED4-4CAB-84EB-43C890F0B50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8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itle N-ta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3" name="Picture 12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Quote Tex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019420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6873860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6400877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6874425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Quote Textur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8" name="Picture 7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4693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2942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Divider Textur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8" name="Picture 7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425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End Slide N-tab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281341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End Slide Full Logo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07024481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N-tab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3" name="Picture 12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6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9447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Full Logo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5724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0910475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8592645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01197765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9212670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7297172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9250090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3012691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89652910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Quote Tex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172322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Divider Tex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5374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Divider Tex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9530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048958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End Slide N-tab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74011755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End Slide Full Logo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1874723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Title N-tab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ran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9" name="Picture 18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2680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Title Full Logo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3881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063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38" y="3102721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297096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8842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7457072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6724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End Slide N-ta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pic>
        <p:nvPicPr>
          <p:cNvPr id="3" name="Picture 2" descr="N-Element-Tab-Square-Whit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5043880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7398482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32455765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71164632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Quote Texture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0796689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g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04863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Divider Texture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06138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End Slide N-tab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4367250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End Slide Full Logo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1652420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Title N-tab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9" name="Picture 18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59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End Slide Full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pic>
        <p:nvPicPr>
          <p:cNvPr id="3" name="Picture 2" descr="Nielsen-Wordmark-White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Title Full Logo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72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498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23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8666672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10608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1638310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93531379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4144095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1587653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82466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N-tab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8" name="Picture 7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42686" y="2037157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09413295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Quote Textu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9217480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6708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Divider Textu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86967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End Slide N-tab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19096102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End Slide Full Logo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29225177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1156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85750" y="354014"/>
            <a:ext cx="8572500" cy="428625"/>
          </a:xfrm>
        </p:spPr>
        <p:txBody>
          <a:bodyPr vert="horz" wrap="square" lIns="91428" tIns="0" rIns="91428" bIns="0" rtlCol="0" anchor="ctr" anchorCtr="0">
            <a:noAutofit/>
          </a:bodyPr>
          <a:lstStyle>
            <a:lvl1pPr>
              <a:defRPr lang="en-US" b="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671C-10F7-44CB-9630-20FAEC10E4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42999" y="4789486"/>
            <a:ext cx="7616951" cy="264860"/>
          </a:xfrm>
        </p:spPr>
        <p:txBody>
          <a:bodyPr wrap="square" tIns="0" bIns="0" anchor="ctr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6" indent="0">
              <a:buNone/>
              <a:defRPr sz="1600" b="1"/>
            </a:lvl5pPr>
            <a:lvl6pPr marL="2285633" indent="0">
              <a:buNone/>
              <a:defRPr sz="1600" b="1"/>
            </a:lvl6pPr>
            <a:lvl7pPr marL="2742760" indent="0">
              <a:buNone/>
              <a:defRPr sz="1600" b="1"/>
            </a:lvl7pPr>
            <a:lvl8pPr marL="3199885" indent="0">
              <a:buNone/>
              <a:defRPr sz="1600" b="1"/>
            </a:lvl8pPr>
            <a:lvl9pPr marL="36570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88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Full Logo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Nielsen_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7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822" y="3175289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5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 wrap="square" tIns="0" bIns="0" anchor="b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5025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Title Full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52400" y="285750"/>
            <a:ext cx="8458200" cy="433917"/>
          </a:xfrm>
        </p:spPr>
        <p:txBody>
          <a:bodyPr wrap="square" anchor="ctr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52399" y="751417"/>
            <a:ext cx="8457081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E3483C-0F84-4566-AB73-75C2ABA436F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 wrap="square" tIns="0" bIns="0" anchor="b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896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A8A7F8F-520E-4E62-B043-3D56FF6C0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285750"/>
            <a:ext cx="8458200" cy="433917"/>
          </a:xfrm>
        </p:spPr>
        <p:txBody>
          <a:bodyPr wrap="square" anchor="t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69DB27-9FE3-44CD-A6FF-C52926D596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 wrap="square" tIns="0" bIns="0" anchor="b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140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008709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835310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536066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564008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Quote Textur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8" name="Picture 7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rpl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0680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Divider Textur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8" name="Picture 7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973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End Slide N-tab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lu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End Slide Full Logo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rpl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997539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N-tab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3" name="Picture 12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0506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Full Logo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4454258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2809658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240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425704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0556073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466517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6405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lu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689831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Quote Tex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078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Divider Tex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9530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End Slide N-tab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e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End Slide Full Logo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7932171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Title N-tab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rang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9" name="Picture 18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Title Full Logo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58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38" y="3102721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297096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014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240381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4257046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0556073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4665175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6405203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689831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Quote Texture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ge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0785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Divider Texture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End Slide N-tab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96050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014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End Slide Full Logo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7932171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Title N-tab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e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9" name="Picture 18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Title Full Logo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58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58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240381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4257046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722849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0450840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405560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014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711200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12"/>
          <p:cNvSpPr>
            <a:spLocks noGrp="1"/>
          </p:cNvSpPr>
          <p:nvPr>
            <p:ph type="chart" sz="quarter" idx="18"/>
          </p:nvPr>
        </p:nvSpPr>
        <p:spPr>
          <a:xfrm>
            <a:off x="4862512" y="1922023"/>
            <a:ext cx="3970338" cy="2429066"/>
          </a:xfrm>
        </p:spPr>
        <p:txBody>
          <a:bodyPr wrap="none"/>
          <a:lstStyle>
            <a:lvl1pPr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/>
          </p:nvPr>
        </p:nvSpPr>
        <p:spPr>
          <a:xfrm>
            <a:off x="4761666" y="1316736"/>
            <a:ext cx="4087178" cy="132755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4665175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6405203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6898319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Quote Textu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strip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0785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Divider Textu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7_End Slide N-tab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Picture 4" descr="N-Element-Tab-Square-White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9605060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8_End Slide Full Logo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Picture 6" descr="Nielsen-Wordmark-White-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7932171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735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itle N-ta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038350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3" name="Picture 12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89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06322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Title Full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7" name="Picture 6" descr="Nielsen_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88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lu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4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lu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283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523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4360" y="353483"/>
            <a:ext cx="8166672" cy="433917"/>
          </a:xfrm>
        </p:spPr>
        <p:txBody>
          <a:bodyPr wrap="square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446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 userDrawn="1">
            <p:ph type="body" idx="14"/>
          </p:nvPr>
        </p:nvSpPr>
        <p:spPr>
          <a:xfrm>
            <a:off x="594360" y="1327685"/>
            <a:ext cx="7876476" cy="188714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 userDrawn="1">
            <p:ph type="chart" sz="quarter" idx="16"/>
          </p:nvPr>
        </p:nvSpPr>
        <p:spPr>
          <a:xfrm>
            <a:off x="591172" y="2016353"/>
            <a:ext cx="7882286" cy="2429066"/>
          </a:xfrm>
        </p:spPr>
        <p:txBody>
          <a:bodyPr wrap="none"/>
          <a:lstStyle>
            <a:lvl1pPr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idx="13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35610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3"/>
          </p:nvPr>
        </p:nvSpPr>
        <p:spPr>
          <a:xfrm>
            <a:off x="613020" y="1682020"/>
            <a:ext cx="7616952" cy="259675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94360" y="354211"/>
            <a:ext cx="8155940" cy="428625"/>
          </a:xfrm>
        </p:spPr>
        <p:txBody>
          <a:bodyPr wrap="square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4360" y="819878"/>
            <a:ext cx="816032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594359" y="4780026"/>
            <a:ext cx="8165592" cy="274320"/>
          </a:xfrm>
        </p:spPr>
        <p:txBody>
          <a:bodyPr wrap="square" tIns="0" bIns="0" anchor="b" anchorCtr="0"/>
          <a:lstStyle>
            <a:lvl1pPr marL="0" indent="0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188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3582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Quote Tex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1566153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59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79453" y="1987550"/>
            <a:ext cx="6978810" cy="438912"/>
          </a:xfrm>
        </p:spPr>
        <p:txBody>
          <a:bodyPr wrap="square" anchor="t">
            <a:noAutofit/>
          </a:bodyPr>
          <a:lstStyle>
            <a:lvl1pPr algn="l">
              <a:defRPr sz="32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3087240"/>
            <a:ext cx="6976872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  <a:lvl2pPr marL="45085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5870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Divider Tex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pic>
        <p:nvPicPr>
          <p:cNvPr id="3" name="Picture 2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5682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64684"/>
            <a:ext cx="8046720" cy="438912"/>
          </a:xfrm>
        </p:spPr>
        <p:txBody>
          <a:bodyPr wrap="square" anchor="t">
            <a:noAutofit/>
          </a:bodyPr>
          <a:lstStyle>
            <a:lvl1pPr algn="l">
              <a:defRPr sz="5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922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End Slide N-ta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pic>
        <p:nvPicPr>
          <p:cNvPr id="3" name="Picture 2" descr="N-Element-Tab-Square-Whit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18" y="1767943"/>
            <a:ext cx="1606564" cy="1607280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5467203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End Slide Full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pic>
        <p:nvPicPr>
          <p:cNvPr id="3" name="Picture 2" descr="Nielsen-Wordmark-White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52" y="1770502"/>
            <a:ext cx="3752296" cy="1324464"/>
          </a:xfrm>
          <a:prstGeom prst="rect">
            <a:avLst/>
          </a:prstGeom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8099301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N-tab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8" name="Picture 7" descr="N-Element-Tab-White_RGB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7744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42686" y="2037157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019821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94465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Full Logo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gray">
          <a:xfrm>
            <a:off x="237181" y="4901684"/>
            <a:ext cx="25827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  <a:defRPr/>
            </a:pPr>
            <a:r>
              <a:rPr lang="en-US" sz="600" kern="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7"/>
          </p:nvPr>
        </p:nvSpPr>
        <p:spPr>
          <a:xfrm>
            <a:off x="247427" y="4220330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42829" y="2112264"/>
            <a:ext cx="6919972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Nielsen_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64067" y="1423174"/>
            <a:ext cx="952280" cy="336755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929" y="3136392"/>
            <a:ext cx="6919293" cy="49887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9066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N-ta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9106" y="3139005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/>
          </p:nvPr>
        </p:nvSpPr>
        <p:spPr>
          <a:xfrm>
            <a:off x="296538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2" name="Picture 11" descr="N Element Tab Square-Blu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39" y="1380252"/>
            <a:ext cx="378801" cy="3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00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Full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6538" y="2113300"/>
            <a:ext cx="7020154" cy="982664"/>
          </a:xfrm>
        </p:spPr>
        <p:txBody>
          <a:bodyPr wrap="square" tIns="0" bIns="0">
            <a:noAutofit/>
          </a:bodyPr>
          <a:lstStyle>
            <a:lvl1pPr algn="l">
              <a:lnSpc>
                <a:spcPct val="90000"/>
              </a:lnSpc>
              <a:tabLst>
                <a:tab pos="508000" algn="l"/>
              </a:tabLst>
              <a:defRPr sz="42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822" y="3175289"/>
            <a:ext cx="7020154" cy="427422"/>
          </a:xfrm>
        </p:spPr>
        <p:txBody>
          <a:bodyPr wrap="square" tIns="0" bIns="0"/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/>
          </p:nvPr>
        </p:nvSpPr>
        <p:spPr>
          <a:xfrm>
            <a:off x="292170" y="4496658"/>
            <a:ext cx="2891063" cy="523046"/>
          </a:xfrm>
        </p:spPr>
        <p:txBody>
          <a:bodyPr wrap="squar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4" name="Picture 13" descr="Nielsen-Wordmark-Color-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2" y="1412344"/>
            <a:ext cx="980035" cy="3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57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3725" y="354013"/>
            <a:ext cx="8165592" cy="428625"/>
          </a:xfrm>
        </p:spPr>
        <p:txBody>
          <a:bodyPr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4360" y="819150"/>
            <a:ext cx="8165592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4360" y="1490472"/>
            <a:ext cx="8165592" cy="3059906"/>
          </a:xfrm>
        </p:spPr>
        <p:txBody>
          <a:bodyPr/>
          <a:lstStyle>
            <a:lvl1pPr>
              <a:spcBef>
                <a:spcPts val="800"/>
              </a:spcBef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 wrap="square" tIns="0" bIns="0" anchor="b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10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4437645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52400" y="285750"/>
            <a:ext cx="8458200" cy="433917"/>
          </a:xfrm>
        </p:spPr>
        <p:txBody>
          <a:bodyPr wrap="square" anchor="t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52399" y="751417"/>
            <a:ext cx="8457081" cy="236339"/>
          </a:xfrm>
        </p:spPr>
        <p:txBody>
          <a:bodyPr wrap="square" tIns="0" bIns="0" anchor="t" anchorCtr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E3483C-0F84-4566-AB73-75C2ABA436F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 wrap="square" tIns="0" bIns="0" anchor="b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3408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stri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 userDrawn="1"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A8A7F8F-520E-4E62-B043-3D56FF6C0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285750"/>
            <a:ext cx="8458200" cy="433917"/>
          </a:xfrm>
        </p:spPr>
        <p:txBody>
          <a:bodyPr wrap="square" anchor="t">
            <a:noAutofit/>
          </a:bodyPr>
          <a:lstStyle>
            <a:lvl1pPr>
              <a:defRPr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69DB27-9FE3-44CD-A6FF-C52926D596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 wrap="square" tIns="0" bIns="0" anchor="b" anchorCtr="0"/>
          <a:lstStyle>
            <a:lvl1pPr marL="0" indent="0" algn="ctr">
              <a:spcBef>
                <a:spcPts val="60"/>
              </a:spcBef>
              <a:buNone/>
              <a:defRPr sz="800" b="0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282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12.xml"/><Relationship Id="rId42" Type="http://schemas.openxmlformats.org/officeDocument/2006/relationships/slideLayout" Target="../slideLayouts/slideLayout120.xml"/><Relationship Id="rId47" Type="http://schemas.openxmlformats.org/officeDocument/2006/relationships/slideLayout" Target="../slideLayouts/slideLayout125.xml"/><Relationship Id="rId50" Type="http://schemas.openxmlformats.org/officeDocument/2006/relationships/slideLayout" Target="../slideLayouts/slideLayout128.xml"/><Relationship Id="rId55" Type="http://schemas.openxmlformats.org/officeDocument/2006/relationships/slideLayout" Target="../slideLayouts/slideLayout133.xml"/><Relationship Id="rId63" Type="http://schemas.openxmlformats.org/officeDocument/2006/relationships/slideLayout" Target="../slideLayouts/slideLayout141.xml"/><Relationship Id="rId68" Type="http://schemas.openxmlformats.org/officeDocument/2006/relationships/slideLayout" Target="../slideLayouts/slideLayout146.xml"/><Relationship Id="rId76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85.xml"/><Relationship Id="rId71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10.xml"/><Relationship Id="rId37" Type="http://schemas.openxmlformats.org/officeDocument/2006/relationships/slideLayout" Target="../slideLayouts/slideLayout115.xml"/><Relationship Id="rId40" Type="http://schemas.openxmlformats.org/officeDocument/2006/relationships/slideLayout" Target="../slideLayouts/slideLayout118.xml"/><Relationship Id="rId45" Type="http://schemas.openxmlformats.org/officeDocument/2006/relationships/slideLayout" Target="../slideLayouts/slideLayout123.xml"/><Relationship Id="rId53" Type="http://schemas.openxmlformats.org/officeDocument/2006/relationships/slideLayout" Target="../slideLayouts/slideLayout131.xml"/><Relationship Id="rId58" Type="http://schemas.openxmlformats.org/officeDocument/2006/relationships/slideLayout" Target="../slideLayouts/slideLayout136.xml"/><Relationship Id="rId66" Type="http://schemas.openxmlformats.org/officeDocument/2006/relationships/slideLayout" Target="../slideLayouts/slideLayout144.xml"/><Relationship Id="rId74" Type="http://schemas.openxmlformats.org/officeDocument/2006/relationships/slideLayout" Target="../slideLayouts/slideLayout152.xml"/><Relationship Id="rId79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83.xml"/><Relationship Id="rId61" Type="http://schemas.openxmlformats.org/officeDocument/2006/relationships/slideLayout" Target="../slideLayouts/slideLayout139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slideLayout" Target="../slideLayouts/slideLayout122.xml"/><Relationship Id="rId52" Type="http://schemas.openxmlformats.org/officeDocument/2006/relationships/slideLayout" Target="../slideLayouts/slideLayout130.xml"/><Relationship Id="rId60" Type="http://schemas.openxmlformats.org/officeDocument/2006/relationships/slideLayout" Target="../slideLayouts/slideLayout138.xml"/><Relationship Id="rId65" Type="http://schemas.openxmlformats.org/officeDocument/2006/relationships/slideLayout" Target="../slideLayouts/slideLayout143.xml"/><Relationship Id="rId73" Type="http://schemas.openxmlformats.org/officeDocument/2006/relationships/slideLayout" Target="../slideLayouts/slideLayout151.xml"/><Relationship Id="rId78" Type="http://schemas.openxmlformats.org/officeDocument/2006/relationships/slideLayout" Target="../slideLayouts/slideLayout156.xml"/><Relationship Id="rId81" Type="http://schemas.openxmlformats.org/officeDocument/2006/relationships/image" Target="../media/image18.jp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13.xml"/><Relationship Id="rId43" Type="http://schemas.openxmlformats.org/officeDocument/2006/relationships/slideLayout" Target="../slideLayouts/slideLayout121.xml"/><Relationship Id="rId48" Type="http://schemas.openxmlformats.org/officeDocument/2006/relationships/slideLayout" Target="../slideLayouts/slideLayout126.xml"/><Relationship Id="rId56" Type="http://schemas.openxmlformats.org/officeDocument/2006/relationships/slideLayout" Target="../slideLayouts/slideLayout134.xml"/><Relationship Id="rId64" Type="http://schemas.openxmlformats.org/officeDocument/2006/relationships/slideLayout" Target="../slideLayouts/slideLayout142.xml"/><Relationship Id="rId69" Type="http://schemas.openxmlformats.org/officeDocument/2006/relationships/slideLayout" Target="../slideLayouts/slideLayout147.xml"/><Relationship Id="rId77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29.xml"/><Relationship Id="rId72" Type="http://schemas.openxmlformats.org/officeDocument/2006/relationships/slideLayout" Target="../slideLayouts/slideLayout150.xml"/><Relationship Id="rId80" Type="http://schemas.openxmlformats.org/officeDocument/2006/relationships/theme" Target="../theme/theme3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11.xml"/><Relationship Id="rId38" Type="http://schemas.openxmlformats.org/officeDocument/2006/relationships/slideLayout" Target="../slideLayouts/slideLayout116.xml"/><Relationship Id="rId46" Type="http://schemas.openxmlformats.org/officeDocument/2006/relationships/slideLayout" Target="../slideLayouts/slideLayout124.xml"/><Relationship Id="rId59" Type="http://schemas.openxmlformats.org/officeDocument/2006/relationships/slideLayout" Target="../slideLayouts/slideLayout137.xml"/><Relationship Id="rId67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132.xml"/><Relationship Id="rId62" Type="http://schemas.openxmlformats.org/officeDocument/2006/relationships/slideLayout" Target="../slideLayouts/slideLayout140.xml"/><Relationship Id="rId70" Type="http://schemas.openxmlformats.org/officeDocument/2006/relationships/slideLayout" Target="../slideLayouts/slideLayout148.xml"/><Relationship Id="rId75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slideLayout" Target="../slideLayouts/slideLayout114.xml"/><Relationship Id="rId49" Type="http://schemas.openxmlformats.org/officeDocument/2006/relationships/slideLayout" Target="../slideLayouts/slideLayout127.xml"/><Relationship Id="rId57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 Strip.jpg"/>
          <p:cNvPicPr>
            <a:picLocks noChangeAspect="1"/>
          </p:cNvPicPr>
          <p:nvPr/>
        </p:nvPicPr>
        <p:blipFill>
          <a:blip r:embed="rId7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361950"/>
            <a:ext cx="8155940" cy="42862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200150"/>
            <a:ext cx="8155940" cy="334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8877554" y="4932945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914400">
              <a:spcBef>
                <a:spcPts val="0"/>
              </a:spcBef>
            </a:pPr>
            <a:fld id="{0D7D805D-F6E5-43ED-9D8A-77676030D49C}" type="slidenum">
              <a:rPr lang="en-US" sz="900" b="0">
                <a:solidFill>
                  <a:schemeClr val="tx2"/>
                </a:solidFill>
              </a:rPr>
              <a:pPr algn="ctr" defTabSz="914400">
                <a:spcBef>
                  <a:spcPts val="0"/>
                </a:spcBef>
              </a:pPr>
              <a:t>‹Nº›</a:t>
            </a:fld>
            <a:endParaRPr lang="en-US" sz="900" b="0" dirty="0">
              <a:solidFill>
                <a:schemeClr val="tx2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chemeClr val="bg1"/>
                </a:solidFill>
                <a:latin typeface="+mn-lt"/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3" name="Picture 12" descr="N-Element-Tab-Blue_RGB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6415" cy="33991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F76BB-77B5-4EA6-BDF2-C3EC9979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MSIPCMContentMarking" descr="{&quot;HashCode&quot;:997121451,&quot;Placement&quot;:&quot;Footer&quot;}">
            <a:extLst>
              <a:ext uri="{FF2B5EF4-FFF2-40B4-BE49-F238E27FC236}">
                <a16:creationId xmlns:a16="http://schemas.microsoft.com/office/drawing/2014/main" id="{5CCED35B-0C72-4667-B4B7-1EEEB25B997B}"/>
              </a:ext>
            </a:extLst>
          </p:cNvPr>
          <p:cNvSpPr txBox="1"/>
          <p:nvPr userDrawn="1"/>
        </p:nvSpPr>
        <p:spPr>
          <a:xfrm>
            <a:off x="0" y="4881156"/>
            <a:ext cx="111455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K-C Confidential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96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877" r:id="rId3"/>
    <p:sldLayoutId id="2147483849" r:id="rId4"/>
    <p:sldLayoutId id="2147483851" r:id="rId5"/>
    <p:sldLayoutId id="2147483853" r:id="rId6"/>
    <p:sldLayoutId id="2147483855" r:id="rId7"/>
    <p:sldLayoutId id="2147483856" r:id="rId8"/>
    <p:sldLayoutId id="2147483888" r:id="rId9"/>
    <p:sldLayoutId id="2147483993" r:id="rId10"/>
    <p:sldLayoutId id="2147483900" r:id="rId11"/>
    <p:sldLayoutId id="2147483994" r:id="rId12"/>
    <p:sldLayoutId id="2147483995" r:id="rId13"/>
    <p:sldLayoutId id="2147483996" r:id="rId14"/>
    <p:sldLayoutId id="2147484002" r:id="rId15"/>
    <p:sldLayoutId id="2147484001" r:id="rId16"/>
    <p:sldLayoutId id="2147483904" r:id="rId17"/>
    <p:sldLayoutId id="2147483905" r:id="rId18"/>
    <p:sldLayoutId id="2147483908" r:id="rId19"/>
    <p:sldLayoutId id="2147483909" r:id="rId20"/>
    <p:sldLayoutId id="2147484043" r:id="rId21"/>
    <p:sldLayoutId id="2147483910" r:id="rId22"/>
    <p:sldLayoutId id="2147483911" r:id="rId23"/>
    <p:sldLayoutId id="2147483912" r:id="rId24"/>
    <p:sldLayoutId id="2147483914" r:id="rId25"/>
    <p:sldLayoutId id="2147484000" r:id="rId26"/>
    <p:sldLayoutId id="2147483918" r:id="rId27"/>
    <p:sldLayoutId id="2147483921" r:id="rId28"/>
    <p:sldLayoutId id="2147483999" r:id="rId29"/>
    <p:sldLayoutId id="2147483922" r:id="rId30"/>
    <p:sldLayoutId id="2147483943" r:id="rId31"/>
    <p:sldLayoutId id="2147484004" r:id="rId32"/>
    <p:sldLayoutId id="2147483926" r:id="rId33"/>
    <p:sldLayoutId id="2147483927" r:id="rId34"/>
    <p:sldLayoutId id="2147483930" r:id="rId35"/>
    <p:sldLayoutId id="2147483931" r:id="rId36"/>
    <p:sldLayoutId id="2147483932" r:id="rId37"/>
    <p:sldLayoutId id="2147483933" r:id="rId38"/>
    <p:sldLayoutId id="2147483934" r:id="rId39"/>
    <p:sldLayoutId id="2147483936" r:id="rId40"/>
    <p:sldLayoutId id="2147484005" r:id="rId41"/>
    <p:sldLayoutId id="2147483940" r:id="rId42"/>
    <p:sldLayoutId id="2147484006" r:id="rId43"/>
    <p:sldLayoutId id="2147484003" r:id="rId44"/>
    <p:sldLayoutId id="2147483944" r:id="rId45"/>
    <p:sldLayoutId id="2147484007" r:id="rId46"/>
    <p:sldLayoutId id="2147484009" r:id="rId47"/>
    <p:sldLayoutId id="2147483948" r:id="rId48"/>
    <p:sldLayoutId id="2147483949" r:id="rId49"/>
    <p:sldLayoutId id="2147483952" r:id="rId50"/>
    <p:sldLayoutId id="2147483953" r:id="rId51"/>
    <p:sldLayoutId id="2147483954" r:id="rId52"/>
    <p:sldLayoutId id="2147483955" r:id="rId53"/>
    <p:sldLayoutId id="2147483956" r:id="rId54"/>
    <p:sldLayoutId id="2147483958" r:id="rId55"/>
    <p:sldLayoutId id="2147484010" r:id="rId56"/>
    <p:sldLayoutId id="2147483962" r:id="rId57"/>
    <p:sldLayoutId id="2147484008" r:id="rId58"/>
    <p:sldLayoutId id="2147483965" r:id="rId59"/>
    <p:sldLayoutId id="2147483966" r:id="rId60"/>
    <p:sldLayoutId id="2147484011" r:id="rId61"/>
    <p:sldLayoutId id="2147484014" r:id="rId62"/>
    <p:sldLayoutId id="2147483970" r:id="rId63"/>
    <p:sldLayoutId id="2147483971" r:id="rId64"/>
    <p:sldLayoutId id="2147483974" r:id="rId65"/>
    <p:sldLayoutId id="2147483975" r:id="rId66"/>
    <p:sldLayoutId id="2147484034" r:id="rId67"/>
    <p:sldLayoutId id="2147484035" r:id="rId68"/>
    <p:sldLayoutId id="2147483976" r:id="rId69"/>
    <p:sldLayoutId id="2147483977" r:id="rId70"/>
    <p:sldLayoutId id="2147483978" r:id="rId71"/>
    <p:sldLayoutId id="2147483980" r:id="rId72"/>
    <p:sldLayoutId id="2147484013" r:id="rId73"/>
    <p:sldLayoutId id="2147483984" r:id="rId74"/>
    <p:sldLayoutId id="2147484012" r:id="rId75"/>
    <p:sldLayoutId id="2147483987" r:id="rId76"/>
    <p:sldLayoutId id="2147483988" r:id="rId7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7013" indent="-227013" algn="l" defTabSz="457200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454025" indent="-220663" algn="l" defTabSz="287338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88975" indent="-228600" algn="l" defTabSz="457200" rtl="0" eaLnBrk="1" latinLnBrk="0" hangingPunct="1">
        <a:lnSpc>
          <a:spcPct val="100000"/>
        </a:lnSpc>
        <a:spcBef>
          <a:spcPts val="700"/>
        </a:spcBef>
        <a:buClr>
          <a:schemeClr val="tx2"/>
        </a:buClr>
        <a:buFont typeface="Arial"/>
        <a:buChar char="•"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915988" indent="-225425" algn="l" defTabSz="227013" rtl="0" eaLnBrk="1" latinLnBrk="0" hangingPunct="1">
        <a:lnSpc>
          <a:spcPct val="100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30188" algn="l" defTabSz="457200" rtl="0" eaLnBrk="1" latinLnBrk="0" hangingPunct="1">
        <a:lnSpc>
          <a:spcPct val="100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sz="10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SIPCMContentMarking" descr="{&quot;HashCode&quot;:997121451,&quot;Placement&quot;:&quot;Footer&quot;}">
            <a:extLst>
              <a:ext uri="{FF2B5EF4-FFF2-40B4-BE49-F238E27FC236}">
                <a16:creationId xmlns:a16="http://schemas.microsoft.com/office/drawing/2014/main" id="{71C7255B-91EE-4436-889F-C3F09554A6A1}"/>
              </a:ext>
            </a:extLst>
          </p:cNvPr>
          <p:cNvSpPr txBox="1"/>
          <p:nvPr userDrawn="1"/>
        </p:nvSpPr>
        <p:spPr>
          <a:xfrm>
            <a:off x="0" y="4881156"/>
            <a:ext cx="111455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K-C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618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 Strip.jpg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673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361950"/>
            <a:ext cx="8155940" cy="42862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200150"/>
            <a:ext cx="8155940" cy="334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8877554" y="4932945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914400"/>
            <a:fld id="{0D7D805D-F6E5-43ED-9D8A-77676030D49C}" type="slidenum">
              <a:rPr lang="en-US" sz="900">
                <a:solidFill>
                  <a:srgbClr val="000000"/>
                </a:solidFill>
              </a:rPr>
              <a:pPr algn="ctr" defTabSz="914400"/>
              <a:t>‹Nº›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gray">
          <a:xfrm rot="16200000">
            <a:off x="-1206633" y="3720965"/>
            <a:ext cx="25699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" dirty="0">
                <a:solidFill>
                  <a:srgbClr val="FFFFFF"/>
                </a:solidFill>
                <a:cs typeface="Calibri" charset="0"/>
              </a:rPr>
              <a:t>Copyright © 2017 The Nielsen Company. Confidential and proprietary.</a:t>
            </a:r>
          </a:p>
        </p:txBody>
      </p:sp>
      <p:pic>
        <p:nvPicPr>
          <p:cNvPr id="13" name="Picture 12" descr="N-Element-Tab-Blue_RGB.png"/>
          <p:cNvPicPr>
            <a:picLocks noChangeAspect="1"/>
          </p:cNvPicPr>
          <p:nvPr/>
        </p:nvPicPr>
        <p:blipFill>
          <a:blip r:embed="rId8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0"/>
            <a:ext cx="236415" cy="33991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F76BB-77B5-4EA6-BDF2-C3EC9979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SIPCMContentMarking" descr="{&quot;HashCode&quot;:997121451,&quot;Placement&quot;:&quot;Footer&quot;}">
            <a:extLst>
              <a:ext uri="{FF2B5EF4-FFF2-40B4-BE49-F238E27FC236}">
                <a16:creationId xmlns:a16="http://schemas.microsoft.com/office/drawing/2014/main" id="{5CCED35B-0C72-4667-B4B7-1EEEB25B997B}"/>
              </a:ext>
            </a:extLst>
          </p:cNvPr>
          <p:cNvSpPr txBox="1"/>
          <p:nvPr userDrawn="1"/>
        </p:nvSpPr>
        <p:spPr>
          <a:xfrm>
            <a:off x="0" y="4881156"/>
            <a:ext cx="111455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K-C Confidential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89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79" r:id="rId33"/>
    <p:sldLayoutId id="2147484080" r:id="rId34"/>
    <p:sldLayoutId id="2147484081" r:id="rId35"/>
    <p:sldLayoutId id="2147484082" r:id="rId36"/>
    <p:sldLayoutId id="2147484083" r:id="rId37"/>
    <p:sldLayoutId id="2147484084" r:id="rId38"/>
    <p:sldLayoutId id="2147484085" r:id="rId39"/>
    <p:sldLayoutId id="2147484086" r:id="rId40"/>
    <p:sldLayoutId id="2147484087" r:id="rId41"/>
    <p:sldLayoutId id="2147484088" r:id="rId42"/>
    <p:sldLayoutId id="2147484089" r:id="rId43"/>
    <p:sldLayoutId id="2147484090" r:id="rId44"/>
    <p:sldLayoutId id="2147484091" r:id="rId45"/>
    <p:sldLayoutId id="2147484092" r:id="rId46"/>
    <p:sldLayoutId id="2147484093" r:id="rId47"/>
    <p:sldLayoutId id="2147484094" r:id="rId48"/>
    <p:sldLayoutId id="2147484095" r:id="rId49"/>
    <p:sldLayoutId id="2147484096" r:id="rId50"/>
    <p:sldLayoutId id="2147484097" r:id="rId51"/>
    <p:sldLayoutId id="2147484098" r:id="rId52"/>
    <p:sldLayoutId id="2147484099" r:id="rId53"/>
    <p:sldLayoutId id="2147484100" r:id="rId54"/>
    <p:sldLayoutId id="2147484101" r:id="rId55"/>
    <p:sldLayoutId id="2147484102" r:id="rId56"/>
    <p:sldLayoutId id="2147484103" r:id="rId57"/>
    <p:sldLayoutId id="2147484104" r:id="rId58"/>
    <p:sldLayoutId id="2147484105" r:id="rId59"/>
    <p:sldLayoutId id="2147484106" r:id="rId60"/>
    <p:sldLayoutId id="2147484107" r:id="rId61"/>
    <p:sldLayoutId id="2147484108" r:id="rId62"/>
    <p:sldLayoutId id="2147484109" r:id="rId63"/>
    <p:sldLayoutId id="2147484110" r:id="rId64"/>
    <p:sldLayoutId id="2147484111" r:id="rId65"/>
    <p:sldLayoutId id="2147484112" r:id="rId66"/>
    <p:sldLayoutId id="2147484113" r:id="rId67"/>
    <p:sldLayoutId id="2147484114" r:id="rId68"/>
    <p:sldLayoutId id="2147484115" r:id="rId69"/>
    <p:sldLayoutId id="2147484116" r:id="rId70"/>
    <p:sldLayoutId id="2147484117" r:id="rId71"/>
    <p:sldLayoutId id="2147484118" r:id="rId72"/>
    <p:sldLayoutId id="2147484119" r:id="rId73"/>
    <p:sldLayoutId id="2147484120" r:id="rId74"/>
    <p:sldLayoutId id="2147484121" r:id="rId75"/>
    <p:sldLayoutId id="2147484122" r:id="rId76"/>
    <p:sldLayoutId id="2147484123" r:id="rId77"/>
    <p:sldLayoutId id="2147484124" r:id="rId78"/>
    <p:sldLayoutId id="2147484125" r:id="rId7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7013" indent="-227013" algn="l" defTabSz="457200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454025" indent="-220663" algn="l" defTabSz="287338" rtl="0" eaLnBrk="1" latinLnBrk="0" hangingPunct="1">
        <a:lnSpc>
          <a:spcPct val="10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88975" indent="-228600" algn="l" defTabSz="457200" rtl="0" eaLnBrk="1" latinLnBrk="0" hangingPunct="1">
        <a:lnSpc>
          <a:spcPct val="100000"/>
        </a:lnSpc>
        <a:spcBef>
          <a:spcPts val="700"/>
        </a:spcBef>
        <a:buClr>
          <a:schemeClr val="tx2"/>
        </a:buClr>
        <a:buFont typeface="Arial"/>
        <a:buChar char="•"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915988" indent="-225425" algn="l" defTabSz="227013" rtl="0" eaLnBrk="1" latinLnBrk="0" hangingPunct="1">
        <a:lnSpc>
          <a:spcPct val="100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30188" algn="l" defTabSz="457200" rtl="0" eaLnBrk="1" latinLnBrk="0" hangingPunct="1">
        <a:lnSpc>
          <a:spcPct val="100000"/>
        </a:lnSpc>
        <a:spcBef>
          <a:spcPts val="700"/>
        </a:spcBef>
        <a:buClr>
          <a:schemeClr val="tx2"/>
        </a:buClr>
        <a:buFont typeface="Arial" pitchFamily="34" charset="0"/>
        <a:buChar char="•"/>
        <a:defRPr sz="10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chart" Target="../charts/chart15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jpeg"/><Relationship Id="rId5" Type="http://schemas.openxmlformats.org/officeDocument/2006/relationships/image" Target="../media/image58.emf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emf"/><Relationship Id="rId7" Type="http://schemas.openxmlformats.org/officeDocument/2006/relationships/image" Target="../media/image51.png"/><Relationship Id="rId12" Type="http://schemas.microsoft.com/office/2007/relationships/hdphoto" Target="../media/hdphoto3.wdp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emf"/><Relationship Id="rId11" Type="http://schemas.openxmlformats.org/officeDocument/2006/relationships/image" Target="../media/image54.png"/><Relationship Id="rId5" Type="http://schemas.openxmlformats.org/officeDocument/2006/relationships/image" Target="../media/image49.emf"/><Relationship Id="rId10" Type="http://schemas.microsoft.com/office/2007/relationships/hdphoto" Target="../media/hdphoto2.wdp"/><Relationship Id="rId4" Type="http://schemas.openxmlformats.org/officeDocument/2006/relationships/image" Target="../media/image48.emf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gif"/><Relationship Id="rId5" Type="http://schemas.openxmlformats.org/officeDocument/2006/relationships/image" Target="../media/image67.png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68.gif"/><Relationship Id="rId3" Type="http://schemas.openxmlformats.org/officeDocument/2006/relationships/chart" Target="../charts/chart14.xml"/><Relationship Id="rId7" Type="http://schemas.openxmlformats.org/officeDocument/2006/relationships/image" Target="../media/image72.jpe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emf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69.gif"/><Relationship Id="rId9" Type="http://schemas.openxmlformats.org/officeDocument/2006/relationships/image" Target="../media/image74.jpe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90.png"/><Relationship Id="rId3" Type="http://schemas.microsoft.com/office/2007/relationships/hdphoto" Target="../media/hdphoto4.wdp"/><Relationship Id="rId7" Type="http://schemas.openxmlformats.org/officeDocument/2006/relationships/image" Target="../media/image87.png"/><Relationship Id="rId12" Type="http://schemas.microsoft.com/office/2007/relationships/hdphoto" Target="../media/hdphoto8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microsoft.com/office/2007/relationships/hdphoto" Target="../media/hdphoto7.wdp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13" Type="http://schemas.openxmlformats.org/officeDocument/2006/relationships/chart" Target="../charts/chart20.xml"/><Relationship Id="rId3" Type="http://schemas.openxmlformats.org/officeDocument/2006/relationships/image" Target="../media/image96.png"/><Relationship Id="rId7" Type="http://schemas.openxmlformats.org/officeDocument/2006/relationships/chart" Target="../charts/chart16.xml"/><Relationship Id="rId12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5.xml"/><Relationship Id="rId11" Type="http://schemas.openxmlformats.org/officeDocument/2006/relationships/chart" Target="../charts/chart19.xml"/><Relationship Id="rId5" Type="http://schemas.openxmlformats.org/officeDocument/2006/relationships/image" Target="../media/image58.emf"/><Relationship Id="rId10" Type="http://schemas.openxmlformats.org/officeDocument/2006/relationships/image" Target="../media/image98.png"/><Relationship Id="rId4" Type="http://schemas.openxmlformats.org/officeDocument/2006/relationships/image" Target="../media/image97.jpeg"/><Relationship Id="rId9" Type="http://schemas.openxmlformats.org/officeDocument/2006/relationships/chart" Target="../charts/char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jpeg"/><Relationship Id="rId5" Type="http://schemas.openxmlformats.org/officeDocument/2006/relationships/image" Target="../media/image58.emf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jpeg"/><Relationship Id="rId5" Type="http://schemas.openxmlformats.org/officeDocument/2006/relationships/image" Target="../media/image58.emf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22.xml"/><Relationship Id="rId4" Type="http://schemas.openxmlformats.org/officeDocument/2006/relationships/image" Target="../media/image10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25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chart" Target="../charts/chart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5.xml"/><Relationship Id="rId3" Type="http://schemas.openxmlformats.org/officeDocument/2006/relationships/image" Target="../media/image109.png"/><Relationship Id="rId7" Type="http://schemas.openxmlformats.org/officeDocument/2006/relationships/chart" Target="../charts/chart3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png"/><Relationship Id="rId5" Type="http://schemas.openxmlformats.org/officeDocument/2006/relationships/image" Target="../media/image111.jpeg"/><Relationship Id="rId4" Type="http://schemas.openxmlformats.org/officeDocument/2006/relationships/image" Target="../media/image110.png"/><Relationship Id="rId9" Type="http://schemas.openxmlformats.org/officeDocument/2006/relationships/chart" Target="../charts/char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chart" Target="../charts/chart4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39.xml"/><Relationship Id="rId5" Type="http://schemas.openxmlformats.org/officeDocument/2006/relationships/chart" Target="../charts/chart38.xml"/><Relationship Id="rId4" Type="http://schemas.openxmlformats.org/officeDocument/2006/relationships/chart" Target="../charts/char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63.png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63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5.xml"/><Relationship Id="rId3" Type="http://schemas.openxmlformats.org/officeDocument/2006/relationships/chart" Target="../charts/chart43.xml"/><Relationship Id="rId7" Type="http://schemas.openxmlformats.org/officeDocument/2006/relationships/chart" Target="../charts/chart4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emf"/><Relationship Id="rId5" Type="http://schemas.openxmlformats.org/officeDocument/2006/relationships/image" Target="../media/image107.emf"/><Relationship Id="rId10" Type="http://schemas.openxmlformats.org/officeDocument/2006/relationships/image" Target="../media/image120.emf"/><Relationship Id="rId4" Type="http://schemas.openxmlformats.org/officeDocument/2006/relationships/image" Target="../media/image118.emf"/><Relationship Id="rId9" Type="http://schemas.openxmlformats.org/officeDocument/2006/relationships/chart" Target="../charts/char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5" Type="http://schemas.openxmlformats.org/officeDocument/2006/relationships/chart" Target="../charts/chart48.xml"/><Relationship Id="rId4" Type="http://schemas.openxmlformats.org/officeDocument/2006/relationships/image" Target="../media/image12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7" Type="http://schemas.openxmlformats.org/officeDocument/2006/relationships/image" Target="../media/image1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emf"/><Relationship Id="rId5" Type="http://schemas.openxmlformats.org/officeDocument/2006/relationships/image" Target="../media/image123.jpeg"/><Relationship Id="rId4" Type="http://schemas.openxmlformats.org/officeDocument/2006/relationships/chart" Target="../charts/chart5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chart" Target="../charts/chart56.xml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emf"/><Relationship Id="rId5" Type="http://schemas.openxmlformats.org/officeDocument/2006/relationships/image" Target="../media/image125.png"/><Relationship Id="rId4" Type="http://schemas.openxmlformats.org/officeDocument/2006/relationships/chart" Target="../charts/chart5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21.xml"/><Relationship Id="rId7" Type="http://schemas.openxmlformats.org/officeDocument/2006/relationships/chart" Target="../charts/chart1.xml"/><Relationship Id="rId12" Type="http://schemas.openxmlformats.org/officeDocument/2006/relationships/image" Target="../media/image38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e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10" Type="http://schemas.openxmlformats.org/officeDocument/2006/relationships/chart" Target="../charts/chart4.xml"/><Relationship Id="rId4" Type="http://schemas.openxmlformats.org/officeDocument/2006/relationships/notesSlide" Target="../notesSlides/notesSlide4.xml"/><Relationship Id="rId9" Type="http://schemas.openxmlformats.org/officeDocument/2006/relationships/chart" Target="../charts/char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chart" Target="../charts/char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64.xml"/><Relationship Id="rId4" Type="http://schemas.openxmlformats.org/officeDocument/2006/relationships/chart" Target="../charts/chart6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0.xml"/><Relationship Id="rId13" Type="http://schemas.openxmlformats.org/officeDocument/2006/relationships/chart" Target="../charts/chart75.xml"/><Relationship Id="rId3" Type="http://schemas.openxmlformats.org/officeDocument/2006/relationships/chart" Target="../charts/chart65.xml"/><Relationship Id="rId7" Type="http://schemas.openxmlformats.org/officeDocument/2006/relationships/chart" Target="../charts/chart69.xml"/><Relationship Id="rId12" Type="http://schemas.openxmlformats.org/officeDocument/2006/relationships/chart" Target="../charts/chart7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68.xml"/><Relationship Id="rId11" Type="http://schemas.openxmlformats.org/officeDocument/2006/relationships/chart" Target="../charts/chart73.xml"/><Relationship Id="rId5" Type="http://schemas.openxmlformats.org/officeDocument/2006/relationships/chart" Target="../charts/chart67.xml"/><Relationship Id="rId10" Type="http://schemas.openxmlformats.org/officeDocument/2006/relationships/chart" Target="../charts/chart72.xml"/><Relationship Id="rId4" Type="http://schemas.openxmlformats.org/officeDocument/2006/relationships/chart" Target="../charts/chart66.xml"/><Relationship Id="rId9" Type="http://schemas.openxmlformats.org/officeDocument/2006/relationships/chart" Target="../charts/chart71.xml"/><Relationship Id="rId14" Type="http://schemas.openxmlformats.org/officeDocument/2006/relationships/chart" Target="../charts/chart7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80.xml"/><Relationship Id="rId5" Type="http://schemas.openxmlformats.org/officeDocument/2006/relationships/chart" Target="../charts/chart79.xml"/><Relationship Id="rId4" Type="http://schemas.openxmlformats.org/officeDocument/2006/relationships/chart" Target="../charts/chart7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chart" Target="../charts/chart81.xml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emf"/><Relationship Id="rId5" Type="http://schemas.openxmlformats.org/officeDocument/2006/relationships/image" Target="../media/image125.png"/><Relationship Id="rId4" Type="http://schemas.openxmlformats.org/officeDocument/2006/relationships/chart" Target="../charts/chart8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chart" Target="../charts/chart8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87.xml"/><Relationship Id="rId4" Type="http://schemas.openxmlformats.org/officeDocument/2006/relationships/chart" Target="../charts/chart8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3.xml"/><Relationship Id="rId3" Type="http://schemas.openxmlformats.org/officeDocument/2006/relationships/chart" Target="../charts/chart88.xml"/><Relationship Id="rId7" Type="http://schemas.openxmlformats.org/officeDocument/2006/relationships/chart" Target="../charts/chart9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91.xml"/><Relationship Id="rId5" Type="http://schemas.openxmlformats.org/officeDocument/2006/relationships/chart" Target="../charts/chart90.xml"/><Relationship Id="rId4" Type="http://schemas.openxmlformats.org/officeDocument/2006/relationships/chart" Target="../charts/chart8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97.xml"/><Relationship Id="rId5" Type="http://schemas.openxmlformats.org/officeDocument/2006/relationships/chart" Target="../charts/chart96.xml"/><Relationship Id="rId4" Type="http://schemas.openxmlformats.org/officeDocument/2006/relationships/chart" Target="../charts/chart9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8.xml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0.png"/><Relationship Id="rId5" Type="http://schemas.openxmlformats.org/officeDocument/2006/relationships/chart" Target="../charts/chart100.xml"/><Relationship Id="rId4" Type="http://schemas.openxmlformats.org/officeDocument/2006/relationships/chart" Target="../charts/chart9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hart" Target="../charts/chart101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02.xml"/><Relationship Id="rId4" Type="http://schemas.openxmlformats.org/officeDocument/2006/relationships/image" Target="../media/image10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4.xml"/><Relationship Id="rId2" Type="http://schemas.openxmlformats.org/officeDocument/2006/relationships/chart" Target="../charts/chart10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5.jpe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1.png"/><Relationship Id="rId5" Type="http://schemas.openxmlformats.org/officeDocument/2006/relationships/chart" Target="../charts/chart107.xml"/><Relationship Id="rId4" Type="http://schemas.openxmlformats.org/officeDocument/2006/relationships/chart" Target="../charts/chart10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5" Type="http://schemas.openxmlformats.org/officeDocument/2006/relationships/chart" Target="../charts/chart110.xml"/><Relationship Id="rId4" Type="http://schemas.openxmlformats.org/officeDocument/2006/relationships/chart" Target="../charts/chart1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chart" Target="../charts/chart11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13.xml"/><Relationship Id="rId5" Type="http://schemas.openxmlformats.org/officeDocument/2006/relationships/chart" Target="../charts/chart112.xml"/><Relationship Id="rId4" Type="http://schemas.openxmlformats.org/officeDocument/2006/relationships/chart" Target="../charts/chart1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5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8.xml"/><Relationship Id="rId2" Type="http://schemas.openxmlformats.org/officeDocument/2006/relationships/chart" Target="../charts/chart1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chart" Target="../charts/chart1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63.png"/><Relationship Id="rId2" Type="http://schemas.openxmlformats.org/officeDocument/2006/relationships/chart" Target="../charts/chart1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chart" Target="../charts/chart123.xm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122.xml"/><Relationship Id="rId5" Type="http://schemas.openxmlformats.org/officeDocument/2006/relationships/image" Target="../media/image126.png"/><Relationship Id="rId4" Type="http://schemas.openxmlformats.org/officeDocument/2006/relationships/chart" Target="../charts/chart1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7.png"/><Relationship Id="rId4" Type="http://schemas.openxmlformats.org/officeDocument/2006/relationships/chart" Target="../charts/chart12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8.png"/><Relationship Id="rId4" Type="http://schemas.openxmlformats.org/officeDocument/2006/relationships/chart" Target="../charts/chart1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9.png"/><Relationship Id="rId4" Type="http://schemas.openxmlformats.org/officeDocument/2006/relationships/chart" Target="../charts/chart1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0.png"/><Relationship Id="rId4" Type="http://schemas.openxmlformats.org/officeDocument/2006/relationships/chart" Target="../charts/chart13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1.png"/><Relationship Id="rId4" Type="http://schemas.openxmlformats.org/officeDocument/2006/relationships/chart" Target="../charts/chart13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hart" Target="../charts/chart135.xml"/><Relationship Id="rId7" Type="http://schemas.openxmlformats.org/officeDocument/2006/relationships/image" Target="../media/image143.PNG"/><Relationship Id="rId2" Type="http://schemas.openxmlformats.org/officeDocument/2006/relationships/chart" Target="../charts/chart134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9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5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chart" Target="../charts/chart1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2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3.png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4.png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5.png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jpe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10.wdp"/><Relationship Id="rId5" Type="http://schemas.openxmlformats.org/officeDocument/2006/relationships/image" Target="../media/image159.png"/><Relationship Id="rId10" Type="http://schemas.microsoft.com/office/2007/relationships/hdphoto" Target="../media/hdphoto11.wdp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3.png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3.xml"/><Relationship Id="rId2" Type="http://schemas.openxmlformats.org/officeDocument/2006/relationships/chart" Target="../charts/chart142.xml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146.xml"/><Relationship Id="rId5" Type="http://schemas.openxmlformats.org/officeDocument/2006/relationships/chart" Target="../charts/chart145.xml"/><Relationship Id="rId4" Type="http://schemas.openxmlformats.org/officeDocument/2006/relationships/chart" Target="../charts/chart14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chart" Target="../charts/chart149.xm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9.png"/><Relationship Id="rId5" Type="http://schemas.openxmlformats.org/officeDocument/2006/relationships/chart" Target="../charts/chart151.xml"/><Relationship Id="rId4" Type="http://schemas.openxmlformats.org/officeDocument/2006/relationships/chart" Target="../charts/chart1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r>
              <a:rPr lang="pt-BR" sz="3600" dirty="0"/>
              <a:t>Kimberly-Clark </a:t>
            </a:r>
            <a:br>
              <a:rPr lang="pt-BR" sz="3600" dirty="0"/>
            </a:br>
            <a:r>
              <a:rPr lang="pt-BR" sz="3600" dirty="0"/>
              <a:t>BRAZIL fem care </a:t>
            </a:r>
            <a:br>
              <a:rPr lang="pt-BR" sz="3600" dirty="0"/>
            </a:br>
            <a:r>
              <a:rPr lang="pt-BR" sz="3600" dirty="0"/>
              <a:t>FINAL PRESENTATION</a:t>
            </a:r>
            <a:br>
              <a:rPr lang="pt-BR" sz="3600" dirty="0"/>
            </a:br>
            <a:r>
              <a:rPr lang="en-US" sz="1600" dirty="0"/>
              <a:t>marketing mix  modeling – 2018</a:t>
            </a:r>
          </a:p>
        </p:txBody>
      </p:sp>
      <p:pic>
        <p:nvPicPr>
          <p:cNvPr id="6" name="Picture 8" descr="Image result for brazil fla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588301"/>
            <a:ext cx="1014426" cy="7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5"/>
          <p:cNvSpPr txBox="1">
            <a:spLocks/>
          </p:cNvSpPr>
          <p:nvPr/>
        </p:nvSpPr>
        <p:spPr>
          <a:xfrm>
            <a:off x="381000" y="4160836"/>
            <a:ext cx="7505700" cy="982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0" rIns="9144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508000" algn="l"/>
              </a:tabLst>
              <a:defRPr sz="42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dirty="0"/>
              <a:t>DECEMBER</a:t>
            </a:r>
            <a:r>
              <a:rPr lang="es-419" sz="1100" dirty="0"/>
              <a:t> 12, 2018</a:t>
            </a:r>
            <a:endParaRPr lang="en-US" sz="1100" dirty="0"/>
          </a:p>
        </p:txBody>
      </p:sp>
      <p:pic>
        <p:nvPicPr>
          <p:cNvPr id="4098" name="Picture 2" descr="Image result for intimus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524250"/>
            <a:ext cx="133825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8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6719F8-1CCE-435C-B062-AD98C29F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85750"/>
            <a:ext cx="8166672" cy="433917"/>
          </a:xfrm>
        </p:spPr>
        <p:txBody>
          <a:bodyPr/>
          <a:lstStyle/>
          <a:p>
            <a:r>
              <a:rPr lang="en-US" dirty="0"/>
              <a:t>With this MMM update, we’ve increased our volume and media coverage</a:t>
            </a:r>
            <a:br>
              <a:rPr lang="en-US" dirty="0"/>
            </a:b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6D558-E957-46ED-8467-FADC840630E6}"/>
              </a:ext>
            </a:extLst>
          </p:cNvPr>
          <p:cNvSpPr txBox="1"/>
          <p:nvPr/>
        </p:nvSpPr>
        <p:spPr>
          <a:xfrm>
            <a:off x="4674533" y="4033663"/>
            <a:ext cx="110805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en-US" sz="1100" b="1" kern="0" dirty="0">
                <a:solidFill>
                  <a:srgbClr val="FFFFFF"/>
                </a:solidFill>
              </a:rPr>
              <a:t>Rio 17.2%</a:t>
            </a:r>
            <a:endParaRPr lang="en-IN" sz="1100" b="1" kern="0" dirty="0">
              <a:solidFill>
                <a:srgbClr val="FFFFFF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FC2A5-512E-43C6-BC9C-61B5AEAD66B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0E164A9-F3D4-4D02-A5DE-04E9AF7FFEFB}"/>
              </a:ext>
            </a:extLst>
          </p:cNvPr>
          <p:cNvSpPr txBox="1"/>
          <p:nvPr/>
        </p:nvSpPr>
        <p:spPr>
          <a:xfrm>
            <a:off x="1978131" y="3982819"/>
            <a:ext cx="17296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defRPr/>
            </a:pPr>
            <a:r>
              <a:rPr lang="en-US" sz="2400" kern="0" dirty="0">
                <a:solidFill>
                  <a:srgbClr val="000000"/>
                </a:solidFill>
              </a:rPr>
              <a:t>45%</a:t>
            </a:r>
          </a:p>
          <a:p>
            <a:pPr algn="ctr" defTabSz="685800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MEDIA COVERED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999726-F285-4877-9884-C2CE20FD5086}"/>
              </a:ext>
            </a:extLst>
          </p:cNvPr>
          <p:cNvSpPr txBox="1"/>
          <p:nvPr/>
        </p:nvSpPr>
        <p:spPr>
          <a:xfrm>
            <a:off x="1978131" y="1144674"/>
            <a:ext cx="1729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000" kern="0" dirty="0">
                <a:solidFill>
                  <a:sysClr val="windowText" lastClr="000000"/>
                </a:solidFill>
              </a:rPr>
              <a:t>2016</a:t>
            </a:r>
          </a:p>
          <a:p>
            <a:pPr lvl="0" algn="ctr">
              <a:defRPr/>
            </a:pPr>
            <a:r>
              <a:rPr lang="en-US" sz="1200" kern="0" dirty="0">
                <a:solidFill>
                  <a:prstClr val="white">
                    <a:lumMod val="50000"/>
                  </a:prstClr>
                </a:solidFill>
              </a:rPr>
              <a:t>Jul’14-Jun’16 </a:t>
            </a:r>
          </a:p>
          <a:p>
            <a:pPr lvl="0" algn="ctr">
              <a:defRPr/>
            </a:pPr>
            <a:r>
              <a:rPr lang="en-US" sz="1200" kern="0" dirty="0">
                <a:solidFill>
                  <a:prstClr val="white">
                    <a:lumMod val="50000"/>
                  </a:prstClr>
                </a:solidFill>
              </a:rPr>
              <a:t>MMM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F57173C-3378-4F08-A764-2247280EBAB6}"/>
              </a:ext>
            </a:extLst>
          </p:cNvPr>
          <p:cNvSpPr txBox="1"/>
          <p:nvPr/>
        </p:nvSpPr>
        <p:spPr>
          <a:xfrm>
            <a:off x="1978131" y="1853292"/>
            <a:ext cx="172966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defRPr/>
            </a:pPr>
            <a:r>
              <a:rPr lang="en-US" sz="1050" kern="0" dirty="0">
                <a:solidFill>
                  <a:sysClr val="windowText" lastClr="000000"/>
                </a:solidFill>
              </a:rPr>
              <a:t>Recife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ysClr val="windowText" lastClr="000000"/>
                </a:solidFill>
              </a:rPr>
              <a:t>Fortaleza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rgbClr val="000000"/>
                </a:solidFill>
              </a:rPr>
              <a:t>Salvador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ysClr val="windowText" lastClr="000000"/>
                </a:solidFill>
              </a:rPr>
              <a:t>São Paulo Metro </a:t>
            </a:r>
            <a:r>
              <a:rPr lang="en-US" sz="700" kern="0" dirty="0">
                <a:solidFill>
                  <a:sysClr val="windowText" lastClr="000000"/>
                </a:solidFill>
              </a:rPr>
              <a:t>(Area IV)</a:t>
            </a:r>
          </a:p>
        </p:txBody>
      </p:sp>
      <p:sp>
        <p:nvSpPr>
          <p:cNvPr id="111" name="CaixaDeTexto 110"/>
          <p:cNvSpPr txBox="1"/>
          <p:nvPr/>
        </p:nvSpPr>
        <p:spPr>
          <a:xfrm>
            <a:off x="1978131" y="3333750"/>
            <a:ext cx="17296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55%</a:t>
            </a:r>
          </a:p>
          <a:p>
            <a:r>
              <a:rPr lang="en-US" sz="1100" dirty="0"/>
              <a:t>VOLUME COVERAGE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32455F-8CCB-4C4D-9FD2-947638255A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177" y="1339371"/>
            <a:ext cx="926672" cy="914479"/>
          </a:xfrm>
          <a:prstGeom prst="rect">
            <a:avLst/>
          </a:prstGeom>
        </p:spPr>
      </p:pic>
      <p:sp>
        <p:nvSpPr>
          <p:cNvPr id="18" name="CaixaDeTexto 110">
            <a:extLst>
              <a:ext uri="{FF2B5EF4-FFF2-40B4-BE49-F238E27FC236}">
                <a16:creationId xmlns:a16="http://schemas.microsoft.com/office/drawing/2014/main" id="{EFE15D2E-D02F-4DFD-967E-BD4393C9115E}"/>
              </a:ext>
            </a:extLst>
          </p:cNvPr>
          <p:cNvSpPr txBox="1"/>
          <p:nvPr/>
        </p:nvSpPr>
        <p:spPr>
          <a:xfrm>
            <a:off x="1524000" y="2876550"/>
            <a:ext cx="263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sz="1200" kern="0" dirty="0"/>
              <a:t>HSV projected to Total Shipments</a:t>
            </a:r>
          </a:p>
          <a:p>
            <a:r>
              <a:rPr lang="en-US" sz="1200" kern="0" dirty="0"/>
              <a:t>ANALYSIS UNIVERSE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436304-E53D-4F51-8926-5B599087907F}"/>
              </a:ext>
            </a:extLst>
          </p:cNvPr>
          <p:cNvSpPr txBox="1"/>
          <p:nvPr/>
        </p:nvSpPr>
        <p:spPr>
          <a:xfrm>
            <a:off x="5905500" y="3890486"/>
            <a:ext cx="17296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defRPr/>
            </a:pPr>
            <a:r>
              <a:rPr lang="en-US" sz="3600" kern="0" dirty="0">
                <a:solidFill>
                  <a:schemeClr val="accent3"/>
                </a:solidFill>
              </a:rPr>
              <a:t>88%</a:t>
            </a:r>
          </a:p>
          <a:p>
            <a:pPr algn="ctr" defTabSz="685800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MEDIA COVERED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BF1AD-922C-4448-A24A-54F33A418CF4}"/>
              </a:ext>
            </a:extLst>
          </p:cNvPr>
          <p:cNvPicPr>
            <a:picLocks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290" y="1340076"/>
            <a:ext cx="9144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4CF2ACA-3625-4C89-AE1E-36C439B4D028}"/>
              </a:ext>
            </a:extLst>
          </p:cNvPr>
          <p:cNvSpPr txBox="1"/>
          <p:nvPr/>
        </p:nvSpPr>
        <p:spPr>
          <a:xfrm>
            <a:off x="5905500" y="1070999"/>
            <a:ext cx="1729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000" kern="0" dirty="0">
                <a:solidFill>
                  <a:sysClr val="windowText" lastClr="000000"/>
                </a:solidFill>
              </a:rPr>
              <a:t>2018</a:t>
            </a:r>
          </a:p>
          <a:p>
            <a:pPr lvl="0" algn="ctr">
              <a:defRPr/>
            </a:pPr>
            <a:r>
              <a:rPr lang="en-US" sz="1200" kern="0" dirty="0">
                <a:solidFill>
                  <a:prstClr val="white">
                    <a:lumMod val="50000"/>
                  </a:prstClr>
                </a:solidFill>
              </a:rPr>
              <a:t>Jan’16 - Jul’18</a:t>
            </a:r>
          </a:p>
          <a:p>
            <a:pPr lvl="0" algn="ctr">
              <a:defRPr/>
            </a:pPr>
            <a:r>
              <a:rPr lang="en-US" sz="1200" kern="0" dirty="0">
                <a:solidFill>
                  <a:prstClr val="white">
                    <a:lumMod val="50000"/>
                  </a:prstClr>
                </a:solidFill>
              </a:rPr>
              <a:t> MMM</a:t>
            </a:r>
          </a:p>
        </p:txBody>
      </p:sp>
      <p:sp>
        <p:nvSpPr>
          <p:cNvPr id="121" name="CaixaDeTexto 5">
            <a:extLst>
              <a:ext uri="{FF2B5EF4-FFF2-40B4-BE49-F238E27FC236}">
                <a16:creationId xmlns:a16="http://schemas.microsoft.com/office/drawing/2014/main" id="{57AC6349-65B3-4AD0-8D85-278D093DDF6F}"/>
              </a:ext>
            </a:extLst>
          </p:cNvPr>
          <p:cNvSpPr txBox="1"/>
          <p:nvPr/>
        </p:nvSpPr>
        <p:spPr>
          <a:xfrm>
            <a:off x="5956174" y="3333750"/>
            <a:ext cx="16283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b="1" dirty="0">
                <a:solidFill>
                  <a:schemeClr val="accent3"/>
                </a:solidFill>
              </a:rPr>
              <a:t>100%</a:t>
            </a:r>
          </a:p>
          <a:p>
            <a:r>
              <a:rPr lang="en-US" sz="1100" dirty="0"/>
              <a:t>VOLUME COVERAGE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41F958-14AF-4463-9AAC-427DACEA5E57}"/>
              </a:ext>
            </a:extLst>
          </p:cNvPr>
          <p:cNvSpPr txBox="1"/>
          <p:nvPr/>
        </p:nvSpPr>
        <p:spPr>
          <a:xfrm>
            <a:off x="5501768" y="1853292"/>
            <a:ext cx="1729667" cy="900246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 defTabSz="685800">
              <a:defRPr/>
            </a:pPr>
            <a:r>
              <a:rPr lang="en-US" sz="1050" kern="0" dirty="0">
                <a:solidFill>
                  <a:srgbClr val="92D050"/>
                </a:solidFill>
              </a:rPr>
              <a:t>National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ysClr val="windowText" lastClr="000000"/>
                </a:solidFill>
              </a:rPr>
              <a:t>Recife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rgbClr val="000000"/>
                </a:solidFill>
              </a:rPr>
              <a:t>Fortaleza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rgbClr val="000000"/>
                </a:solidFill>
              </a:rPr>
              <a:t>Salvador</a:t>
            </a:r>
          </a:p>
          <a:p>
            <a:pPr algn="ctr" defTabSz="685800">
              <a:defRPr/>
            </a:pPr>
            <a:r>
              <a:rPr lang="en-US" sz="1050" kern="0" dirty="0">
                <a:solidFill>
                  <a:srgbClr val="000000"/>
                </a:solidFill>
              </a:rPr>
              <a:t>São Paulo Metro </a:t>
            </a:r>
            <a:r>
              <a:rPr lang="en-US" sz="700" kern="0" dirty="0">
                <a:solidFill>
                  <a:srgbClr val="000000"/>
                </a:solidFill>
              </a:rPr>
              <a:t>(Area IV)</a:t>
            </a:r>
          </a:p>
        </p:txBody>
      </p:sp>
      <p:sp>
        <p:nvSpPr>
          <p:cNvPr id="19" name="CaixaDeTexto 110">
            <a:extLst>
              <a:ext uri="{FF2B5EF4-FFF2-40B4-BE49-F238E27FC236}">
                <a16:creationId xmlns:a16="http://schemas.microsoft.com/office/drawing/2014/main" id="{7BE9ADCD-AB2A-42C4-9741-D535A29568D2}"/>
              </a:ext>
            </a:extLst>
          </p:cNvPr>
          <p:cNvSpPr txBox="1"/>
          <p:nvPr/>
        </p:nvSpPr>
        <p:spPr>
          <a:xfrm>
            <a:off x="5334000" y="2876550"/>
            <a:ext cx="287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sz="1200" b="1" kern="0" dirty="0">
                <a:solidFill>
                  <a:srgbClr val="92D050"/>
                </a:solidFill>
              </a:rPr>
              <a:t>MT + TT </a:t>
            </a:r>
            <a:r>
              <a:rPr lang="en-US" sz="1200" kern="0" dirty="0"/>
              <a:t>projected to Total Shipments</a:t>
            </a:r>
          </a:p>
          <a:p>
            <a:r>
              <a:rPr lang="en-US" sz="1200" kern="0" dirty="0"/>
              <a:t>ANALYSIS UNIVERSE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4DBD5-BB8D-4800-A78D-53E3FE4AE7B6}"/>
              </a:ext>
            </a:extLst>
          </p:cNvPr>
          <p:cNvSpPr/>
          <p:nvPr/>
        </p:nvSpPr>
        <p:spPr>
          <a:xfrm>
            <a:off x="6705600" y="1853292"/>
            <a:ext cx="1729668" cy="1061829"/>
          </a:xfrm>
          <a:prstGeom prst="rect">
            <a:avLst/>
          </a:prstGeom>
          <a:noFill/>
        </p:spPr>
        <p:txBody>
          <a:bodyPr wrap="square" lIns="0" tIns="0" rIns="0" bIns="91440" rtlCol="0">
            <a:spAutoFit/>
          </a:bodyPr>
          <a:lstStyle/>
          <a:p>
            <a:pPr algn="ctr" defTabSz="685800"/>
            <a:r>
              <a:rPr lang="en-US" sz="1050" kern="0" dirty="0">
                <a:solidFill>
                  <a:srgbClr val="8DC63F"/>
                </a:solidFill>
              </a:rPr>
              <a:t>São Paulo State (Area V)</a:t>
            </a:r>
          </a:p>
          <a:p>
            <a:pPr algn="ctr" defTabSz="685800"/>
            <a:r>
              <a:rPr lang="en-US" sz="1050" kern="0" dirty="0">
                <a:solidFill>
                  <a:srgbClr val="8DC63F"/>
                </a:solidFill>
              </a:rPr>
              <a:t>Rio de Janeiro (Area III)</a:t>
            </a:r>
          </a:p>
          <a:p>
            <a:pPr algn="ctr" defTabSz="685800"/>
            <a:r>
              <a:rPr lang="en-US" sz="1050" kern="0" dirty="0">
                <a:solidFill>
                  <a:srgbClr val="8DC63F"/>
                </a:solidFill>
              </a:rPr>
              <a:t>Belo Horizonte</a:t>
            </a:r>
          </a:p>
          <a:p>
            <a:pPr algn="ctr" defTabSz="685800"/>
            <a:r>
              <a:rPr lang="en-US" sz="1050" kern="0" dirty="0">
                <a:solidFill>
                  <a:srgbClr val="8DC63F"/>
                </a:solidFill>
              </a:rPr>
              <a:t>Curitiba</a:t>
            </a:r>
          </a:p>
          <a:p>
            <a:pPr algn="ctr" defTabSz="685800"/>
            <a:r>
              <a:rPr lang="en-US" sz="1050" kern="0" dirty="0">
                <a:solidFill>
                  <a:srgbClr val="8DC63F"/>
                </a:solidFill>
              </a:rPr>
              <a:t>Florianopolis</a:t>
            </a:r>
          </a:p>
          <a:p>
            <a:pPr algn="ctr" defTabSz="685800"/>
            <a:r>
              <a:rPr lang="en-US" sz="1050" kern="0" dirty="0">
                <a:solidFill>
                  <a:srgbClr val="8DC63F"/>
                </a:solidFill>
              </a:rPr>
              <a:t>Porto Alegre</a:t>
            </a:r>
          </a:p>
        </p:txBody>
      </p:sp>
    </p:spTree>
    <p:extLst>
      <p:ext uri="{BB962C8B-B14F-4D97-AF65-F5344CB8AC3E}">
        <p14:creationId xmlns:p14="http://schemas.microsoft.com/office/powerpoint/2010/main" val="16247541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Contribution by segment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F9C7B-651B-48C5-B3BD-381F95B8695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Chart 17"/>
          <p:cNvGraphicFramePr/>
          <p:nvPr>
            <p:extLst/>
          </p:nvPr>
        </p:nvGraphicFramePr>
        <p:xfrm>
          <a:off x="685804" y="1841908"/>
          <a:ext cx="2099133" cy="263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9"/>
          <p:cNvSpPr txBox="1">
            <a:spLocks/>
          </p:cNvSpPr>
          <p:nvPr/>
        </p:nvSpPr>
        <p:spPr>
          <a:xfrm>
            <a:off x="879933" y="1126350"/>
            <a:ext cx="3810000" cy="3390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Volume Contribution 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Nielsen MT &amp; TT by Segment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067" y="1564480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426 MSU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4673" y="1564480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400 MSU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6359A-1A81-46A6-9F10-A3826B0B68FC}"/>
              </a:ext>
            </a:extLst>
          </p:cNvPr>
          <p:cNvSpPr/>
          <p:nvPr/>
        </p:nvSpPr>
        <p:spPr>
          <a:xfrm>
            <a:off x="5715000" y="1794191"/>
            <a:ext cx="3124200" cy="55336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575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A&amp;CP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media and consumer 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BED1CF-8447-4F17-9CC8-C7BE816D3991}"/>
              </a:ext>
            </a:extLst>
          </p:cNvPr>
          <p:cNvSpPr/>
          <p:nvPr/>
        </p:nvSpPr>
        <p:spPr>
          <a:xfrm>
            <a:off x="5715000" y="3166791"/>
            <a:ext cx="3124200" cy="8527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Base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would have moved in absence of any marketing/trade activity. Common drivers are distribution, everyday price, competitive activity, seasonality, category trend, etc.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5F4E3-B6B0-413C-BEBF-EE7D20F1E182}"/>
              </a:ext>
            </a:extLst>
          </p:cNvPr>
          <p:cNvSpPr/>
          <p:nvPr/>
        </p:nvSpPr>
        <p:spPr>
          <a:xfrm>
            <a:off x="5715000" y="2450698"/>
            <a:ext cx="3124200" cy="63989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Price Discounting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in-store price discounting activity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990600" y="3938818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b="1" kern="0" dirty="0">
                <a:solidFill>
                  <a:srgbClr val="DE98D5"/>
                </a:solidFill>
              </a:rPr>
              <a:t>Liners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DE98D5"/>
              </a:solidFill>
            </a:endParaRPr>
          </a:p>
        </p:txBody>
      </p:sp>
      <p:graphicFrame>
        <p:nvGraphicFramePr>
          <p:cNvPr id="26" name="Chart 25"/>
          <p:cNvGraphicFramePr/>
          <p:nvPr>
            <p:extLst/>
          </p:nvPr>
        </p:nvGraphicFramePr>
        <p:xfrm>
          <a:off x="3200405" y="1841908"/>
          <a:ext cx="2099133" cy="263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158666" y="1564480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86 MSU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9269" y="1564480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92 MSU</a:t>
            </a:r>
          </a:p>
        </p:txBody>
      </p:sp>
      <p:sp>
        <p:nvSpPr>
          <p:cNvPr id="29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3526209" y="3938818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b="1" kern="0" dirty="0">
                <a:solidFill>
                  <a:srgbClr val="DB29AC"/>
                </a:solidFill>
              </a:rPr>
              <a:t>Tampons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DB29A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288" y="4244067"/>
            <a:ext cx="699787" cy="519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442" y="4236256"/>
            <a:ext cx="710298" cy="5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60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641DDDB-2920-4A52-899D-67C533E0FA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05000" y="875574"/>
          <a:ext cx="656297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576">
                  <a:extLst>
                    <a:ext uri="{9D8B030D-6E8A-4147-A177-3AD203B41FA5}">
                      <a16:colId xmlns:a16="http://schemas.microsoft.com/office/drawing/2014/main" val="338777621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6831721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4239933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752448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2153568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14293062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Mainline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Overnight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Premium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Liners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Tampons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98835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3.0%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3.5%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2.6%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2.0%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2.7%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1446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6.3%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4.7%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3.2%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4.5%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3.1%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489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5,7%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4.8%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3.9%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4.2%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4.2%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15238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3.6%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2.8%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5.0%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3.1%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2.3%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20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5.4%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5.8%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4.5%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4.3%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2.8%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23662"/>
                  </a:ext>
                </a:extLst>
              </a:tr>
            </a:tbl>
          </a:graphicData>
        </a:graphic>
      </p:graphicFrame>
      <p:sp>
        <p:nvSpPr>
          <p:cNvPr id="65" name="Rounded Rectangle 24">
            <a:extLst>
              <a:ext uri="{FF2B5EF4-FFF2-40B4-BE49-F238E27FC236}">
                <a16:creationId xmlns:a16="http://schemas.microsoft.com/office/drawing/2014/main" id="{63F712B5-CB41-4AD2-B03B-EE2ACEABFE8C}"/>
              </a:ext>
            </a:extLst>
          </p:cNvPr>
          <p:cNvSpPr/>
          <p:nvPr/>
        </p:nvSpPr>
        <p:spPr>
          <a:xfrm>
            <a:off x="1066806" y="1200153"/>
            <a:ext cx="1828799" cy="388166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D29F9D-7DD9-4C30-88EF-0DDE6ED8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CPIs with both a Masterbrand and product </a:t>
            </a:r>
            <a:r>
              <a:rPr lang="en-US" dirty="0" err="1"/>
              <a:t>hEro</a:t>
            </a:r>
            <a:r>
              <a:rPr lang="en-US" dirty="0"/>
              <a:t> generate the highest variant lifts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610100-C44F-46C2-9CC0-E89AC7B1A2E9}"/>
              </a:ext>
            </a:extLst>
          </p:cNvPr>
          <p:cNvSpPr txBox="1"/>
          <p:nvPr/>
        </p:nvSpPr>
        <p:spPr>
          <a:xfrm>
            <a:off x="1066805" y="1276350"/>
            <a:ext cx="461665" cy="37155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Intimus Commercial Program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93E9C3-A735-41AB-BC73-864274818892}"/>
              </a:ext>
            </a:extLst>
          </p:cNvPr>
          <p:cNvSpPr txBox="1"/>
          <p:nvPr/>
        </p:nvSpPr>
        <p:spPr>
          <a:xfrm>
            <a:off x="190992" y="2114550"/>
            <a:ext cx="914400" cy="738664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Normalized OTV &amp;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PTV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Lift per 100 HH GRPs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A1942C-87E1-4BC3-827C-C40E29C422EB}"/>
              </a:ext>
            </a:extLst>
          </p:cNvPr>
          <p:cNvSpPr/>
          <p:nvPr/>
        </p:nvSpPr>
        <p:spPr>
          <a:xfrm>
            <a:off x="1539240" y="2666094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Marias R$3.4 2016-17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7BFCFFB-B738-4A51-8CC4-8F8C15DC88CC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80" y="2167072"/>
            <a:ext cx="868680" cy="54864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189442F-B0D1-4CEE-B157-29486D962DF0}"/>
              </a:ext>
            </a:extLst>
          </p:cNvPr>
          <p:cNvSpPr/>
          <p:nvPr/>
        </p:nvSpPr>
        <p:spPr>
          <a:xfrm>
            <a:off x="1539240" y="4870906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She Can R$0.9 2018</a:t>
            </a:r>
          </a:p>
        </p:txBody>
      </p:sp>
      <p:pic>
        <p:nvPicPr>
          <p:cNvPr id="47" name="Picture 2" descr="G:\My Drive\Mix\Projetos\Kimberly Clark\Shared KC Fem&amp;Baby Care 2018\BRA Fem Care - Intimus\2. Data Collection\Media\Raw\Offline Ogivly\Print Campanhas\Campanha She Can Masterbrand 2018.PNG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4980" y="4345958"/>
            <a:ext cx="868680" cy="548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4" t="7350" r="8241" b="8695"/>
          <a:stretch/>
        </p:blipFill>
        <p:spPr>
          <a:xfrm>
            <a:off x="1746652" y="2916189"/>
            <a:ext cx="865336" cy="5486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633E5FB-0F7F-4075-A218-7D6233114DF0}"/>
              </a:ext>
            </a:extLst>
          </p:cNvPr>
          <p:cNvSpPr/>
          <p:nvPr/>
        </p:nvSpPr>
        <p:spPr>
          <a:xfrm>
            <a:off x="1574472" y="3428880"/>
            <a:ext cx="1209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LMO R$10.7 2017-18</a:t>
            </a:r>
          </a:p>
        </p:txBody>
      </p:sp>
      <p:pic>
        <p:nvPicPr>
          <p:cNvPr id="55" name="Imagem 184">
            <a:extLst>
              <a:ext uri="{FF2B5EF4-FFF2-40B4-BE49-F238E27FC236}">
                <a16:creationId xmlns:a16="http://schemas.microsoft.com/office/drawing/2014/main" id="{126493CB-BA4E-4571-99CD-50C4AE01133B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591" y="1396092"/>
            <a:ext cx="865459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ADF5A11-56FC-4F19-B3EF-ABF5E32257A0}"/>
              </a:ext>
            </a:extLst>
          </p:cNvPr>
          <p:cNvSpPr/>
          <p:nvPr/>
        </p:nvSpPr>
        <p:spPr>
          <a:xfrm>
            <a:off x="1539240" y="1907721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Carnaval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-SJ R$0.7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72A5A45-F41A-4B6A-BB62-1BD52D17672B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80" y="3651251"/>
            <a:ext cx="868680" cy="54864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B7CBF3C-00BF-4784-A8BA-30EF1AA5948A}"/>
              </a:ext>
            </a:extLst>
          </p:cNvPr>
          <p:cNvSpPr/>
          <p:nvPr/>
        </p:nvSpPr>
        <p:spPr>
          <a:xfrm>
            <a:off x="1524841" y="4148291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Sport R$2.8 2018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B85AD61-2768-4B1A-B1EC-8B11F8AE2C96}"/>
              </a:ext>
            </a:extLst>
          </p:cNvPr>
          <p:cNvSpPr/>
          <p:nvPr/>
        </p:nvSpPr>
        <p:spPr>
          <a:xfrm>
            <a:off x="167051" y="807270"/>
            <a:ext cx="7975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0" indent="-115888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Linking Sport to a Manifesto should improve its halo onto other variants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F8F98FE-70C0-421F-82DC-825E89562565}"/>
              </a:ext>
            </a:extLst>
          </p:cNvPr>
          <p:cNvSpPr/>
          <p:nvPr/>
        </p:nvSpPr>
        <p:spPr>
          <a:xfrm>
            <a:off x="211516" y="2923978"/>
            <a:ext cx="281475" cy="237743"/>
          </a:xfrm>
          <a:prstGeom prst="upArrow">
            <a:avLst/>
          </a:prstGeom>
          <a:solidFill>
            <a:srgbClr val="8007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Up 79">
            <a:extLst>
              <a:ext uri="{FF2B5EF4-FFF2-40B4-BE49-F238E27FC236}">
                <a16:creationId xmlns:a16="http://schemas.microsoft.com/office/drawing/2014/main" id="{9DF2A895-7314-48F0-9A5D-6C42746D2242}"/>
              </a:ext>
            </a:extLst>
          </p:cNvPr>
          <p:cNvSpPr/>
          <p:nvPr/>
        </p:nvSpPr>
        <p:spPr>
          <a:xfrm>
            <a:off x="211516" y="3239420"/>
            <a:ext cx="281475" cy="237743"/>
          </a:xfrm>
          <a:prstGeom prst="upArrow">
            <a:avLst/>
          </a:prstGeom>
          <a:solidFill>
            <a:srgbClr val="DB2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B35DFECC-513F-4A0F-BFE4-8A32688E9DF1}"/>
              </a:ext>
            </a:extLst>
          </p:cNvPr>
          <p:cNvSpPr/>
          <p:nvPr/>
        </p:nvSpPr>
        <p:spPr>
          <a:xfrm>
            <a:off x="211516" y="3589074"/>
            <a:ext cx="281475" cy="237743"/>
          </a:xfrm>
          <a:prstGeom prst="upArrow">
            <a:avLst/>
          </a:prstGeom>
          <a:solidFill>
            <a:srgbClr val="F0CCEB"/>
          </a:solidFill>
          <a:ln>
            <a:solidFill>
              <a:srgbClr val="DB2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FD9531-61F4-4027-9EB7-3D442F27505C}"/>
              </a:ext>
            </a:extLst>
          </p:cNvPr>
          <p:cNvSpPr txBox="1"/>
          <p:nvPr/>
        </p:nvSpPr>
        <p:spPr>
          <a:xfrm>
            <a:off x="114305" y="3923464"/>
            <a:ext cx="91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Arrow size a function of response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08D300-87F6-42A2-8AF9-92AE754B3985}"/>
              </a:ext>
            </a:extLst>
          </p:cNvPr>
          <p:cNvSpPr txBox="1"/>
          <p:nvPr/>
        </p:nvSpPr>
        <p:spPr>
          <a:xfrm>
            <a:off x="500718" y="302895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7ABF83B-C7C6-47DA-983A-FC24761F2DAD}"/>
              </a:ext>
            </a:extLst>
          </p:cNvPr>
          <p:cNvSpPr txBox="1"/>
          <p:nvPr/>
        </p:nvSpPr>
        <p:spPr>
          <a:xfrm>
            <a:off x="500718" y="333375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Manifesto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9413F0-E457-43F3-B2E7-12D832C673D2}"/>
              </a:ext>
            </a:extLst>
          </p:cNvPr>
          <p:cNvSpPr txBox="1"/>
          <p:nvPr/>
        </p:nvSpPr>
        <p:spPr>
          <a:xfrm>
            <a:off x="500718" y="3638550"/>
            <a:ext cx="5196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Halo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27EB71-3CFA-4058-AD9A-90AAFCADBB25}"/>
              </a:ext>
            </a:extLst>
          </p:cNvPr>
          <p:cNvGrpSpPr/>
          <p:nvPr/>
        </p:nvGrpSpPr>
        <p:grpSpPr>
          <a:xfrm>
            <a:off x="5472730" y="1662257"/>
            <a:ext cx="457200" cy="3247669"/>
            <a:chOff x="5472730" y="1662257"/>
            <a:chExt cx="457200" cy="3247669"/>
          </a:xfrm>
        </p:grpSpPr>
        <p:sp>
          <p:nvSpPr>
            <p:cNvPr id="87" name="Arrow: Up 86">
              <a:extLst>
                <a:ext uri="{FF2B5EF4-FFF2-40B4-BE49-F238E27FC236}">
                  <a16:creationId xmlns:a16="http://schemas.microsoft.com/office/drawing/2014/main" id="{8C3E10A6-361A-4B2E-9690-648315571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72730" y="3734400"/>
              <a:ext cx="457200" cy="457200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64250513-ED73-4246-AC59-125914E3A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2458" y="1662257"/>
              <a:ext cx="237744" cy="237744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1703D328-FB99-49F7-A29C-56CE23939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5026" y="2349797"/>
              <a:ext cx="292608" cy="29260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A2B020F4-8B47-4C75-A5E7-7BD5155FC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3022" y="3052324"/>
              <a:ext cx="356616" cy="356616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row: Up 123">
              <a:extLst>
                <a:ext uri="{FF2B5EF4-FFF2-40B4-BE49-F238E27FC236}">
                  <a16:creationId xmlns:a16="http://schemas.microsoft.com/office/drawing/2014/main" id="{5AA6F454-27A6-42D9-AF5E-0FF8DD9E3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5590" y="4498446"/>
              <a:ext cx="411480" cy="4114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47C72-DB7C-460B-A116-4201EE14FCC6}"/>
              </a:ext>
            </a:extLst>
          </p:cNvPr>
          <p:cNvGrpSpPr/>
          <p:nvPr/>
        </p:nvGrpSpPr>
        <p:grpSpPr>
          <a:xfrm>
            <a:off x="3218242" y="1643969"/>
            <a:ext cx="576072" cy="3307105"/>
            <a:chOff x="3218242" y="1643969"/>
            <a:chExt cx="576072" cy="3307105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0FE92889-D903-41EC-A49C-1AB08D330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9118" y="1643969"/>
              <a:ext cx="274320" cy="27432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row: Up 110">
              <a:extLst>
                <a:ext uri="{FF2B5EF4-FFF2-40B4-BE49-F238E27FC236}">
                  <a16:creationId xmlns:a16="http://schemas.microsoft.com/office/drawing/2014/main" id="{92D8E1EB-306B-4F1E-82C8-41156F6E5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8242" y="2208065"/>
              <a:ext cx="576072" cy="57607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BF9142C8-F23B-41A6-918D-6EB0ED8BE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5674" y="2970028"/>
              <a:ext cx="521208" cy="521208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Up 121">
              <a:extLst>
                <a:ext uri="{FF2B5EF4-FFF2-40B4-BE49-F238E27FC236}">
                  <a16:creationId xmlns:a16="http://schemas.microsoft.com/office/drawing/2014/main" id="{FF3A76AF-FBD0-464E-82A5-AA64CB488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1123" y="4457298"/>
              <a:ext cx="490311" cy="493776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Arrow: Up 125">
              <a:extLst>
                <a:ext uri="{FF2B5EF4-FFF2-40B4-BE49-F238E27FC236}">
                  <a16:creationId xmlns:a16="http://schemas.microsoft.com/office/drawing/2014/main" id="{42EF4CBB-10E3-4343-B949-1189D4EB7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1686" y="3798408"/>
              <a:ext cx="329184" cy="329184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65CAB4-2A3D-4476-9947-051376056C5E}"/>
              </a:ext>
            </a:extLst>
          </p:cNvPr>
          <p:cNvGrpSpPr/>
          <p:nvPr/>
        </p:nvGrpSpPr>
        <p:grpSpPr>
          <a:xfrm>
            <a:off x="4343274" y="1621109"/>
            <a:ext cx="530352" cy="3348253"/>
            <a:chOff x="4368675" y="1621109"/>
            <a:chExt cx="530352" cy="3348253"/>
          </a:xfrm>
        </p:grpSpPr>
        <p:sp>
          <p:nvSpPr>
            <p:cNvPr id="86" name="Arrow: Up 85">
              <a:extLst>
                <a:ext uri="{FF2B5EF4-FFF2-40B4-BE49-F238E27FC236}">
                  <a16:creationId xmlns:a16="http://schemas.microsoft.com/office/drawing/2014/main" id="{FE5CDDB6-16FC-410E-B179-EE1485030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4395" y="3011176"/>
              <a:ext cx="438912" cy="43891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ECB9B8D1-AA40-4A62-8C9A-FD8DD9EF5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8675" y="4439010"/>
              <a:ext cx="530352" cy="53035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row: Up 104">
              <a:extLst>
                <a:ext uri="{FF2B5EF4-FFF2-40B4-BE49-F238E27FC236}">
                  <a16:creationId xmlns:a16="http://schemas.microsoft.com/office/drawing/2014/main" id="{E830B2BD-36D6-452A-9B46-471BCA564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3831" y="1621109"/>
              <a:ext cx="320040" cy="32004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0255987F-6475-40D8-9DBC-AEE404804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67" y="2281217"/>
              <a:ext cx="429768" cy="42976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C0532370-AD97-4958-8A87-07D7D27C1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5835" y="3834984"/>
              <a:ext cx="256032" cy="256032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598D5A-CDB5-4F2E-BC95-B7FA2E85DEF1}"/>
              </a:ext>
            </a:extLst>
          </p:cNvPr>
          <p:cNvGrpSpPr/>
          <p:nvPr/>
        </p:nvGrpSpPr>
        <p:grpSpPr>
          <a:xfrm>
            <a:off x="6588382" y="1689689"/>
            <a:ext cx="411480" cy="3211093"/>
            <a:chOff x="6588382" y="1689689"/>
            <a:chExt cx="411480" cy="3211093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C3AABE20-1FBB-470D-975C-B054C41F72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2682" y="1689689"/>
              <a:ext cx="182880" cy="1828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rrow: Up 116">
              <a:extLst>
                <a:ext uri="{FF2B5EF4-FFF2-40B4-BE49-F238E27FC236}">
                  <a16:creationId xmlns:a16="http://schemas.microsoft.com/office/drawing/2014/main" id="{D4BF96F2-147D-4A53-AD27-BB51147EC9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8382" y="2290361"/>
              <a:ext cx="411480" cy="411480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Arrow: Up 120">
              <a:extLst>
                <a:ext uri="{FF2B5EF4-FFF2-40B4-BE49-F238E27FC236}">
                  <a16:creationId xmlns:a16="http://schemas.microsoft.com/office/drawing/2014/main" id="{1F6157B1-6560-44AE-A58B-E311B9CCF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2098" y="3038608"/>
              <a:ext cx="384048" cy="384048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Arrow: Up 122">
              <a:extLst>
                <a:ext uri="{FF2B5EF4-FFF2-40B4-BE49-F238E27FC236}">
                  <a16:creationId xmlns:a16="http://schemas.microsoft.com/office/drawing/2014/main" id="{BECB4582-206D-4CB8-8E90-772DABBBE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7526" y="4507590"/>
              <a:ext cx="393192" cy="393192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9DDA1423-1405-4729-B924-172525B8F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2390" y="3821268"/>
              <a:ext cx="283464" cy="283464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48460A-EB09-4873-A2D8-51DEC8C63788}"/>
              </a:ext>
            </a:extLst>
          </p:cNvPr>
          <p:cNvGrpSpPr/>
          <p:nvPr/>
        </p:nvGrpSpPr>
        <p:grpSpPr>
          <a:xfrm>
            <a:off x="7728857" y="1689689"/>
            <a:ext cx="384048" cy="3142513"/>
            <a:chOff x="7788126" y="1689689"/>
            <a:chExt cx="384048" cy="3142513"/>
          </a:xfrm>
        </p:grpSpPr>
        <p:sp>
          <p:nvSpPr>
            <p:cNvPr id="88" name="Arrow: Up 87">
              <a:extLst>
                <a:ext uri="{FF2B5EF4-FFF2-40B4-BE49-F238E27FC236}">
                  <a16:creationId xmlns:a16="http://schemas.microsoft.com/office/drawing/2014/main" id="{E110C143-EE43-4A82-AD14-E07E29AAD1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126" y="3038608"/>
              <a:ext cx="384048" cy="38404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3DB2E3FB-A485-4FF9-BC4F-2724E50E58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710" y="1689689"/>
              <a:ext cx="182880" cy="1828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row: Up 117">
              <a:extLst>
                <a:ext uri="{FF2B5EF4-FFF2-40B4-BE49-F238E27FC236}">
                  <a16:creationId xmlns:a16="http://schemas.microsoft.com/office/drawing/2014/main" id="{499CD66E-7B7A-4302-A942-B73AA44912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418" y="2354369"/>
              <a:ext cx="283464" cy="283464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Up 124">
              <a:extLst>
                <a:ext uri="{FF2B5EF4-FFF2-40B4-BE49-F238E27FC236}">
                  <a16:creationId xmlns:a16="http://schemas.microsoft.com/office/drawing/2014/main" id="{0A1A66CB-DDBD-472B-90E7-3D572021A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2134" y="4576170"/>
              <a:ext cx="256032" cy="256032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Arrow: Up 131">
              <a:extLst>
                <a:ext uri="{FF2B5EF4-FFF2-40B4-BE49-F238E27FC236}">
                  <a16:creationId xmlns:a16="http://schemas.microsoft.com/office/drawing/2014/main" id="{30491E9E-57E8-46B1-B6A1-660B30C05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4994" y="3857844"/>
              <a:ext cx="210312" cy="210312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47BE2890-82E1-4411-A4CE-0A72268EFF1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2B59BB-BD8D-405D-88B9-6A4342B67247}"/>
              </a:ext>
            </a:extLst>
          </p:cNvPr>
          <p:cNvSpPr/>
          <p:nvPr/>
        </p:nvSpPr>
        <p:spPr>
          <a:xfrm>
            <a:off x="2966242" y="3626755"/>
            <a:ext cx="5720558" cy="667835"/>
          </a:xfrm>
          <a:prstGeom prst="ellipse">
            <a:avLst/>
          </a:prstGeom>
          <a:noFill/>
          <a:ln w="15875">
            <a:solidFill>
              <a:srgbClr val="0070C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06E9C8-315F-4F7B-8B7F-AF540FC49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22862"/>
              </p:ext>
            </p:extLst>
          </p:nvPr>
        </p:nvGraphicFramePr>
        <p:xfrm>
          <a:off x="5566408" y="1036453"/>
          <a:ext cx="3577592" cy="194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7673">
                  <a:extLst>
                    <a:ext uri="{9D8B030D-6E8A-4147-A177-3AD203B41FA5}">
                      <a16:colId xmlns:a16="http://schemas.microsoft.com/office/drawing/2014/main" val="1769253845"/>
                    </a:ext>
                  </a:extLst>
                </a:gridCol>
                <a:gridCol w="2689919">
                  <a:extLst>
                    <a:ext uri="{9D8B030D-6E8A-4147-A177-3AD203B41FA5}">
                      <a16:colId xmlns:a16="http://schemas.microsoft.com/office/drawing/2014/main" val="2337762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200" dirty="0"/>
                        <a:t>Intimus </a:t>
                      </a:r>
                      <a:r>
                        <a:rPr lang="es-419" sz="1200" dirty="0" err="1"/>
                        <a:t>Mainline</a:t>
                      </a:r>
                      <a:r>
                        <a:rPr lang="es-419" sz="1200" dirty="0"/>
                        <a:t> </a:t>
                      </a:r>
                      <a:r>
                        <a:rPr lang="es-419" sz="1200" dirty="0" err="1"/>
                        <a:t>Pads</a:t>
                      </a:r>
                      <a:endParaRPr lang="es-419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12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Intimus Premium Day Pads (Evolution + Sport)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09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Intimus Overnight Pads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498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Intimus Liners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67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Intimus Tampons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15989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Project Scope</a:t>
            </a:r>
            <a:endParaRPr lang="pt-BR" dirty="0"/>
          </a:p>
        </p:txBody>
      </p:sp>
      <p:sp>
        <p:nvSpPr>
          <p:cNvPr id="34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Marketing Mix Modeling</a:t>
            </a:r>
          </a:p>
          <a:p>
            <a:r>
              <a:rPr lang="en-US" dirty="0"/>
              <a:t>Brazil K-C Fem Care 2018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95400" y="1428750"/>
            <a:ext cx="324612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80160" y="1504950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/>
              <a:t>COUNTRY: </a:t>
            </a:r>
            <a:r>
              <a:rPr lang="es-419" sz="1400" dirty="0"/>
              <a:t>Brazil</a:t>
            </a:r>
          </a:p>
          <a:p>
            <a:r>
              <a:rPr lang="es-419" sz="1600" b="1" dirty="0"/>
              <a:t>CHANNEL: </a:t>
            </a:r>
            <a:r>
              <a:rPr lang="pt-BR" sz="1200" dirty="0"/>
              <a:t>Total Brazil AS+Farma+C&amp;C (MT)</a:t>
            </a:r>
          </a:p>
          <a:p>
            <a:r>
              <a:rPr lang="pt-BR" sz="1200" dirty="0"/>
              <a:t>                          Total Brazil INA+INFC (TT)</a:t>
            </a:r>
          </a:p>
          <a:p>
            <a:r>
              <a:rPr lang="pt-BR" sz="1200" dirty="0"/>
              <a:t>		     Shipment Coverage ~70%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295400" y="2556269"/>
            <a:ext cx="332994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0160" y="2647950"/>
            <a:ext cx="3329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</a:t>
            </a:r>
            <a:r>
              <a:rPr lang="es-419" sz="1600" b="1" dirty="0"/>
              <a:t>IME PERIOD: </a:t>
            </a:r>
          </a:p>
          <a:p>
            <a:r>
              <a:rPr lang="es-419" sz="1400" dirty="0"/>
              <a:t>January 2016 – July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400" b="1" dirty="0"/>
              <a:t>Comparison: </a:t>
            </a:r>
            <a:r>
              <a:rPr lang="es-419" sz="1200" dirty="0"/>
              <a:t>August ‘16 – July ‘17 vs.                              August ‘17 – July ‘18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ROIs: </a:t>
            </a:r>
            <a:r>
              <a:rPr lang="en-US" sz="1200" dirty="0"/>
              <a:t>CYs + YTD (Ending July ‘18)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80160" y="742950"/>
            <a:ext cx="3261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/>
              <a:t>CATEGORIES:</a:t>
            </a:r>
          </a:p>
          <a:p>
            <a:r>
              <a:rPr lang="es-419" sz="1400" dirty="0" err="1"/>
              <a:t>Feminine</a:t>
            </a:r>
            <a:r>
              <a:rPr lang="es-419" sz="1400" dirty="0"/>
              <a:t> </a:t>
            </a:r>
            <a:r>
              <a:rPr lang="es-419" sz="1400" dirty="0" err="1"/>
              <a:t>Care</a:t>
            </a:r>
            <a:r>
              <a:rPr lang="es-419" sz="1400" dirty="0"/>
              <a:t> </a:t>
            </a:r>
            <a:r>
              <a:rPr lang="es-419" sz="1400" dirty="0" err="1"/>
              <a:t>Pads</a:t>
            </a:r>
            <a:r>
              <a:rPr lang="es-419" sz="1400" dirty="0"/>
              <a:t>, </a:t>
            </a:r>
            <a:r>
              <a:rPr lang="es-419" sz="1400" dirty="0" err="1"/>
              <a:t>Liners</a:t>
            </a:r>
            <a:r>
              <a:rPr lang="es-419" sz="1400" dirty="0"/>
              <a:t>, </a:t>
            </a:r>
            <a:r>
              <a:rPr lang="es-419" sz="1400" dirty="0" err="1"/>
              <a:t>Tampons</a:t>
            </a:r>
            <a:endParaRPr lang="es-419" sz="1400" dirty="0"/>
          </a:p>
        </p:txBody>
      </p:sp>
      <p:sp>
        <p:nvSpPr>
          <p:cNvPr id="18" name="Rectangle 17"/>
          <p:cNvSpPr/>
          <p:nvPr/>
        </p:nvSpPr>
        <p:spPr>
          <a:xfrm>
            <a:off x="6056686" y="514350"/>
            <a:ext cx="24908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1600" b="1" dirty="0"/>
              <a:t>MODEL BREAKDOWNS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873806" y="883682"/>
            <a:ext cx="274320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400" y="3884706"/>
            <a:ext cx="332994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53610"/>
            <a:ext cx="462856" cy="499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63" y="1582995"/>
            <a:ext cx="344129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267" y="3065028"/>
            <a:ext cx="519942" cy="5168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267" y="536001"/>
            <a:ext cx="519942" cy="49097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166781" y="3065028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1600" b="1" dirty="0"/>
              <a:t>OPEN TV DEEP-DIVES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974556" y="3453164"/>
            <a:ext cx="274320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3600" y="3614976"/>
            <a:ext cx="1694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Salvador</a:t>
            </a:r>
            <a:endParaRPr lang="es-419" sz="1000" dirty="0"/>
          </a:p>
          <a:p>
            <a:r>
              <a:rPr lang="es-419" sz="1000" dirty="0"/>
              <a:t>Recife</a:t>
            </a:r>
          </a:p>
          <a:p>
            <a:r>
              <a:rPr lang="es-419" sz="1000" dirty="0"/>
              <a:t>Fortaleza</a:t>
            </a:r>
          </a:p>
          <a:p>
            <a:r>
              <a:rPr lang="es-419" sz="1000" dirty="0"/>
              <a:t>Belo Horizonte</a:t>
            </a:r>
          </a:p>
          <a:p>
            <a:r>
              <a:rPr lang="es-419" sz="1000" dirty="0"/>
              <a:t>Rio de Janeiro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38144" y="3614976"/>
            <a:ext cx="1694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0" dirty="0">
                <a:solidFill>
                  <a:sysClr val="windowText" lastClr="000000"/>
                </a:solidFill>
              </a:rPr>
              <a:t>São Paulo Metro </a:t>
            </a:r>
          </a:p>
          <a:p>
            <a:r>
              <a:rPr lang="en-US" sz="1000" kern="0" dirty="0">
                <a:solidFill>
                  <a:sysClr val="windowText" lastClr="000000"/>
                </a:solidFill>
              </a:rPr>
              <a:t>São Paulo Estado</a:t>
            </a:r>
            <a:endParaRPr lang="es-419" sz="1000" dirty="0"/>
          </a:p>
          <a:p>
            <a:r>
              <a:rPr lang="es-419" sz="1000" dirty="0"/>
              <a:t>Curitiba</a:t>
            </a:r>
          </a:p>
          <a:p>
            <a:r>
              <a:rPr lang="es-419" sz="1000" dirty="0"/>
              <a:t>Florianopolis</a:t>
            </a:r>
          </a:p>
          <a:p>
            <a:r>
              <a:rPr lang="es-419" sz="1000" dirty="0"/>
              <a:t>Porto Alegre</a:t>
            </a:r>
            <a:endParaRPr lang="en-US" sz="1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02" y="842589"/>
            <a:ext cx="288449" cy="522731"/>
          </a:xfrm>
          <a:prstGeom prst="rect">
            <a:avLst/>
          </a:prstGeom>
        </p:spPr>
      </p:pic>
      <p:pic>
        <p:nvPicPr>
          <p:cNvPr id="27" name="Picture 3" descr="diário.png">
            <a:extLst>
              <a:ext uri="{FF2B5EF4-FFF2-40B4-BE49-F238E27FC236}">
                <a16:creationId xmlns:a16="http://schemas.microsoft.com/office/drawing/2014/main" id="{1EC0D8E1-9881-49E3-8155-8B77181ADEC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48" y="998613"/>
            <a:ext cx="397760" cy="397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4" descr="noturno.png">
            <a:extLst>
              <a:ext uri="{FF2B5EF4-FFF2-40B4-BE49-F238E27FC236}">
                <a16:creationId xmlns:a16="http://schemas.microsoft.com/office/drawing/2014/main" id="{24E833B6-9608-47A2-83DC-29EAC51151C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663" y="1827765"/>
            <a:ext cx="395530" cy="395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upo 22">
            <a:extLst>
              <a:ext uri="{FF2B5EF4-FFF2-40B4-BE49-F238E27FC236}">
                <a16:creationId xmlns:a16="http://schemas.microsoft.com/office/drawing/2014/main" id="{AD150FC5-E929-42A2-87A8-CC1E50594F57}"/>
              </a:ext>
            </a:extLst>
          </p:cNvPr>
          <p:cNvGrpSpPr/>
          <p:nvPr/>
        </p:nvGrpSpPr>
        <p:grpSpPr>
          <a:xfrm>
            <a:off x="6007363" y="2624806"/>
            <a:ext cx="384130" cy="358191"/>
            <a:chOff x="235176" y="2229049"/>
            <a:chExt cx="384130" cy="358191"/>
          </a:xfrm>
        </p:grpSpPr>
        <p:sp>
          <p:nvSpPr>
            <p:cNvPr id="37" name="Elipse 84">
              <a:extLst>
                <a:ext uri="{FF2B5EF4-FFF2-40B4-BE49-F238E27FC236}">
                  <a16:creationId xmlns:a16="http://schemas.microsoft.com/office/drawing/2014/main" id="{A732DDBF-E8C9-478F-B10C-1691443375C6}"/>
                </a:ext>
              </a:extLst>
            </p:cNvPr>
            <p:cNvSpPr/>
            <p:nvPr/>
          </p:nvSpPr>
          <p:spPr>
            <a:xfrm>
              <a:off x="235176" y="2229049"/>
              <a:ext cx="358886" cy="358191"/>
            </a:xfrm>
            <a:prstGeom prst="ellipse">
              <a:avLst/>
            </a:prstGeom>
            <a:solidFill>
              <a:srgbClr val="FFCD00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/>
              <a:endParaRPr lang="pt-BR" sz="2560" dirty="0">
                <a:solidFill>
                  <a:srgbClr val="FFCD00"/>
                </a:solidFill>
              </a:endParaRPr>
            </a:p>
          </p:txBody>
        </p:sp>
        <p:pic>
          <p:nvPicPr>
            <p:cNvPr id="38" name="Picture 14">
              <a:extLst>
                <a:ext uri="{FF2B5EF4-FFF2-40B4-BE49-F238E27FC236}">
                  <a16:creationId xmlns:a16="http://schemas.microsoft.com/office/drawing/2014/main" id="{799EA5F0-1571-4499-A7C3-1A72C5C2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8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448619" flipH="1" flipV="1">
              <a:off x="293515" y="2323050"/>
              <a:ext cx="325791" cy="221549"/>
            </a:xfrm>
            <a:prstGeom prst="rect">
              <a:avLst/>
            </a:prstGeom>
          </p:spPr>
        </p:pic>
      </p:grpSp>
      <p:grpSp>
        <p:nvGrpSpPr>
          <p:cNvPr id="39" name="Grupo 23">
            <a:extLst>
              <a:ext uri="{FF2B5EF4-FFF2-40B4-BE49-F238E27FC236}">
                <a16:creationId xmlns:a16="http://schemas.microsoft.com/office/drawing/2014/main" id="{57083CAD-A1C2-4B12-99A9-9256859163AD}"/>
              </a:ext>
            </a:extLst>
          </p:cNvPr>
          <p:cNvGrpSpPr/>
          <p:nvPr/>
        </p:nvGrpSpPr>
        <p:grpSpPr>
          <a:xfrm>
            <a:off x="6012839" y="2237823"/>
            <a:ext cx="373179" cy="372455"/>
            <a:chOff x="251804" y="2645013"/>
            <a:chExt cx="373179" cy="372455"/>
          </a:xfrm>
        </p:grpSpPr>
        <p:sp>
          <p:nvSpPr>
            <p:cNvPr id="40" name="Elipse 87">
              <a:extLst>
                <a:ext uri="{FF2B5EF4-FFF2-40B4-BE49-F238E27FC236}">
                  <a16:creationId xmlns:a16="http://schemas.microsoft.com/office/drawing/2014/main" id="{5DF0A681-DA3D-4501-962B-93ED480129F2}"/>
                </a:ext>
              </a:extLst>
            </p:cNvPr>
            <p:cNvSpPr/>
            <p:nvPr/>
          </p:nvSpPr>
          <p:spPr>
            <a:xfrm>
              <a:off x="251804" y="2645013"/>
              <a:ext cx="373179" cy="372455"/>
            </a:xfrm>
            <a:prstGeom prst="ellipse">
              <a:avLst/>
            </a:prstGeom>
            <a:solidFill>
              <a:srgbClr val="005BB9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/>
              <a:endParaRPr lang="pt-BR" sz="2560" dirty="0">
                <a:solidFill>
                  <a:srgbClr val="FFCD00"/>
                </a:solidFill>
              </a:endParaRPr>
            </a:p>
          </p:txBody>
        </p:sp>
        <p:pic>
          <p:nvPicPr>
            <p:cNvPr id="41" name="Picture 16">
              <a:extLst>
                <a:ext uri="{FF2B5EF4-FFF2-40B4-BE49-F238E27FC236}">
                  <a16:creationId xmlns:a16="http://schemas.microsoft.com/office/drawing/2014/main" id="{B645D0FE-D718-4665-A212-38A62D72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310518">
              <a:off x="283462" y="2736865"/>
              <a:ext cx="309861" cy="188750"/>
            </a:xfrm>
            <a:prstGeom prst="rect">
              <a:avLst/>
            </a:prstGeom>
          </p:spPr>
        </p:pic>
      </p:grpSp>
      <p:pic>
        <p:nvPicPr>
          <p:cNvPr id="42" name="Imagem 111">
            <a:extLst>
              <a:ext uri="{FF2B5EF4-FFF2-40B4-BE49-F238E27FC236}">
                <a16:creationId xmlns:a16="http://schemas.microsoft.com/office/drawing/2014/main" id="{7625F890-894B-4B93-9C3B-3D49E47F09F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9808" y="1410901"/>
            <a:ext cx="399241" cy="402336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31111E7-8135-436D-BDD5-69C039D1D6FA}"/>
              </a:ext>
            </a:extLst>
          </p:cNvPr>
          <p:cNvSpPr/>
          <p:nvPr/>
        </p:nvSpPr>
        <p:spPr>
          <a:xfrm>
            <a:off x="1280160" y="3943350"/>
            <a:ext cx="2246103" cy="338540"/>
          </a:xfrm>
          <a:prstGeom prst="rect">
            <a:avLst/>
          </a:prstGeom>
        </p:spPr>
        <p:txBody>
          <a:bodyPr wrap="none" lIns="91428" tIns="45713" rIns="91428" bIns="45713">
            <a:spAutoFit/>
          </a:bodyPr>
          <a:lstStyle/>
          <a:p>
            <a:r>
              <a:rPr lang="es-419" sz="1600" b="1" dirty="0"/>
              <a:t>REPORTING METRIC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FCF97C-E3FD-40CD-8F92-C600BA0A6EDC}"/>
              </a:ext>
            </a:extLst>
          </p:cNvPr>
          <p:cNvSpPr/>
          <p:nvPr/>
        </p:nvSpPr>
        <p:spPr>
          <a:xfrm>
            <a:off x="1292770" y="4192554"/>
            <a:ext cx="2906541" cy="523206"/>
          </a:xfrm>
          <a:prstGeom prst="rect">
            <a:avLst/>
          </a:prstGeom>
        </p:spPr>
        <p:txBody>
          <a:bodyPr wrap="none" lIns="91428" tIns="45713" rIns="91428" bIns="4571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400" dirty="0"/>
              <a:t>ROI @ </a:t>
            </a:r>
            <a:r>
              <a:rPr lang="en-US" sz="1400" dirty="0"/>
              <a:t>GROSS PROFIT</a:t>
            </a:r>
            <a:endParaRPr lang="es-419" sz="1400" dirty="0"/>
          </a:p>
          <a:p>
            <a:r>
              <a:rPr lang="es-419" sz="1400" dirty="0"/>
              <a:t>      </a:t>
            </a:r>
            <a:r>
              <a:rPr lang="es-419" sz="1200" dirty="0" err="1"/>
              <a:t>projected</a:t>
            </a:r>
            <a:r>
              <a:rPr lang="es-419" sz="1200" dirty="0"/>
              <a:t> </a:t>
            </a:r>
            <a:r>
              <a:rPr lang="es-419" sz="1200" dirty="0" err="1"/>
              <a:t>to</a:t>
            </a:r>
            <a:r>
              <a:rPr lang="es-419" sz="1200" dirty="0"/>
              <a:t> total country </a:t>
            </a:r>
            <a:r>
              <a:rPr lang="es-419" sz="1200" dirty="0" err="1"/>
              <a:t>shipments</a:t>
            </a:r>
            <a:endParaRPr lang="es-419" sz="12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1ED10C7-9537-4C33-A729-5577A842E3C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42" y="4050226"/>
            <a:ext cx="519942" cy="4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main </a:t>
            </a:r>
            <a:r>
              <a:rPr lang="en-US" dirty="0" err="1"/>
              <a:t>Cpi</a:t>
            </a:r>
            <a:r>
              <a:rPr lang="en-US" cap="none" dirty="0" err="1"/>
              <a:t>s</a:t>
            </a:r>
            <a:r>
              <a:rPr lang="en-US" dirty="0"/>
              <a:t> were analyzed with additional digital insight by variant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E6A7B-5466-46BB-869A-11AA9C8FC40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Brazil K-C Fem Care 2018 Marketing Mix Modeling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45CDAD-70DC-4EA9-8303-8FF23EE5BBF4}"/>
              </a:ext>
            </a:extLst>
          </p:cNvPr>
          <p:cNvGrpSpPr/>
          <p:nvPr/>
        </p:nvGrpSpPr>
        <p:grpSpPr>
          <a:xfrm>
            <a:off x="3061692" y="1123950"/>
            <a:ext cx="1097280" cy="1029242"/>
            <a:chOff x="2390294" y="699284"/>
            <a:chExt cx="1097280" cy="1029242"/>
          </a:xfrm>
        </p:grpSpPr>
        <p:sp>
          <p:nvSpPr>
            <p:cNvPr id="12" name="Rectangle 47"/>
            <p:cNvSpPr/>
            <p:nvPr/>
          </p:nvSpPr>
          <p:spPr>
            <a:xfrm>
              <a:off x="2428505" y="1389972"/>
              <a:ext cx="10208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2016-17 Marias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(Manifesto)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7BFCFFB-B738-4A51-8CC4-8F8C15DC88CC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0294" y="699284"/>
              <a:ext cx="1097280" cy="7315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7FB167-C5AC-4B33-962C-10BD126EDD86}"/>
              </a:ext>
            </a:extLst>
          </p:cNvPr>
          <p:cNvGrpSpPr/>
          <p:nvPr/>
        </p:nvGrpSpPr>
        <p:grpSpPr>
          <a:xfrm>
            <a:off x="1572106" y="1123950"/>
            <a:ext cx="1097280" cy="1152353"/>
            <a:chOff x="1066800" y="699284"/>
            <a:chExt cx="1097280" cy="1152353"/>
          </a:xfrm>
        </p:grpSpPr>
        <p:sp>
          <p:nvSpPr>
            <p:cNvPr id="17" name="Rectangle 51"/>
            <p:cNvSpPr/>
            <p:nvPr/>
          </p:nvSpPr>
          <p:spPr>
            <a:xfrm>
              <a:off x="1105011" y="1389972"/>
              <a:ext cx="10208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2016 </a:t>
              </a:r>
              <a:r>
                <a:rPr lang="en-US" sz="800" dirty="0" err="1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Nordeste</a:t>
              </a:r>
              <a:endParaRPr lang="en-US" sz="8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en-US" sz="800" dirty="0" err="1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Carnaval</a:t>
              </a:r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&amp; São João )</a:t>
              </a:r>
            </a:p>
          </p:txBody>
        </p:sp>
        <p:pic>
          <p:nvPicPr>
            <p:cNvPr id="23" name="Imagem 184">
              <a:extLst>
                <a:ext uri="{FF2B5EF4-FFF2-40B4-BE49-F238E27FC236}">
                  <a16:creationId xmlns:a16="http://schemas.microsoft.com/office/drawing/2014/main" id="{126493CB-BA4E-4571-99CD-50C4AE01133B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800" y="699284"/>
              <a:ext cx="1097280" cy="73152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A324EA-FE4D-4BF0-84E6-1F4B3E5B7995}"/>
              </a:ext>
            </a:extLst>
          </p:cNvPr>
          <p:cNvGrpSpPr/>
          <p:nvPr/>
        </p:nvGrpSpPr>
        <p:grpSpPr>
          <a:xfrm>
            <a:off x="4551278" y="1123950"/>
            <a:ext cx="1154373" cy="1152353"/>
            <a:chOff x="4038600" y="699284"/>
            <a:chExt cx="1154373" cy="1152353"/>
          </a:xfrm>
        </p:grpSpPr>
        <p:sp>
          <p:nvSpPr>
            <p:cNvPr id="15" name="Rectangle 55"/>
            <p:cNvSpPr/>
            <p:nvPr/>
          </p:nvSpPr>
          <p:spPr>
            <a:xfrm>
              <a:off x="4038600" y="1389972"/>
              <a:ext cx="11543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2017 Let’s Move On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(Manifesto, OVN, Tampons)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E00D5A-2848-4A06-B5AD-5B7BF721E408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34" t="7350" r="8241" b="8695"/>
            <a:stretch/>
          </p:blipFill>
          <p:spPr>
            <a:xfrm>
              <a:off x="4095693" y="699284"/>
              <a:ext cx="1097280" cy="73152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7FEC17-D0B4-42D5-960F-78F1634AADF1}"/>
              </a:ext>
            </a:extLst>
          </p:cNvPr>
          <p:cNvGrpSpPr/>
          <p:nvPr/>
        </p:nvGrpSpPr>
        <p:grpSpPr>
          <a:xfrm>
            <a:off x="6097957" y="1123950"/>
            <a:ext cx="1112118" cy="1029242"/>
            <a:chOff x="5901556" y="699284"/>
            <a:chExt cx="1112118" cy="1029242"/>
          </a:xfrm>
        </p:grpSpPr>
        <p:sp>
          <p:nvSpPr>
            <p:cNvPr id="18" name="Rectangle 55"/>
            <p:cNvSpPr/>
            <p:nvPr/>
          </p:nvSpPr>
          <p:spPr>
            <a:xfrm>
              <a:off x="5901556" y="1389972"/>
              <a:ext cx="11121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2018 Sport</a:t>
              </a:r>
            </a:p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(Premium)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C91F9D-F2EE-4AC3-B5A0-282D585FF31F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8975" y="699284"/>
              <a:ext cx="1097280" cy="73152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7F551-21D6-4B2D-87B1-60C93EC1637B}"/>
              </a:ext>
            </a:extLst>
          </p:cNvPr>
          <p:cNvGrpSpPr/>
          <p:nvPr/>
        </p:nvGrpSpPr>
        <p:grpSpPr>
          <a:xfrm>
            <a:off x="7602382" y="1123950"/>
            <a:ext cx="1250412" cy="1029242"/>
            <a:chOff x="7162801" y="699284"/>
            <a:chExt cx="1250412" cy="1029242"/>
          </a:xfrm>
        </p:grpSpPr>
        <p:sp>
          <p:nvSpPr>
            <p:cNvPr id="19" name="Rectangle 55">
              <a:extLst>
                <a:ext uri="{FF2B5EF4-FFF2-40B4-BE49-F238E27FC236}">
                  <a16:creationId xmlns:a16="http://schemas.microsoft.com/office/drawing/2014/main" id="{3B4B0119-9350-473C-A663-D0D2BDF14336}"/>
                </a:ext>
              </a:extLst>
            </p:cNvPr>
            <p:cNvSpPr/>
            <p:nvPr/>
          </p:nvSpPr>
          <p:spPr>
            <a:xfrm>
              <a:off x="7162801" y="1389972"/>
              <a:ext cx="12504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2018 She Can “</a:t>
              </a:r>
              <a:r>
                <a:rPr lang="en-US" sz="800" dirty="0" err="1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Totex</a:t>
              </a:r>
              <a:r>
                <a:rPr lang="en-US" sz="8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” (Manifesto, OVN)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A56A12-F6C0-44F3-9E86-13638CD9EAC7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6259" y="699284"/>
              <a:ext cx="1097280" cy="7315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049A62-40F2-4359-8A14-9823AEDAE22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87" y="2225966"/>
            <a:ext cx="8675291" cy="25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923C-11C3-4F56-9E26-F44AE128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executional successes in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EDEB3-7F94-4D59-8745-DBD9C9089C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3" y="719667"/>
            <a:ext cx="8329613" cy="40296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645B7-E91E-4369-A962-CD58950EE7E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/>
          <a:lstStyle/>
          <a:p>
            <a:r>
              <a:rPr lang="en-US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63129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de cantos arredondados 40"/>
          <p:cNvSpPr/>
          <p:nvPr/>
        </p:nvSpPr>
        <p:spPr>
          <a:xfrm>
            <a:off x="5735084" y="4019363"/>
            <a:ext cx="665716" cy="75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Mainline and Premium lost due </a:t>
            </a:r>
            <a:r>
              <a:rPr lang="es-419" sz="600" dirty="0" err="1">
                <a:solidFill>
                  <a:schemeClr val="accent6"/>
                </a:solidFill>
              </a:rPr>
              <a:t>to</a:t>
            </a:r>
            <a:r>
              <a:rPr lang="es-419" sz="600" dirty="0">
                <a:solidFill>
                  <a:schemeClr val="accent6"/>
                </a:solidFill>
              </a:rPr>
              <a:t> </a:t>
            </a:r>
            <a:r>
              <a:rPr lang="es-419" sz="600" dirty="0" err="1">
                <a:solidFill>
                  <a:schemeClr val="accent6"/>
                </a:solidFill>
              </a:rPr>
              <a:t>relaunch</a:t>
            </a:r>
            <a:r>
              <a:rPr lang="es-419" sz="600" dirty="0">
                <a:solidFill>
                  <a:schemeClr val="accent6"/>
                </a:solidFill>
              </a:rPr>
              <a:t> of Always </a:t>
            </a:r>
            <a:r>
              <a:rPr lang="pt-BR" sz="600" dirty="0">
                <a:solidFill>
                  <a:schemeClr val="accent6"/>
                </a:solidFill>
              </a:rPr>
              <a:t>Super Proteção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163971" y="4015111"/>
            <a:ext cx="684633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Losses seen across the portfolio, but heaviest within Liners and Tampons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1285608" y="4019552"/>
            <a:ext cx="695593" cy="75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500" dirty="0">
                <a:solidFill>
                  <a:schemeClr val="accent6"/>
                </a:solidFill>
              </a:rPr>
              <a:t>Distribution growth (total porfolio) in C&amp;C +4%, along with new items for Overnight, and </a:t>
            </a:r>
            <a:r>
              <a:rPr lang="es-419" sz="500" dirty="0" err="1">
                <a:solidFill>
                  <a:schemeClr val="accent6"/>
                </a:solidFill>
              </a:rPr>
              <a:t>launch</a:t>
            </a:r>
            <a:r>
              <a:rPr lang="es-419" sz="500" dirty="0">
                <a:solidFill>
                  <a:schemeClr val="accent6"/>
                </a:solidFill>
              </a:rPr>
              <a:t> </a:t>
            </a:r>
            <a:r>
              <a:rPr lang="es-419" sz="500" dirty="0" err="1">
                <a:solidFill>
                  <a:schemeClr val="accent6"/>
                </a:solidFill>
              </a:rPr>
              <a:t>of</a:t>
            </a:r>
            <a:r>
              <a:rPr lang="es-419" sz="500" dirty="0">
                <a:solidFill>
                  <a:schemeClr val="accent6"/>
                </a:solidFill>
              </a:rPr>
              <a:t> Sport</a:t>
            </a:r>
            <a:endParaRPr lang="en-US" sz="500" dirty="0">
              <a:solidFill>
                <a:schemeClr val="accent6"/>
              </a:solidFill>
            </a:endParaRPr>
          </a:p>
        </p:txBody>
      </p:sp>
      <p:graphicFrame>
        <p:nvGraphicFramePr>
          <p:cNvPr id="20" name="Chart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359736"/>
              </p:ext>
            </p:extLst>
          </p:nvPr>
        </p:nvGraphicFramePr>
        <p:xfrm>
          <a:off x="522516" y="1458866"/>
          <a:ext cx="8070933" cy="251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AB2EC8-5E5B-4E5F-878E-DB15F77E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gains were not enough to offset YTD losses due to price, Media, &amp; competition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924594-3D8A-48AD-822D-C81F2D97716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dirty="0"/>
              <a:t>Brazil K-C Fem Care 2018 Marketing Mix Modeling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72400" y="1339613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6567" y="1734847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rgbClr val="FF0000"/>
                </a:solidFill>
                <a:latin typeface="Open Sans"/>
              </a:rPr>
              <a:t>2.4%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447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+2.5%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354601" y="1183778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INTIMUS Volume Due-To (MM)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Nielsen MT &amp; TT  including C&amp;C (~72% of shipments)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209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50028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65908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37408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-0.2%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28659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-0.2%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82732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545783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-1.4%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269684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tângulo de cantos arredondados 56"/>
          <p:cNvSpPr/>
          <p:nvPr/>
        </p:nvSpPr>
        <p:spPr>
          <a:xfrm>
            <a:off x="3599835" y="4019363"/>
            <a:ext cx="591165" cy="756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6"/>
                </a:solidFill>
              </a:rPr>
              <a:t>Premium Pads TPR activity increased with change to Sport.</a:t>
            </a: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2057400" y="4022250"/>
            <a:ext cx="676701" cy="75930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Regular price changes primarily from Sempre Livre and Always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6459655" y="4015331"/>
            <a:ext cx="626949" cy="75212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Pay TV execution down 73%, and Open TV investment fell, too.</a:t>
            </a:r>
            <a:endParaRPr lang="en-US" sz="600" dirty="0">
              <a:solidFill>
                <a:schemeClr val="accent6"/>
              </a:solidFill>
            </a:endParaRPr>
          </a:p>
        </p:txBody>
      </p:sp>
      <p:pic>
        <p:nvPicPr>
          <p:cNvPr id="45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intimus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de cantos arredondados 61">
            <a:extLst>
              <a:ext uri="{FF2B5EF4-FFF2-40B4-BE49-F238E27FC236}">
                <a16:creationId xmlns:a16="http://schemas.microsoft.com/office/drawing/2014/main" id="{37B03A68-3C30-4228-B75C-2C21535974B1}"/>
              </a:ext>
            </a:extLst>
          </p:cNvPr>
          <p:cNvSpPr/>
          <p:nvPr/>
        </p:nvSpPr>
        <p:spPr>
          <a:xfrm>
            <a:off x="1311184" y="1736288"/>
            <a:ext cx="730715" cy="1521262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ângulo de cantos arredondados 55">
            <a:extLst>
              <a:ext uri="{FF2B5EF4-FFF2-40B4-BE49-F238E27FC236}">
                <a16:creationId xmlns:a16="http://schemas.microsoft.com/office/drawing/2014/main" id="{B7D72D5E-3B26-452A-8F3C-5C2A4EAF55A9}"/>
              </a:ext>
            </a:extLst>
          </p:cNvPr>
          <p:cNvSpPr/>
          <p:nvPr/>
        </p:nvSpPr>
        <p:spPr>
          <a:xfrm>
            <a:off x="5638801" y="2740671"/>
            <a:ext cx="2219592" cy="2026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FAFA-C7E7-47AB-A119-85680356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Intimus Equity is strong, But opportunity to improve brand linkage for </a:t>
            </a:r>
            <a:r>
              <a:rPr lang="en-US" dirty="0" err="1"/>
              <a:t>cpi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E5F21-8A4E-4491-848C-BF56CCB057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Source:  Kantar Milward Brown KC Equity Reporting  </a:t>
            </a:r>
            <a:br>
              <a:rPr lang="en-US" dirty="0"/>
            </a:br>
            <a:r>
              <a:rPr lang="en-US" dirty="0"/>
              <a:t>Feminine Care 2018 – Brazil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9E51-2EFF-4EC9-959A-F2D7739751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276350"/>
            <a:ext cx="4114800" cy="308610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B2AA5-2B0E-4C15-B1BE-0701705EED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276350"/>
            <a:ext cx="4114800" cy="308610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36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78B-4D8C-407D-813E-E10B5C14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tv costs have steadily increased, but tv response has not kept 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F7401-69E1-43E3-8500-35455583C7E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*Regional OTV population estimates provided Ogilvy used to estimate nationalized GRPs</a:t>
            </a:r>
          </a:p>
          <a:p>
            <a:r>
              <a:rPr lang="en-US" dirty="0"/>
              <a:t>**Total Intimus Incremental SU per 100 HH GRPs / </a:t>
            </a:r>
            <a:r>
              <a:rPr lang="en-US" dirty="0" err="1"/>
              <a:t>Avg</a:t>
            </a:r>
            <a:r>
              <a:rPr lang="en-US" dirty="0"/>
              <a:t> </a:t>
            </a:r>
            <a:r>
              <a:rPr lang="en-US" dirty="0" err="1"/>
              <a:t>Wkly</a:t>
            </a:r>
            <a:r>
              <a:rPr lang="en-US" dirty="0"/>
              <a:t> Intimus SU</a:t>
            </a:r>
          </a:p>
          <a:p>
            <a:r>
              <a:rPr lang="da-DK" dirty="0"/>
              <a:t>Brazil K-C Fem Care 2018 Marketing Mix Modeling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563D55-9598-413E-90AE-AA723120BF40}"/>
              </a:ext>
            </a:extLst>
          </p:cNvPr>
          <p:cNvSpPr/>
          <p:nvPr/>
        </p:nvSpPr>
        <p:spPr>
          <a:xfrm>
            <a:off x="228600" y="998168"/>
            <a:ext cx="7975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0" indent="-115888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Shift from sponsorships to 0:30s to communicate new message drives the FY17 increase while station (Fox &amp; ESPN) and city mix drive YTD18 costs</a:t>
            </a:r>
          </a:p>
          <a:p>
            <a:pPr marL="115888" lvl="0" indent="-115888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Stronger brand linkage will drive higher lifts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DBD568-4DDC-4DB7-AA47-5B69CD55A867}"/>
              </a:ext>
            </a:extLst>
          </p:cNvPr>
          <p:cNvSpPr txBox="1"/>
          <p:nvPr/>
        </p:nvSpPr>
        <p:spPr>
          <a:xfrm>
            <a:off x="6553200" y="1735369"/>
            <a:ext cx="1600200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  <a:latin typeface="Andrea" pitchFamily="2" charset="-128"/>
                <a:ea typeface="Andrea" pitchFamily="2" charset="-128"/>
                <a:cs typeface="Andrea" pitchFamily="2" charset="-128"/>
              </a:defRPr>
            </a:lvl1pPr>
          </a:lstStyle>
          <a:p>
            <a:r>
              <a:rPr lang="en-US" dirty="0"/>
              <a:t>Lift</a:t>
            </a:r>
            <a:r>
              <a:rPr lang="en-US" dirty="0">
                <a:latin typeface="+mn-lt"/>
              </a:rPr>
              <a:t>**</a:t>
            </a:r>
            <a:r>
              <a:rPr lang="en-US" dirty="0"/>
              <a:t> per 100 GRPs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2AB33B4-5F22-40FF-86FE-E9B25BD5A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231114"/>
              </p:ext>
            </p:extLst>
          </p:nvPr>
        </p:nvGraphicFramePr>
        <p:xfrm>
          <a:off x="303893" y="1826877"/>
          <a:ext cx="2667000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5245963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82969511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242659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latin typeface="Andrea" pitchFamily="2" charset="-128"/>
                          <a:ea typeface="Andrea" pitchFamily="2" charset="-128"/>
                          <a:cs typeface="Andrea" pitchFamily="2" charset="-128"/>
                        </a:rPr>
                        <a:t>Cost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  <a:latin typeface="Andrea" pitchFamily="2" charset="-128"/>
                          <a:ea typeface="Andrea" pitchFamily="2" charset="-128"/>
                          <a:cs typeface="Andrea" pitchFamily="2" charset="-128"/>
                        </a:rPr>
                        <a:t>Lift 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4880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  <a:latin typeface="Andrea" pitchFamily="2" charset="-128"/>
                          <a:ea typeface="Andrea" pitchFamily="2" charset="-128"/>
                          <a:cs typeface="Andrea" pitchFamily="2" charset="-128"/>
                          <a:sym typeface="Wingdings" panose="05000000000000000000" pitchFamily="2" charset="2"/>
                        </a:rPr>
                        <a:t>OTV</a:t>
                      </a:r>
                      <a:endParaRPr lang="en-US" sz="2400" dirty="0">
                        <a:solidFill>
                          <a:schemeClr val="accent1"/>
                        </a:solidFill>
                        <a:latin typeface="Andrea" pitchFamily="2" charset="-128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1"/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  <a:sym typeface="Wingdings" panose="05000000000000000000" pitchFamily="2" charset="2"/>
                        </a:rPr>
                        <a:t></a:t>
                      </a:r>
                      <a:endParaRPr lang="en-US" sz="4000" dirty="0">
                        <a:solidFill>
                          <a:schemeClr val="accent1"/>
                        </a:solidFill>
                        <a:latin typeface="+mn-lt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accent1"/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  <a:sym typeface="Wingdings" panose="05000000000000000000" pitchFamily="2" charset="2"/>
                        </a:rPr>
                        <a:t></a:t>
                      </a:r>
                      <a:endParaRPr lang="en-US" sz="4000" dirty="0">
                        <a:solidFill>
                          <a:schemeClr val="accent1"/>
                        </a:solidFill>
                        <a:latin typeface="+mn-lt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1641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2"/>
                          </a:solidFill>
                          <a:latin typeface="Andrea" pitchFamily="2" charset="-128"/>
                          <a:ea typeface="Andrea" pitchFamily="2" charset="-128"/>
                          <a:cs typeface="Andrea" pitchFamily="2" charset="-128"/>
                          <a:sym typeface="Wingdings" panose="05000000000000000000" pitchFamily="2" charset="2"/>
                        </a:rPr>
                        <a:t>PTV</a:t>
                      </a:r>
                      <a:endParaRPr lang="en-US" sz="2400" dirty="0">
                        <a:solidFill>
                          <a:schemeClr val="accent2"/>
                        </a:solidFill>
                        <a:latin typeface="Andrea" pitchFamily="2" charset="-128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accent2"/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  <a:sym typeface="Wingdings" panose="05000000000000000000" pitchFamily="2" charset="2"/>
                        </a:rPr>
                        <a:t></a:t>
                      </a:r>
                      <a:endParaRPr lang="en-US" sz="4000" dirty="0">
                        <a:solidFill>
                          <a:schemeClr val="accent2"/>
                        </a:solidFill>
                        <a:latin typeface="+mn-lt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accent2"/>
                          </a:solidFill>
                          <a:latin typeface="+mn-lt"/>
                          <a:ea typeface="Andrea" pitchFamily="2" charset="-128"/>
                          <a:cs typeface="Andrea" pitchFamily="2" charset="-128"/>
                          <a:sym typeface="Wingdings" panose="05000000000000000000" pitchFamily="2" charset="2"/>
                        </a:rPr>
                        <a:t></a:t>
                      </a:r>
                      <a:endParaRPr lang="en-US" sz="4000" dirty="0">
                        <a:solidFill>
                          <a:schemeClr val="accent2"/>
                        </a:solidFill>
                        <a:latin typeface="+mn-lt"/>
                        <a:ea typeface="Andrea" pitchFamily="2" charset="-128"/>
                        <a:cs typeface="Andrea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283481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7B90698-A8C6-4BAB-9B25-CF0CFA82D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054047"/>
              </p:ext>
            </p:extLst>
          </p:nvPr>
        </p:nvGraphicFramePr>
        <p:xfrm>
          <a:off x="5715000" y="2199973"/>
          <a:ext cx="2819400" cy="1115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21CE430-0ECD-4860-9C21-641874FC9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845236"/>
              </p:ext>
            </p:extLst>
          </p:nvPr>
        </p:nvGraphicFramePr>
        <p:xfrm>
          <a:off x="5715000" y="3554715"/>
          <a:ext cx="2819400" cy="1115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6C099-8BAB-4EE2-872B-D70B9312C1C3}"/>
              </a:ext>
            </a:extLst>
          </p:cNvPr>
          <p:cNvCxnSpPr>
            <a:cxnSpLocks/>
          </p:cNvCxnSpPr>
          <p:nvPr/>
        </p:nvCxnSpPr>
        <p:spPr>
          <a:xfrm>
            <a:off x="6706506" y="3719583"/>
            <a:ext cx="1218294" cy="78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864815-64AB-4D4E-9512-7144392906F0}"/>
              </a:ext>
            </a:extLst>
          </p:cNvPr>
          <p:cNvCxnSpPr>
            <a:cxnSpLocks/>
          </p:cNvCxnSpPr>
          <p:nvPr/>
        </p:nvCxnSpPr>
        <p:spPr>
          <a:xfrm flipV="1">
            <a:off x="6819900" y="2302409"/>
            <a:ext cx="571500" cy="166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93430F-2D1B-46FF-99EF-2EB2F5D46F32}"/>
              </a:ext>
            </a:extLst>
          </p:cNvPr>
          <p:cNvCxnSpPr>
            <a:cxnSpLocks/>
          </p:cNvCxnSpPr>
          <p:nvPr/>
        </p:nvCxnSpPr>
        <p:spPr>
          <a:xfrm>
            <a:off x="7372350" y="2312613"/>
            <a:ext cx="476250" cy="1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226EE4D-BC80-4758-8729-8E4A254B10EA}"/>
              </a:ext>
            </a:extLst>
          </p:cNvPr>
          <p:cNvGrpSpPr/>
          <p:nvPr/>
        </p:nvGrpSpPr>
        <p:grpSpPr>
          <a:xfrm>
            <a:off x="3379109" y="1735369"/>
            <a:ext cx="2819400" cy="2932809"/>
            <a:chOff x="3379109" y="1735369"/>
            <a:chExt cx="2819400" cy="29328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E35B3C-5467-44F2-A11D-8DAD3306F1C4}"/>
                </a:ext>
              </a:extLst>
            </p:cNvPr>
            <p:cNvSpPr txBox="1"/>
            <p:nvPr/>
          </p:nvSpPr>
          <p:spPr>
            <a:xfrm>
              <a:off x="3731985" y="1735369"/>
              <a:ext cx="1600200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ndrea" pitchFamily="2" charset="-128"/>
                  <a:ea typeface="Andrea" pitchFamily="2" charset="-128"/>
                  <a:cs typeface="Andrea" pitchFamily="2" charset="-128"/>
                </a:rPr>
                <a:t>Cost per HH GRP</a:t>
              </a:r>
              <a:r>
                <a:rPr lang="en-US" sz="1200" b="1" dirty="0">
                  <a:solidFill>
                    <a:schemeClr val="bg1"/>
                  </a:solidFill>
                  <a:ea typeface="Andrea" pitchFamily="2" charset="-128"/>
                  <a:cs typeface="Andrea" pitchFamily="2" charset="-128"/>
                </a:rPr>
                <a:t>*</a:t>
              </a:r>
            </a:p>
          </p:txBody>
        </p:sp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F4BF250C-CCEE-4D5D-BBD0-2650A91441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27058855"/>
                </p:ext>
              </p:extLst>
            </p:nvPr>
          </p:nvGraphicFramePr>
          <p:xfrm>
            <a:off x="3379109" y="2198116"/>
            <a:ext cx="2819400" cy="1115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0C08B4F7-B0D0-4902-B678-25E20D25EE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6680958"/>
                </p:ext>
              </p:extLst>
            </p:nvPr>
          </p:nvGraphicFramePr>
          <p:xfrm>
            <a:off x="3379109" y="3552858"/>
            <a:ext cx="2819400" cy="1115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E33099-9D96-4D39-97EA-BA2D86B858DD}"/>
                </a:ext>
              </a:extLst>
            </p:cNvPr>
            <p:cNvCxnSpPr/>
            <p:nvPr/>
          </p:nvCxnSpPr>
          <p:spPr>
            <a:xfrm flipV="1">
              <a:off x="3836309" y="2218835"/>
              <a:ext cx="1143000" cy="4088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543334-9A11-4CFB-AD2B-A46526476AB5}"/>
                </a:ext>
              </a:extLst>
            </p:cNvPr>
            <p:cNvCxnSpPr/>
            <p:nvPr/>
          </p:nvCxnSpPr>
          <p:spPr>
            <a:xfrm flipV="1">
              <a:off x="3836309" y="3592122"/>
              <a:ext cx="1143000" cy="4088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3625C1-FAD1-4969-8DF5-8A950B93E465}"/>
                </a:ext>
              </a:extLst>
            </p:cNvPr>
            <p:cNvSpPr/>
            <p:nvPr/>
          </p:nvSpPr>
          <p:spPr>
            <a:xfrm>
              <a:off x="4283254" y="2075056"/>
              <a:ext cx="4347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ndrea" pitchFamily="2" charset="-128"/>
                  <a:ea typeface="Andrea" pitchFamily="2" charset="-128"/>
                  <a:cs typeface="Andrea" pitchFamily="2" charset="-128"/>
                  <a:sym typeface="Wingdings" panose="05000000000000000000" pitchFamily="2" charset="2"/>
                </a:rPr>
                <a:t>3X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EA410C-13BE-4D3C-867E-D81CF6F6F0E9}"/>
                </a:ext>
              </a:extLst>
            </p:cNvPr>
            <p:cNvSpPr/>
            <p:nvPr/>
          </p:nvSpPr>
          <p:spPr>
            <a:xfrm>
              <a:off x="4276842" y="3449469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ndrea" pitchFamily="2" charset="-128"/>
                  <a:ea typeface="Andrea" pitchFamily="2" charset="-128"/>
                  <a:cs typeface="Andrea" pitchFamily="2" charset="-128"/>
                  <a:sym typeface="Wingdings" panose="05000000000000000000" pitchFamily="2" charset="2"/>
                </a:rPr>
                <a:t>4X</a:t>
              </a:r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AE4E32-098F-4BBF-BDBD-71EB168D845F}"/>
              </a:ext>
            </a:extLst>
          </p:cNvPr>
          <p:cNvSpPr/>
          <p:nvPr/>
        </p:nvSpPr>
        <p:spPr>
          <a:xfrm>
            <a:off x="7178018" y="1980128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ndrea" pitchFamily="2" charset="-128"/>
                <a:ea typeface="Andrea" pitchFamily="2" charset="-128"/>
                <a:cs typeface="Andrea" pitchFamily="2" charset="-128"/>
                <a:sym typeface="Wingdings" panose="05000000000000000000" pitchFamily="2" charset="2"/>
              </a:rPr>
              <a:t>1X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11341-6FB6-4387-BF5E-A80E72E055BF}"/>
              </a:ext>
            </a:extLst>
          </p:cNvPr>
          <p:cNvSpPr/>
          <p:nvPr/>
        </p:nvSpPr>
        <p:spPr>
          <a:xfrm>
            <a:off x="7141149" y="340745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ndrea" pitchFamily="2" charset="-128"/>
                <a:ea typeface="Andrea" pitchFamily="2" charset="-128"/>
                <a:cs typeface="Andrea" pitchFamily="2" charset="-128"/>
                <a:sym typeface="Wingdings" panose="05000000000000000000" pitchFamily="2" charset="2"/>
              </a:rPr>
              <a:t>&lt; 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BFDB-ADE8-44B7-BDEB-056BBB37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unequal relationship between cost and lift has led to a steadily declining </a:t>
            </a:r>
            <a:r>
              <a:rPr lang="en-US" dirty="0" err="1"/>
              <a:t>roi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E6D90-A579-4CA2-8B17-B4D8C579493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dirty="0"/>
              <a:t>Brazil K-C Fem Care 2018 Marketing Mix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ABF02-D0E3-441F-B52E-657C7A28DBCC}"/>
              </a:ext>
            </a:extLst>
          </p:cNvPr>
          <p:cNvSpPr txBox="1"/>
          <p:nvPr/>
        </p:nvSpPr>
        <p:spPr>
          <a:xfrm>
            <a:off x="1610760" y="1276350"/>
            <a:ext cx="1289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FY 2016</a:t>
            </a:r>
            <a:endParaRPr lang="en-US" sz="10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7BB786A-6693-4C36-A5D5-AE0099F5D4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548566"/>
              </p:ext>
            </p:extLst>
          </p:nvPr>
        </p:nvGraphicFramePr>
        <p:xfrm>
          <a:off x="1059180" y="1947089"/>
          <a:ext cx="2377440" cy="180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82BD13A-E320-4295-BDAC-A2492E956570}"/>
              </a:ext>
            </a:extLst>
          </p:cNvPr>
          <p:cNvSpPr/>
          <p:nvPr/>
        </p:nvSpPr>
        <p:spPr>
          <a:xfrm>
            <a:off x="1520984" y="2473955"/>
            <a:ext cx="12895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1F497D">
                    <a:lumMod val="50000"/>
                  </a:srgbClr>
                </a:solidFill>
              </a:rPr>
              <a:t>0.64</a:t>
            </a:r>
          </a:p>
          <a:p>
            <a:pPr algn="ctr"/>
            <a:r>
              <a:rPr lang="en-US" sz="900" dirty="0">
                <a:solidFill>
                  <a:srgbClr val="1F497D">
                    <a:lumMod val="50000"/>
                  </a:srgbClr>
                </a:solidFill>
              </a:rPr>
              <a:t>ROI@GP</a:t>
            </a:r>
            <a:endParaRPr lang="en-US" sz="28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73ECE-2486-4002-8956-0876C318B759}"/>
              </a:ext>
            </a:extLst>
          </p:cNvPr>
          <p:cNvSpPr/>
          <p:nvPr/>
        </p:nvSpPr>
        <p:spPr>
          <a:xfrm>
            <a:off x="1074420" y="3937005"/>
            <a:ext cx="236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Media* Investment:  R$ 4.0 MM</a:t>
            </a:r>
          </a:p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 GP Contribution:  R$ 2.5 MM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E9A7ACA-9659-4302-8E8F-14D030ED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09243"/>
              </p:ext>
            </p:extLst>
          </p:nvPr>
        </p:nvGraphicFramePr>
        <p:xfrm>
          <a:off x="3765157" y="1666304"/>
          <a:ext cx="2377440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1B9BA44-01A1-4B0A-85B0-7EDCE79C3A09}"/>
              </a:ext>
            </a:extLst>
          </p:cNvPr>
          <p:cNvSpPr txBox="1"/>
          <p:nvPr/>
        </p:nvSpPr>
        <p:spPr>
          <a:xfrm>
            <a:off x="4309117" y="1276350"/>
            <a:ext cx="1289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FY 2017</a:t>
            </a:r>
            <a:endParaRPr lang="en-US" sz="10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F80E2-E582-4DD8-AA9B-D76A89F95491}"/>
              </a:ext>
            </a:extLst>
          </p:cNvPr>
          <p:cNvSpPr/>
          <p:nvPr/>
        </p:nvSpPr>
        <p:spPr>
          <a:xfrm>
            <a:off x="4160759" y="2495550"/>
            <a:ext cx="1437880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1F497D">
                    <a:lumMod val="50000"/>
                  </a:srgbClr>
                </a:solidFill>
              </a:rPr>
              <a:t>0.33</a:t>
            </a:r>
          </a:p>
          <a:p>
            <a:pPr algn="ctr"/>
            <a:r>
              <a:rPr lang="en-US" sz="1050" dirty="0">
                <a:solidFill>
                  <a:srgbClr val="1F497D">
                    <a:lumMod val="50000"/>
                  </a:srgbClr>
                </a:solidFill>
              </a:rPr>
              <a:t>ROI@GP</a:t>
            </a:r>
            <a:endParaRPr lang="en-US" sz="36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788AE-37ED-47E4-868B-C9D73B6361C6}"/>
              </a:ext>
            </a:extLst>
          </p:cNvPr>
          <p:cNvSpPr/>
          <p:nvPr/>
        </p:nvSpPr>
        <p:spPr>
          <a:xfrm>
            <a:off x="3772777" y="3937005"/>
            <a:ext cx="236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Media* Investment:  R$12.6 MM</a:t>
            </a:r>
          </a:p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 GP Contribution: R$ 4.1 MM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796C057-A055-41DF-B507-3C439FC78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159501"/>
              </p:ext>
            </p:extLst>
          </p:nvPr>
        </p:nvGraphicFramePr>
        <p:xfrm>
          <a:off x="6635250" y="1940624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5C83E46-1E09-44F8-80C2-867475A50A8C}"/>
              </a:ext>
            </a:extLst>
          </p:cNvPr>
          <p:cNvSpPr txBox="1"/>
          <p:nvPr/>
        </p:nvSpPr>
        <p:spPr>
          <a:xfrm>
            <a:off x="6995353" y="1276350"/>
            <a:ext cx="12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H1 2018</a:t>
            </a:r>
            <a:endParaRPr lang="en-US" sz="10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F9309-24E0-4E72-8E1D-B36B487B7CA2}"/>
              </a:ext>
            </a:extLst>
          </p:cNvPr>
          <p:cNvSpPr/>
          <p:nvPr/>
        </p:nvSpPr>
        <p:spPr>
          <a:xfrm>
            <a:off x="6705600" y="2442686"/>
            <a:ext cx="14870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F497D">
                    <a:lumMod val="50000"/>
                  </a:srgbClr>
                </a:solidFill>
              </a:rPr>
              <a:t>0.20</a:t>
            </a:r>
          </a:p>
          <a:p>
            <a:pPr algn="ctr"/>
            <a:r>
              <a:rPr lang="en-US" sz="1400" dirty="0">
                <a:solidFill>
                  <a:srgbClr val="1F497D">
                    <a:lumMod val="50000"/>
                  </a:srgbClr>
                </a:solidFill>
              </a:rPr>
              <a:t>ROI@GP</a:t>
            </a:r>
            <a:endParaRPr lang="en-US" sz="48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2B1B-BFA2-486A-8645-38969719C3E7}"/>
              </a:ext>
            </a:extLst>
          </p:cNvPr>
          <p:cNvSpPr/>
          <p:nvPr/>
        </p:nvSpPr>
        <p:spPr>
          <a:xfrm>
            <a:off x="6455553" y="3937005"/>
            <a:ext cx="2377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Media* Investment:  R$4.3 MM</a:t>
            </a:r>
          </a:p>
          <a:p>
            <a:pPr algn="ctr"/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 GP Contribution: R$ 0.7 MM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FD8DC4-9885-4DCD-82DF-BE995E0A7CDC}"/>
              </a:ext>
            </a:extLst>
          </p:cNvPr>
          <p:cNvSpPr/>
          <p:nvPr/>
        </p:nvSpPr>
        <p:spPr>
          <a:xfrm>
            <a:off x="1123593" y="4409868"/>
            <a:ext cx="7643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*Note, spending for activities for which there is no execution is excluded.</a:t>
            </a:r>
          </a:p>
          <a:p>
            <a:pPr algn="ctr"/>
            <a:r>
              <a:rPr lang="en-US" sz="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Bubble size = analyzed media investment.  Full outer circle shaded means an ROI of 2, Circle has been shaded proportionately. </a:t>
            </a:r>
          </a:p>
        </p:txBody>
      </p:sp>
      <p:pic>
        <p:nvPicPr>
          <p:cNvPr id="28" name="Picture 2" descr="\\falmumstrg04\HSD\rahul.ahuja\Downloads\download (2).png">
            <a:extLst>
              <a:ext uri="{FF2B5EF4-FFF2-40B4-BE49-F238E27FC236}">
                <a16:creationId xmlns:a16="http://schemas.microsoft.com/office/drawing/2014/main" id="{096FB538-5F92-4784-898E-34255CD9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3245" y="438489"/>
            <a:ext cx="431576" cy="28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5726A7-3FB0-4BBB-87C1-C57B90FCAC83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169" y="799036"/>
            <a:ext cx="48006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39">
            <a:extLst>
              <a:ext uri="{FF2B5EF4-FFF2-40B4-BE49-F238E27FC236}">
                <a16:creationId xmlns:a16="http://schemas.microsoft.com/office/drawing/2014/main" id="{16CA4829-D0CD-4C02-91DB-AA05B0C4A411}"/>
              </a:ext>
            </a:extLst>
          </p:cNvPr>
          <p:cNvSpPr/>
          <p:nvPr/>
        </p:nvSpPr>
        <p:spPr>
          <a:xfrm>
            <a:off x="3488273" y="3370095"/>
            <a:ext cx="624548" cy="1624025"/>
          </a:xfrm>
          <a:prstGeom prst="roundRect">
            <a:avLst/>
          </a:prstGeom>
          <a:solidFill>
            <a:srgbClr val="B9E5FB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Operating within the optimal range would generate more volume /higher ROI</a:t>
            </a:r>
          </a:p>
        </p:txBody>
      </p:sp>
      <p:sp>
        <p:nvSpPr>
          <p:cNvPr id="19" name="Retângulo de cantos arredondados 39">
            <a:extLst>
              <a:ext uri="{FF2B5EF4-FFF2-40B4-BE49-F238E27FC236}">
                <a16:creationId xmlns:a16="http://schemas.microsoft.com/office/drawing/2014/main" id="{4FBEE77D-74DD-4DAA-B654-03EF039F4BD6}"/>
              </a:ext>
            </a:extLst>
          </p:cNvPr>
          <p:cNvSpPr/>
          <p:nvPr/>
        </p:nvSpPr>
        <p:spPr>
          <a:xfrm>
            <a:off x="2284021" y="3393920"/>
            <a:ext cx="624548" cy="1624025"/>
          </a:xfrm>
          <a:prstGeom prst="roundRect">
            <a:avLst/>
          </a:prstGeom>
          <a:solidFill>
            <a:srgbClr val="B9E5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  <a:latin typeface="+mj-lt"/>
              </a:rPr>
              <a:t>3.5X higher CPP did not generate higher response causing a 0.19 decline in ROI</a:t>
            </a:r>
          </a:p>
        </p:txBody>
      </p:sp>
      <p:sp>
        <p:nvSpPr>
          <p:cNvPr id="17" name="Retângulo de cantos arredondados 39">
            <a:extLst>
              <a:ext uri="{FF2B5EF4-FFF2-40B4-BE49-F238E27FC236}">
                <a16:creationId xmlns:a16="http://schemas.microsoft.com/office/drawing/2014/main" id="{9C60FEC2-961A-4527-9145-801873594F09}"/>
              </a:ext>
            </a:extLst>
          </p:cNvPr>
          <p:cNvSpPr/>
          <p:nvPr/>
        </p:nvSpPr>
        <p:spPr>
          <a:xfrm>
            <a:off x="6551221" y="3393920"/>
            <a:ext cx="624548" cy="1476386"/>
          </a:xfrm>
          <a:prstGeom prst="roundRect">
            <a:avLst/>
          </a:prstGeom>
          <a:solidFill>
            <a:srgbClr val="B9E5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If our margin have not decrease, ROI would have been 0.02$ higher</a:t>
            </a:r>
          </a:p>
        </p:txBody>
      </p:sp>
      <p:sp>
        <p:nvSpPr>
          <p:cNvPr id="9" name="Retângulo de cantos arredondados 39">
            <a:extLst>
              <a:ext uri="{FF2B5EF4-FFF2-40B4-BE49-F238E27FC236}">
                <a16:creationId xmlns:a16="http://schemas.microsoft.com/office/drawing/2014/main" id="{4FBEE77D-74DD-4DAA-B654-03EF039F4BD6}"/>
              </a:ext>
            </a:extLst>
          </p:cNvPr>
          <p:cNvSpPr/>
          <p:nvPr/>
        </p:nvSpPr>
        <p:spPr>
          <a:xfrm>
            <a:off x="5317073" y="3370095"/>
            <a:ext cx="624548" cy="1624025"/>
          </a:xfrm>
          <a:prstGeom prst="roundRect">
            <a:avLst/>
          </a:prstGeom>
          <a:solidFill>
            <a:srgbClr val="B9E5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  <a:latin typeface="+mj-lt"/>
              </a:rPr>
              <a:t>4X higher CPP did not generate 4X higher response causing a 0.09 decline in ROI</a:t>
            </a:r>
          </a:p>
        </p:txBody>
      </p:sp>
      <p:sp>
        <p:nvSpPr>
          <p:cNvPr id="11" name="Retângulo de cantos arredondados 39">
            <a:extLst>
              <a:ext uri="{FF2B5EF4-FFF2-40B4-BE49-F238E27FC236}">
                <a16:creationId xmlns:a16="http://schemas.microsoft.com/office/drawing/2014/main" id="{9C60FEC2-961A-4527-9145-801873594F09}"/>
              </a:ext>
            </a:extLst>
          </p:cNvPr>
          <p:cNvSpPr/>
          <p:nvPr/>
        </p:nvSpPr>
        <p:spPr>
          <a:xfrm>
            <a:off x="1031723" y="3365334"/>
            <a:ext cx="624548" cy="1476386"/>
          </a:xfrm>
          <a:prstGeom prst="roundRect">
            <a:avLst/>
          </a:prstGeom>
          <a:solidFill>
            <a:srgbClr val="B9E5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Thanks to the margin increase ROI gain 0.02 higher</a:t>
            </a:r>
          </a:p>
        </p:txBody>
      </p:sp>
      <p:sp>
        <p:nvSpPr>
          <p:cNvPr id="15" name="Retângulo de cantos arredondados 39">
            <a:extLst>
              <a:ext uri="{FF2B5EF4-FFF2-40B4-BE49-F238E27FC236}">
                <a16:creationId xmlns:a16="http://schemas.microsoft.com/office/drawing/2014/main" id="{05D234B3-6A4A-476D-9E94-74BE5053F8BE}"/>
              </a:ext>
            </a:extLst>
          </p:cNvPr>
          <p:cNvSpPr/>
          <p:nvPr/>
        </p:nvSpPr>
        <p:spPr>
          <a:xfrm>
            <a:off x="1674421" y="3365334"/>
            <a:ext cx="624548" cy="147638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If our volume had remained constant, ROI would be 0.01 higher</a:t>
            </a:r>
          </a:p>
        </p:txBody>
      </p:sp>
      <p:sp>
        <p:nvSpPr>
          <p:cNvPr id="16" name="Retângulo de cantos arredondados 39">
            <a:extLst>
              <a:ext uri="{FF2B5EF4-FFF2-40B4-BE49-F238E27FC236}">
                <a16:creationId xmlns:a16="http://schemas.microsoft.com/office/drawing/2014/main" id="{16CA4829-D0CD-4C02-91DB-AA05B0C4A411}"/>
              </a:ext>
            </a:extLst>
          </p:cNvPr>
          <p:cNvSpPr/>
          <p:nvPr/>
        </p:nvSpPr>
        <p:spPr>
          <a:xfrm>
            <a:off x="7160821" y="3365334"/>
            <a:ext cx="624548" cy="147638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Operating within the optimal range would generate more volume /higher ROI</a:t>
            </a:r>
          </a:p>
        </p:txBody>
      </p:sp>
      <p:graphicFrame>
        <p:nvGraphicFramePr>
          <p:cNvPr id="20" name="Chart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45000"/>
              </p:ext>
            </p:extLst>
          </p:nvPr>
        </p:nvGraphicFramePr>
        <p:xfrm>
          <a:off x="368135" y="1200150"/>
          <a:ext cx="8621486" cy="2989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Roi DECLINE primarily driven by PTV Costs increasing more than PTV lift</a:t>
            </a:r>
          </a:p>
        </p:txBody>
      </p:sp>
      <p:sp>
        <p:nvSpPr>
          <p:cNvPr id="12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29600" y="1964657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0614" y="2351447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rgbClr val="FF0000"/>
                </a:solidFill>
                <a:latin typeface="Open Sans"/>
              </a:rPr>
              <a:t>-40%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295400" y="1200150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INTIMUS ROI Decomposition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(Understanding Drivers of ROI Change FY’16 vs. FY ‘17 vs. H1 ‘18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tângulo de cantos arredondados 39">
            <a:extLst>
              <a:ext uri="{FF2B5EF4-FFF2-40B4-BE49-F238E27FC236}">
                <a16:creationId xmlns:a16="http://schemas.microsoft.com/office/drawing/2014/main" id="{05D234B3-6A4A-476D-9E94-74BE5053F8BE}"/>
              </a:ext>
            </a:extLst>
          </p:cNvPr>
          <p:cNvSpPr/>
          <p:nvPr/>
        </p:nvSpPr>
        <p:spPr>
          <a:xfrm>
            <a:off x="5926673" y="3370095"/>
            <a:ext cx="624548" cy="1624025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If our volume had remained constant, ROI would be 0.02 higher</a:t>
            </a:r>
          </a:p>
        </p:txBody>
      </p:sp>
      <p:sp>
        <p:nvSpPr>
          <p:cNvPr id="21" name="Retângulo de cantos arredondados 39">
            <a:extLst>
              <a:ext uri="{FF2B5EF4-FFF2-40B4-BE49-F238E27FC236}">
                <a16:creationId xmlns:a16="http://schemas.microsoft.com/office/drawing/2014/main" id="{05D234B3-6A4A-476D-9E94-74BE5053F8BE}"/>
              </a:ext>
            </a:extLst>
          </p:cNvPr>
          <p:cNvSpPr/>
          <p:nvPr/>
        </p:nvSpPr>
        <p:spPr>
          <a:xfrm>
            <a:off x="2878673" y="3393920"/>
            <a:ext cx="624548" cy="1624025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/>
            <a:r>
              <a:rPr lang="en-US" sz="800" dirty="0">
                <a:solidFill>
                  <a:srgbClr val="0070C0"/>
                </a:solidFill>
              </a:rPr>
              <a:t>Increase in the effectiveness didn’t offset the 2.7X CPP causing a 0.09 decline in ROI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89085" y="1842972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0099" y="2229762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rgbClr val="FF0000"/>
                </a:solidFill>
                <a:latin typeface="Open Sans"/>
              </a:rPr>
              <a:t>-49%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en Sans"/>
            </a:endParaRPr>
          </a:p>
        </p:txBody>
      </p:sp>
      <p:pic>
        <p:nvPicPr>
          <p:cNvPr id="26" name="Picture 2" descr="Image result for intimus logo">
            <a:extLst>
              <a:ext uri="{FF2B5EF4-FFF2-40B4-BE49-F238E27FC236}">
                <a16:creationId xmlns:a16="http://schemas.microsoft.com/office/drawing/2014/main" id="{78536644-CA25-4FAB-BDD5-C96866F1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brazil flag">
            <a:extLst>
              <a:ext uri="{FF2B5EF4-FFF2-40B4-BE49-F238E27FC236}">
                <a16:creationId xmlns:a16="http://schemas.microsoft.com/office/drawing/2014/main" id="{85F651B7-6DED-4317-82C4-242B3B66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de cantos arredondados 55">
            <a:extLst>
              <a:ext uri="{FF2B5EF4-FFF2-40B4-BE49-F238E27FC236}">
                <a16:creationId xmlns:a16="http://schemas.microsoft.com/office/drawing/2014/main" id="{A64AFF63-F9C5-4279-B25A-EF344239CEAA}"/>
              </a:ext>
            </a:extLst>
          </p:cNvPr>
          <p:cNvSpPr/>
          <p:nvPr/>
        </p:nvSpPr>
        <p:spPr>
          <a:xfrm>
            <a:off x="2265871" y="3337601"/>
            <a:ext cx="1222402" cy="16890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de cantos arredondados 55">
            <a:extLst>
              <a:ext uri="{FF2B5EF4-FFF2-40B4-BE49-F238E27FC236}">
                <a16:creationId xmlns:a16="http://schemas.microsoft.com/office/drawing/2014/main" id="{B8DC0EB8-71A1-42A7-B4CA-54A691628070}"/>
              </a:ext>
            </a:extLst>
          </p:cNvPr>
          <p:cNvSpPr/>
          <p:nvPr/>
        </p:nvSpPr>
        <p:spPr>
          <a:xfrm>
            <a:off x="5284697" y="3337601"/>
            <a:ext cx="656924" cy="16890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category"/>
        </p:bldSub>
      </p:bldGraphic>
      <p:bldP spid="25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Intimus </a:t>
            </a:r>
            <a:r>
              <a:rPr lang="en-US" dirty="0" err="1"/>
              <a:t>roi</a:t>
            </a:r>
            <a:r>
              <a:rPr lang="en-US" dirty="0"/>
              <a:t> in line with </a:t>
            </a:r>
            <a:r>
              <a:rPr lang="en-US" dirty="0" err="1"/>
              <a:t>argentina</a:t>
            </a:r>
            <a:r>
              <a:rPr lang="en-US" dirty="0"/>
              <a:t> but lower than expected given Intimus brand size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247145" y="1128668"/>
            <a:ext cx="27158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 ROI @ GP – Global markets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51281673"/>
              </p:ext>
            </p:extLst>
          </p:nvPr>
        </p:nvGraphicFramePr>
        <p:xfrm>
          <a:off x="1066799" y="1444059"/>
          <a:ext cx="6776191" cy="238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731" y="4183773"/>
            <a:ext cx="480060" cy="27432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10" r="49548"/>
          <a:stretch/>
        </p:blipFill>
        <p:spPr bwMode="auto">
          <a:xfrm>
            <a:off x="7238256" y="3768017"/>
            <a:ext cx="381744" cy="33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701" y="3836971"/>
            <a:ext cx="346176" cy="196339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90" y="4183773"/>
            <a:ext cx="480060" cy="274320"/>
          </a:xfrm>
          <a:prstGeom prst="rect">
            <a:avLst/>
          </a:prstGeom>
        </p:spPr>
      </p:pic>
      <p:pic>
        <p:nvPicPr>
          <p:cNvPr id="15" name="Picture 2" descr="http://www.multivu.com/assets/60196/photos/60196-U-by-Kotex-logo-original.jpg?1359584285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1844" y="3805338"/>
            <a:ext cx="280427" cy="2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540" y="4183773"/>
            <a:ext cx="480060" cy="274320"/>
          </a:xfrm>
          <a:prstGeom prst="rect">
            <a:avLst/>
          </a:prstGeom>
        </p:spPr>
      </p:pic>
      <p:pic>
        <p:nvPicPr>
          <p:cNvPr id="17" name="Picture 2" descr="http://www.multivu.com/assets/60196/photos/60196-U-by-Kotex-logo-original.jpg?1359584285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7629" y="3805338"/>
            <a:ext cx="280427" cy="2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F70F93-28A4-4A73-AC02-C908BA7B070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060" y="3739568"/>
            <a:ext cx="457200" cy="391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263342-CCDF-49C5-8399-B7E2C946755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776" y="4172343"/>
            <a:ext cx="444424" cy="285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BD761C-B9EC-4944-A98E-062F4E42A186}"/>
              </a:ext>
            </a:extLst>
          </p:cNvPr>
          <p:cNvSpPr txBox="1"/>
          <p:nvPr/>
        </p:nvSpPr>
        <p:spPr>
          <a:xfrm>
            <a:off x="2787170" y="4954437"/>
            <a:ext cx="336414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788" kern="0" dirty="0"/>
              <a:t>Source:  KCI MMM Models</a:t>
            </a:r>
          </a:p>
        </p:txBody>
      </p:sp>
      <p:pic>
        <p:nvPicPr>
          <p:cNvPr id="27" name="Picture 2" descr="\\falmumstrg04\HSD\rahul.ahuja\Downloads\download (2)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0972" y="3794551"/>
            <a:ext cx="431576" cy="28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896" y="4183773"/>
            <a:ext cx="480060" cy="27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320C3-0D47-4E81-88ED-571FDB04AFF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4471" y="3722524"/>
            <a:ext cx="425233" cy="425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E5FC3-4260-474F-9D72-7E12AF99F50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036" y="4183749"/>
            <a:ext cx="480101" cy="2743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Picture 2" descr="\\falmumstrg04\HSD\rahul.ahuja\Downloads\download (2).png">
            <a:extLst>
              <a:ext uri="{FF2B5EF4-FFF2-40B4-BE49-F238E27FC236}">
                <a16:creationId xmlns:a16="http://schemas.microsoft.com/office/drawing/2014/main" id="{A3C9B81A-DB25-4817-A9BC-02D54CC2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900" y="3794551"/>
            <a:ext cx="431576" cy="28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C46979-2F82-41A0-BA3C-28D8DADE229C}"/>
              </a:ext>
            </a:extLst>
          </p:cNvPr>
          <p:cNvPicPr>
            <a:picLocks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824" y="4183773"/>
            <a:ext cx="48006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Meeting PPO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400747" y="1657350"/>
            <a:ext cx="2507777" cy="0"/>
          </a:xfrm>
          <a:prstGeom prst="lin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3314674" y="1657350"/>
            <a:ext cx="2507777" cy="0"/>
          </a:xfrm>
          <a:prstGeom prst="lin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cxnSp>
        <p:nvCxnSpPr>
          <p:cNvPr id="7" name="Straight Connector 6"/>
          <p:cNvCxnSpPr/>
          <p:nvPr/>
        </p:nvCxnSpPr>
        <p:spPr>
          <a:xfrm>
            <a:off x="228601" y="1657350"/>
            <a:ext cx="2507777" cy="0"/>
          </a:xfrm>
          <a:prstGeom prst="lin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987721" y="1089754"/>
            <a:ext cx="1593706" cy="600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9">
              <a:defRPr/>
            </a:pPr>
            <a:r>
              <a:rPr lang="en-US" sz="3300" dirty="0">
                <a:solidFill>
                  <a:srgbClr val="418AB3"/>
                </a:solidFill>
                <a:latin typeface="Calibri"/>
              </a:rPr>
              <a:t>Purpose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0552" y="1089754"/>
            <a:ext cx="1485920" cy="600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9">
              <a:defRPr/>
            </a:pPr>
            <a:r>
              <a:rPr lang="en-US" sz="3300" dirty="0">
                <a:solidFill>
                  <a:srgbClr val="418AB3"/>
                </a:solidFill>
                <a:latin typeface="Calibri"/>
              </a:rPr>
              <a:t>Process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50442" y="1089754"/>
            <a:ext cx="1770934" cy="600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9">
              <a:defRPr/>
            </a:pPr>
            <a:r>
              <a:rPr lang="en-US" sz="3300" dirty="0">
                <a:solidFill>
                  <a:srgbClr val="418AB3"/>
                </a:solidFill>
                <a:latin typeface="Calibri"/>
              </a:rPr>
              <a:t>Outcome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057755" y="1912496"/>
            <a:ext cx="0" cy="205740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>
            <a:off x="6105755" y="1912496"/>
            <a:ext cx="0" cy="205740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162941" y="2043101"/>
            <a:ext cx="2702607" cy="264558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3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Evaluate and optimize </a:t>
            </a:r>
            <a:r>
              <a:rPr lang="en-US" sz="1350" dirty="0" err="1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Brasil</a:t>
            </a:r>
            <a:r>
              <a:rPr lang="en-US" sz="13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 Fem Care A&amp;CP ROI</a:t>
            </a:r>
            <a:endParaRPr lang="en-IN" sz="1350" dirty="0">
              <a:solidFill>
                <a:prstClr val="black"/>
              </a:solidFill>
              <a:latin typeface="Calibri"/>
            </a:endParaRPr>
          </a:p>
          <a:p>
            <a:pPr marL="214298" indent="-214298" defTabSz="685749"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000000">
                  <a:lumMod val="75000"/>
                  <a:lumOff val="25000"/>
                </a:srgbClr>
              </a:solidFill>
              <a:latin typeface="Calibri"/>
            </a:endParaRPr>
          </a:p>
          <a:p>
            <a:pPr marL="214298" indent="-214298" defTabSz="685749"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000000">
                  <a:lumMod val="75000"/>
                  <a:lumOff val="25000"/>
                </a:srgbClr>
              </a:solidFill>
              <a:latin typeface="Calibri"/>
            </a:endParaRPr>
          </a:p>
          <a:p>
            <a:pPr marL="214298" indent="-214298" defTabSz="685749"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000000">
                  <a:lumMod val="75000"/>
                  <a:lumOff val="25000"/>
                </a:srgbClr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0453" y="2043101"/>
            <a:ext cx="2702607" cy="264558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350" dirty="0">
                <a:solidFill>
                  <a:prstClr val="black"/>
                </a:solidFill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  <a:t>MRA/Nielsen to present MMM results and recommendations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350" dirty="0">
                <a:solidFill>
                  <a:prstClr val="black"/>
                </a:solidFill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  <a:t>All to discuss implications for 2019 and beyond</a:t>
            </a:r>
          </a:p>
          <a:p>
            <a:pPr marL="214298" indent="-214298" defTabSz="685749"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000000">
                  <a:lumMod val="75000"/>
                  <a:lumOff val="25000"/>
                </a:srgbClr>
              </a:solidFill>
              <a:latin typeface="Calibri"/>
            </a:endParaRPr>
          </a:p>
          <a:p>
            <a:pPr marL="386945" lvl="1" indent="-176209" defTabSz="685749">
              <a:buFont typeface="Courier New" panose="02070309020205020404" pitchFamily="49" charset="0"/>
              <a:buChar char="o"/>
              <a:defRPr/>
            </a:pPr>
            <a:endParaRPr lang="en-US" sz="1350" dirty="0">
              <a:solidFill>
                <a:srgbClr val="000000">
                  <a:lumMod val="75000"/>
                  <a:lumOff val="25000"/>
                </a:srgbClr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78453" y="2043101"/>
            <a:ext cx="2702607" cy="264558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350" dirty="0">
                <a:solidFill>
                  <a:prstClr val="black"/>
                </a:solidFill>
                <a:latin typeface="Calibri"/>
                <a:ea typeface="Times New Roman" panose="02020603050405020304" pitchFamily="18" charset="0"/>
                <a:cs typeface="Times New Roman" panose="02020603050405020304" pitchFamily="18" charset="0"/>
              </a:rPr>
              <a:t>Alignment on opportunities and recommendations to best use media investment to achieve 2019 objectives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duotone>
              <a:srgbClr val="838383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93" y="897593"/>
            <a:ext cx="685800" cy="685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948" y="897566"/>
            <a:ext cx="704149" cy="6858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346" y="897566"/>
            <a:ext cx="608129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9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G:\My Drive\Mix\Projetos\Kimberly Clark\Shared KC Fem&amp;Baby Care 2018\BRA Fem Care - Intimus\Final Presentation Materials\Pictures\Running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62979" y="0"/>
            <a:ext cx="54858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8520" y="0"/>
            <a:ext cx="7182879" cy="5143500"/>
            <a:chOff x="-4761" y="0"/>
            <a:chExt cx="7128980" cy="5143500"/>
          </a:xfrm>
        </p:grpSpPr>
        <p:sp>
          <p:nvSpPr>
            <p:cNvPr id="9" name="Retângulo 8"/>
            <p:cNvSpPr/>
            <p:nvPr/>
          </p:nvSpPr>
          <p:spPr>
            <a:xfrm>
              <a:off x="-4761" y="0"/>
              <a:ext cx="609382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9223" name="Picture 7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42832" y="0"/>
              <a:ext cx="3481387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6" name="Rectangle 4">
            <a:extLst>
              <a:ext uri="{FF2B5EF4-FFF2-40B4-BE49-F238E27FC236}">
                <a16:creationId xmlns:a16="http://schemas.microsoft.com/office/drawing/2014/main" id="{FF3E5765-56EC-4CF6-93E7-63E821EDAB50}"/>
              </a:ext>
            </a:extLst>
          </p:cNvPr>
          <p:cNvSpPr/>
          <p:nvPr/>
        </p:nvSpPr>
        <p:spPr>
          <a:xfrm>
            <a:off x="208520" y="297908"/>
            <a:ext cx="7182880" cy="118454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0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We will use MMM findings to improve our media investment to efficiently grow Intimus volume and profit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430844" y="4044018"/>
            <a:ext cx="5221061" cy="735752"/>
            <a:chOff x="6274047" y="5179740"/>
            <a:chExt cx="6961414" cy="981002"/>
          </a:xfrm>
        </p:grpSpPr>
        <p:sp>
          <p:nvSpPr>
            <p:cNvPr id="85" name="Retângulo 84"/>
            <p:cNvSpPr/>
            <p:nvPr/>
          </p:nvSpPr>
          <p:spPr>
            <a:xfrm>
              <a:off x="7895839" y="5179740"/>
              <a:ext cx="5339622" cy="82815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Rounded Rectangle 92"/>
            <p:cNvSpPr/>
            <p:nvPr/>
          </p:nvSpPr>
          <p:spPr>
            <a:xfrm>
              <a:off x="7888620" y="5256005"/>
              <a:ext cx="4715817" cy="706816"/>
            </a:xfrm>
            <a:prstGeom prst="roundRect">
              <a:avLst>
                <a:gd name="adj" fmla="val 482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rgbClr val="DD1177"/>
                  </a:solidFill>
                </a:rPr>
                <a:t>Optimizing investment levels </a:t>
              </a:r>
            </a:p>
            <a:p>
              <a:r>
                <a:rPr lang="en-US" b="1" dirty="0">
                  <a:solidFill>
                    <a:srgbClr val="DD1177"/>
                  </a:solidFill>
                </a:rPr>
                <a:t>within channel</a:t>
              </a:r>
            </a:p>
          </p:txBody>
        </p:sp>
        <p:pic>
          <p:nvPicPr>
            <p:cNvPr id="95" name="Picture 2" descr="Resultado de imagem para baby steps"/>
            <p:cNvPicPr>
              <a:picLocks noChangeAspect="1" noChangeArrowheads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74047" y="5270078"/>
              <a:ext cx="421100" cy="890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85"/>
            <p:cNvSpPr txBox="1"/>
            <p:nvPr/>
          </p:nvSpPr>
          <p:spPr>
            <a:xfrm>
              <a:off x="6695147" y="5439600"/>
              <a:ext cx="14255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chemeClr val="accent6"/>
                  </a:solidFill>
                </a:rPr>
                <a:t>Step 4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570267" y="3101681"/>
            <a:ext cx="6314523" cy="726063"/>
            <a:chOff x="5553156" y="3927748"/>
            <a:chExt cx="8419365" cy="968084"/>
          </a:xfrm>
        </p:grpSpPr>
        <p:sp>
          <p:nvSpPr>
            <p:cNvPr id="91" name="TextBox 85"/>
            <p:cNvSpPr txBox="1"/>
            <p:nvPr/>
          </p:nvSpPr>
          <p:spPr>
            <a:xfrm>
              <a:off x="5914023" y="4195256"/>
              <a:ext cx="14255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chemeClr val="accent6"/>
                  </a:solidFill>
                </a:rPr>
                <a:t>Step3</a:t>
              </a:r>
            </a:p>
          </p:txBody>
        </p:sp>
        <p:pic>
          <p:nvPicPr>
            <p:cNvPr id="92" name="Picture 2" descr="Resultado de imagem para baby steps"/>
            <p:cNvPicPr>
              <a:picLocks noChangeAspect="1" noChangeArrowheads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53156" y="3927748"/>
              <a:ext cx="433161" cy="8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Retângulo 96"/>
            <p:cNvSpPr/>
            <p:nvPr/>
          </p:nvSpPr>
          <p:spPr>
            <a:xfrm>
              <a:off x="7041241" y="4067676"/>
              <a:ext cx="5390138" cy="82815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2" name="Rounded Rectangle 92"/>
            <p:cNvSpPr/>
            <p:nvPr/>
          </p:nvSpPr>
          <p:spPr>
            <a:xfrm>
              <a:off x="7057905" y="4067676"/>
              <a:ext cx="6914616" cy="744188"/>
            </a:xfrm>
            <a:prstGeom prst="roundRect">
              <a:avLst>
                <a:gd name="adj" fmla="val 482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DD1177"/>
                  </a:solidFill>
                </a:rPr>
                <a:t>Understanding media channel performance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430844" y="2260077"/>
            <a:ext cx="5671193" cy="693539"/>
            <a:chOff x="6340243" y="2850401"/>
            <a:chExt cx="6616283" cy="924719"/>
          </a:xfrm>
        </p:grpSpPr>
        <p:pic>
          <p:nvPicPr>
            <p:cNvPr id="6146" name="Picture 2" descr="Resultado de imagem para baby steps"/>
            <p:cNvPicPr>
              <a:picLocks noChangeAspect="1" noChangeArrowheads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40243" y="2850401"/>
              <a:ext cx="421100" cy="890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5"/>
            <p:cNvSpPr txBox="1"/>
            <p:nvPr/>
          </p:nvSpPr>
          <p:spPr>
            <a:xfrm>
              <a:off x="6761343" y="3019922"/>
              <a:ext cx="14255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chemeClr val="accent6"/>
                  </a:solidFill>
                </a:rPr>
                <a:t>Step 2</a:t>
              </a:r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7870793" y="2900454"/>
              <a:ext cx="4560584" cy="82815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Rounded Rectangle 91"/>
            <p:cNvSpPr/>
            <p:nvPr/>
          </p:nvSpPr>
          <p:spPr>
            <a:xfrm>
              <a:off x="7895839" y="2930210"/>
              <a:ext cx="5060687" cy="844910"/>
            </a:xfrm>
            <a:prstGeom prst="roundRect">
              <a:avLst>
                <a:gd name="adj" fmla="val 482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rgbClr val="DD1177"/>
                  </a:solidFill>
                </a:rPr>
                <a:t>Optimizing Commercial programs </a:t>
              </a:r>
            </a:p>
            <a:p>
              <a:r>
                <a:rPr lang="en-US" b="1" dirty="0">
                  <a:solidFill>
                    <a:srgbClr val="DD1177"/>
                  </a:solidFill>
                </a:rPr>
                <a:t>and Variants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36631" y="1370666"/>
            <a:ext cx="5244872" cy="761366"/>
            <a:chOff x="5495693" y="1480744"/>
            <a:chExt cx="6993162" cy="1015154"/>
          </a:xfrm>
        </p:grpSpPr>
        <p:sp>
          <p:nvSpPr>
            <p:cNvPr id="34" name="TextBox 85"/>
            <p:cNvSpPr txBox="1"/>
            <p:nvPr/>
          </p:nvSpPr>
          <p:spPr>
            <a:xfrm>
              <a:off x="5856560" y="1748252"/>
              <a:ext cx="14255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Step 1</a:t>
              </a:r>
            </a:p>
          </p:txBody>
        </p:sp>
        <p:pic>
          <p:nvPicPr>
            <p:cNvPr id="89" name="Picture 2" descr="Resultado de imagem para baby steps"/>
            <p:cNvPicPr>
              <a:picLocks noChangeAspect="1" noChangeArrowheads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95693" y="1480744"/>
              <a:ext cx="433161" cy="8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tângulo 98"/>
            <p:cNvSpPr/>
            <p:nvPr/>
          </p:nvSpPr>
          <p:spPr>
            <a:xfrm>
              <a:off x="6983778" y="1613290"/>
              <a:ext cx="5505075" cy="82815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6" name="Rounded Rectangle 86"/>
            <p:cNvSpPr/>
            <p:nvPr/>
          </p:nvSpPr>
          <p:spPr>
            <a:xfrm>
              <a:off x="7011592" y="1805684"/>
              <a:ext cx="5477263" cy="690214"/>
            </a:xfrm>
            <a:prstGeom prst="roundRect">
              <a:avLst>
                <a:gd name="adj" fmla="val 482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rgbClr val="DD1177"/>
                  </a:solidFill>
                </a:rPr>
                <a:t>Understanding volume drivers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08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Yoga, Pacific, Healthy, Meditation, Nature, Relax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7273338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16287" y="0"/>
            <a:ext cx="613251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2490" y="2724150"/>
            <a:ext cx="3829319" cy="595162"/>
          </a:xfrm>
          <a:prstGeom prst="rect">
            <a:avLst/>
          </a:prstGeom>
          <a:solidFill>
            <a:schemeClr val="bg1">
              <a:alpha val="93000"/>
            </a:schemeClr>
          </a:solidFill>
        </p:spPr>
        <p:txBody>
          <a:bodyPr vert="horz" wrap="square" lIns="91428" tIns="0" rIns="91428" bIns="0" rtlCol="0" anchor="t" anchorCtr="0">
            <a:noAutofit/>
          </a:bodyPr>
          <a:lstStyle>
            <a:lvl1pPr algn="l" defTabSz="457189" rtl="0" eaLnBrk="1" latinLnBrk="0" hangingPunct="1">
              <a:spcBef>
                <a:spcPct val="0"/>
              </a:spcBef>
              <a:buNone/>
              <a:defRPr lang="en-US" sz="5000" b="1" kern="1200" cap="all" baseline="0">
                <a:solidFill>
                  <a:srgbClr val="000000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D416A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Key takeaways from volume drivers </a:t>
            </a:r>
          </a:p>
        </p:txBody>
      </p:sp>
      <p:grpSp>
        <p:nvGrpSpPr>
          <p:cNvPr id="32" name="Grupo 31"/>
          <p:cNvGrpSpPr/>
          <p:nvPr/>
        </p:nvGrpSpPr>
        <p:grpSpPr>
          <a:xfrm>
            <a:off x="4036153" y="248614"/>
            <a:ext cx="5642146" cy="1009650"/>
            <a:chOff x="4194287" y="313650"/>
            <a:chExt cx="5044080" cy="1009650"/>
          </a:xfrm>
        </p:grpSpPr>
        <p:sp>
          <p:nvSpPr>
            <p:cNvPr id="9" name="Retângulo 8"/>
            <p:cNvSpPr/>
            <p:nvPr/>
          </p:nvSpPr>
          <p:spPr>
            <a:xfrm>
              <a:off x="4722656" y="355131"/>
              <a:ext cx="4515711" cy="926689"/>
            </a:xfrm>
            <a:prstGeom prst="rect">
              <a:avLst/>
            </a:pr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345785" y="498821"/>
              <a:ext cx="3407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416AB"/>
                  </a:solidFill>
                  <a:latin typeface="Arial Rounded MT Bold" panose="020F0704030504030204" pitchFamily="34" charset="0"/>
                </a:rPr>
                <a:t>Growing distribution is key to sustaining base sales</a:t>
              </a:r>
            </a:p>
          </p:txBody>
        </p:sp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4287" y="313650"/>
              <a:ext cx="987313" cy="1009650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/>
        </p:nvGrpSpPr>
        <p:grpSpPr>
          <a:xfrm>
            <a:off x="4478644" y="1518011"/>
            <a:ext cx="5207586" cy="1023540"/>
            <a:chOff x="4572000" y="1504950"/>
            <a:chExt cx="5207586" cy="1023540"/>
          </a:xfrm>
        </p:grpSpPr>
        <p:sp>
          <p:nvSpPr>
            <p:cNvPr id="26" name="Retângulo 25"/>
            <p:cNvSpPr/>
            <p:nvPr/>
          </p:nvSpPr>
          <p:spPr>
            <a:xfrm>
              <a:off x="5263875" y="1546430"/>
              <a:ext cx="4515711" cy="919130"/>
            </a:xfrm>
            <a:prstGeom prst="rect">
              <a:avLst/>
            </a:pr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659962" y="1675035"/>
              <a:ext cx="3882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416AB"/>
                  </a:solidFill>
                  <a:latin typeface="Arial Rounded MT Bold" panose="020F0704030504030204" pitchFamily="34" charset="0"/>
                </a:rPr>
                <a:t>Own Regular Price is a strong volume driver</a:t>
              </a:r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1504950"/>
              <a:ext cx="1009893" cy="1023540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4815520" y="4040623"/>
            <a:ext cx="4862778" cy="824759"/>
            <a:chOff x="4911028" y="3992323"/>
            <a:chExt cx="4515711" cy="824759"/>
          </a:xfrm>
        </p:grpSpPr>
        <p:sp>
          <p:nvSpPr>
            <p:cNvPr id="24" name="Retângulo 23"/>
            <p:cNvSpPr/>
            <p:nvPr/>
          </p:nvSpPr>
          <p:spPr>
            <a:xfrm>
              <a:off x="4911028" y="3992323"/>
              <a:ext cx="4515711" cy="824759"/>
            </a:xfrm>
            <a:prstGeom prst="rect">
              <a:avLst/>
            </a:pr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5313127" y="4069490"/>
              <a:ext cx="390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416AB"/>
                  </a:solidFill>
                  <a:latin typeface="Arial Rounded MT Bold" panose="020F0704030504030204" pitchFamily="34" charset="0"/>
                </a:rPr>
                <a:t>Intimus performance is affected by Competitive activity</a:t>
              </a: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4505581" y="2707992"/>
            <a:ext cx="5258603" cy="1035606"/>
            <a:chOff x="4517239" y="2724150"/>
            <a:chExt cx="5258603" cy="1035606"/>
          </a:xfrm>
        </p:grpSpPr>
        <p:sp>
          <p:nvSpPr>
            <p:cNvPr id="54" name="Retângulo 53"/>
            <p:cNvSpPr/>
            <p:nvPr/>
          </p:nvSpPr>
          <p:spPr>
            <a:xfrm>
              <a:off x="5260131" y="2775294"/>
              <a:ext cx="4515711" cy="919130"/>
            </a:xfrm>
            <a:prstGeom prst="rect">
              <a:avLst/>
            </a:pr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7239" y="2724150"/>
              <a:ext cx="1012695" cy="1035606"/>
            </a:xfrm>
            <a:prstGeom prst="rect">
              <a:avLst/>
            </a:prstGeom>
          </p:spPr>
        </p:pic>
        <p:sp>
          <p:nvSpPr>
            <p:cNvPr id="55" name="CaixaDeTexto 54"/>
            <p:cNvSpPr txBox="1"/>
            <p:nvPr/>
          </p:nvSpPr>
          <p:spPr>
            <a:xfrm>
              <a:off x="5578264" y="2819360"/>
              <a:ext cx="38785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D416AB"/>
                  </a:solidFill>
                  <a:latin typeface="Arial Rounded MT Bold" panose="020F0704030504030204" pitchFamily="34" charset="0"/>
                </a:rPr>
                <a:t>TV is an important volume driver, since it contributed to 85% of Total Media in YTD 17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31073" y="3935314"/>
            <a:ext cx="1077571" cy="1011282"/>
            <a:chOff x="3437509" y="2871845"/>
            <a:chExt cx="1077571" cy="1011282"/>
          </a:xfrm>
        </p:grpSpPr>
        <p:sp>
          <p:nvSpPr>
            <p:cNvPr id="2" name="Oval 1"/>
            <p:cNvSpPr/>
            <p:nvPr/>
          </p:nvSpPr>
          <p:spPr>
            <a:xfrm>
              <a:off x="3437509" y="2871845"/>
              <a:ext cx="1077571" cy="101128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5" name="Picture 3" descr="C:\Users\tobe7002\Downloads\idea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25000"/>
                      </a14:imgEffect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371" y="3048280"/>
              <a:ext cx="650875" cy="65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9B1309B-A033-4397-8D2C-4826D7F642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4182" y="4841288"/>
            <a:ext cx="5486876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9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megaphone woman holds"/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872"/>
            <a:ext cx="9263559" cy="52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22" y="209550"/>
            <a:ext cx="2714341" cy="457200"/>
          </a:xfrm>
          <a:noFill/>
        </p:spPr>
        <p:txBody>
          <a:bodyPr/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Media takeaways</a:t>
            </a:r>
          </a:p>
        </p:txBody>
      </p:sp>
      <p:grpSp>
        <p:nvGrpSpPr>
          <p:cNvPr id="13315" name="Grupo 13314"/>
          <p:cNvGrpSpPr/>
          <p:nvPr/>
        </p:nvGrpSpPr>
        <p:grpSpPr>
          <a:xfrm>
            <a:off x="3589197" y="44451"/>
            <a:ext cx="5415091" cy="1037948"/>
            <a:chOff x="3589292" y="-105494"/>
            <a:chExt cx="5415091" cy="830787"/>
          </a:xfrm>
        </p:grpSpPr>
        <p:sp>
          <p:nvSpPr>
            <p:cNvPr id="12" name="Texto explicativo retangular com cantos arredondados 11"/>
            <p:cNvSpPr/>
            <p:nvPr/>
          </p:nvSpPr>
          <p:spPr>
            <a:xfrm>
              <a:off x="3589292" y="-105494"/>
              <a:ext cx="5415091" cy="830787"/>
            </a:xfrm>
            <a:prstGeom prst="wedgeRoundRectCallout">
              <a:avLst>
                <a:gd name="adj1" fmla="val -56477"/>
                <a:gd name="adj2" fmla="val 4355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3599857" y="-54669"/>
              <a:ext cx="5276760" cy="73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1.</a:t>
              </a:r>
              <a:r>
                <a:rPr lang="es-419" sz="1200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Open TV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is still worthy of investment, but with a prioritization within Salvador, Recife and Fortaleza and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increased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use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of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0:15s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for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Manifesto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spots</a:t>
              </a:r>
              <a:endParaRPr lang="en-US" b="1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85568" y="1115966"/>
            <a:ext cx="5418720" cy="979534"/>
            <a:chOff x="3585568" y="1115966"/>
            <a:chExt cx="5418720" cy="979534"/>
          </a:xfrm>
        </p:grpSpPr>
        <p:grpSp>
          <p:nvGrpSpPr>
            <p:cNvPr id="13316" name="Grupo 13315"/>
            <p:cNvGrpSpPr/>
            <p:nvPr/>
          </p:nvGrpSpPr>
          <p:grpSpPr>
            <a:xfrm>
              <a:off x="3585568" y="1115966"/>
              <a:ext cx="5418720" cy="979534"/>
              <a:chOff x="3585663" y="940598"/>
              <a:chExt cx="5418720" cy="858744"/>
            </a:xfrm>
          </p:grpSpPr>
          <p:sp>
            <p:nvSpPr>
              <p:cNvPr id="14" name="Texto explicativo retangular com cantos arredondados 13"/>
              <p:cNvSpPr/>
              <p:nvPr/>
            </p:nvSpPr>
            <p:spPr>
              <a:xfrm>
                <a:off x="3585663" y="947289"/>
                <a:ext cx="5418720" cy="852053"/>
              </a:xfrm>
              <a:prstGeom prst="wedgeRoundRectCallout">
                <a:avLst>
                  <a:gd name="adj1" fmla="val -56559"/>
                  <a:gd name="adj2" fmla="val -12761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CaixaDeTexto 7"/>
              <p:cNvSpPr txBox="1"/>
              <p:nvPr/>
            </p:nvSpPr>
            <p:spPr>
              <a:xfrm>
                <a:off x="3647179" y="940598"/>
                <a:ext cx="5276760" cy="364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3609301" y="1149178"/>
              <a:ext cx="5324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Continue 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Masterbrand CPIs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with rotating variants as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they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drive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greatest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lifts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portfolio. Costs must be addressed on 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Pay TV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! </a:t>
              </a:r>
              <a:endParaRPr lang="en-US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60063" y="2094648"/>
            <a:ext cx="5644226" cy="994032"/>
            <a:chOff x="3360063" y="2094648"/>
            <a:chExt cx="5644226" cy="994032"/>
          </a:xfrm>
        </p:grpSpPr>
        <p:grpSp>
          <p:nvGrpSpPr>
            <p:cNvPr id="7" name="Group 6"/>
            <p:cNvGrpSpPr/>
            <p:nvPr/>
          </p:nvGrpSpPr>
          <p:grpSpPr>
            <a:xfrm>
              <a:off x="3360063" y="2094648"/>
              <a:ext cx="5644226" cy="987425"/>
              <a:chOff x="3360063" y="2094648"/>
              <a:chExt cx="5644226" cy="987425"/>
            </a:xfrm>
          </p:grpSpPr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57704">
                <a:off x="3360063" y="2094648"/>
                <a:ext cx="396875" cy="987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tângulo de cantos arredondados 28"/>
              <p:cNvSpPr/>
              <p:nvPr/>
            </p:nvSpPr>
            <p:spPr>
              <a:xfrm>
                <a:off x="3558501" y="2165350"/>
                <a:ext cx="5445788" cy="9158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585567" y="2165350"/>
              <a:ext cx="54187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3.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YouTube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and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Facebook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deserve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more budget.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Both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are still below optimal levels and can grow on effectiveness. Optimize by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cutting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Snapchat</a:t>
              </a:r>
              <a:endParaRPr lang="en-US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36751" y="2488326"/>
            <a:ext cx="5716354" cy="1646432"/>
            <a:chOff x="3336751" y="2488326"/>
            <a:chExt cx="5716354" cy="1646432"/>
          </a:xfrm>
        </p:grpSpPr>
        <p:grpSp>
          <p:nvGrpSpPr>
            <p:cNvPr id="5" name="Group 4"/>
            <p:cNvGrpSpPr/>
            <p:nvPr/>
          </p:nvGrpSpPr>
          <p:grpSpPr>
            <a:xfrm>
              <a:off x="3336751" y="2488326"/>
              <a:ext cx="5667537" cy="1646432"/>
              <a:chOff x="3336751" y="2488326"/>
              <a:chExt cx="5667537" cy="1646432"/>
            </a:xfrm>
          </p:grpSpPr>
          <p:sp>
            <p:nvSpPr>
              <p:cNvPr id="22" name="Retângulo de cantos arredondados 21"/>
              <p:cNvSpPr/>
              <p:nvPr/>
            </p:nvSpPr>
            <p:spPr>
              <a:xfrm>
                <a:off x="3585568" y="3182850"/>
                <a:ext cx="5418720" cy="912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5359"/>
              <a:stretch/>
            </p:blipFill>
            <p:spPr bwMode="auto">
              <a:xfrm rot="19256128">
                <a:off x="3336751" y="2488326"/>
                <a:ext cx="406278" cy="1646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3634384" y="3170685"/>
              <a:ext cx="54187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4.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Sport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media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delivered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low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lift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and ROI. 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Review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media mix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strategy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including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TV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station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selection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and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opportunity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include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Manifesto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95149" y="3166418"/>
            <a:ext cx="5834670" cy="1899374"/>
            <a:chOff x="3188071" y="3214183"/>
            <a:chExt cx="5834670" cy="1899374"/>
          </a:xfrm>
        </p:grpSpPr>
        <p:grpSp>
          <p:nvGrpSpPr>
            <p:cNvPr id="11" name="Group 10"/>
            <p:cNvGrpSpPr/>
            <p:nvPr/>
          </p:nvGrpSpPr>
          <p:grpSpPr>
            <a:xfrm>
              <a:off x="3188071" y="3214183"/>
              <a:ext cx="5834670" cy="1899374"/>
              <a:chOff x="3188071" y="3214183"/>
              <a:chExt cx="5834670" cy="1899374"/>
            </a:xfrm>
          </p:grpSpPr>
          <p:sp>
            <p:nvSpPr>
              <p:cNvPr id="33" name="Retângulo de cantos arredondados 21"/>
              <p:cNvSpPr/>
              <p:nvPr/>
            </p:nvSpPr>
            <p:spPr>
              <a:xfrm>
                <a:off x="3604021" y="4186578"/>
                <a:ext cx="5418720" cy="912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4135" r="-1"/>
              <a:stretch/>
            </p:blipFill>
            <p:spPr bwMode="auto">
              <a:xfrm rot="19957966">
                <a:off x="3188071" y="3214183"/>
                <a:ext cx="401184" cy="1899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3599762" y="4295915"/>
              <a:ext cx="5418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5.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Looking to 2019… </a:t>
              </a:r>
              <a:r>
                <a:rPr lang="en-US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Link </a:t>
              </a:r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Liners</a:t>
              </a:r>
              <a:r>
                <a:rPr lang="en-US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to Manifesto to drive halo onto </a:t>
              </a:r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Pads</a:t>
              </a:r>
              <a:r>
                <a:rPr lang="en-US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vs. specific CPI alone</a:t>
              </a:r>
              <a:endParaRPr lang="es-419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5C257C74-F956-45F9-902A-B50E6F6D7CE3}"/>
              </a:ext>
            </a:extLst>
          </p:cNvPr>
          <p:cNvSpPr txBox="1">
            <a:spLocks/>
          </p:cNvSpPr>
          <p:nvPr/>
        </p:nvSpPr>
        <p:spPr>
          <a:xfrm>
            <a:off x="300262" y="4974829"/>
            <a:ext cx="5486401" cy="274320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25" indent="-220663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860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88" indent="-225425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30188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700"/>
              <a:t>Brazil K-C Fem Care 2018 Marketing Mix Modeling</a:t>
            </a:r>
            <a:endParaRPr lang="da-DK" sz="700" dirty="0"/>
          </a:p>
        </p:txBody>
      </p:sp>
    </p:spTree>
    <p:extLst>
      <p:ext uri="{BB962C8B-B14F-4D97-AF65-F5344CB8AC3E}">
        <p14:creationId xmlns:p14="http://schemas.microsoft.com/office/powerpoint/2010/main" val="34938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0946" y="4263161"/>
            <a:ext cx="6321425" cy="41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87BFCFFB-B738-4A51-8CC4-8F8C15DC88CC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7238" y="985775"/>
            <a:ext cx="1188720" cy="822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Imagem 184">
            <a:extLst>
              <a:ext uri="{FF2B5EF4-FFF2-40B4-BE49-F238E27FC236}">
                <a16:creationId xmlns:a16="http://schemas.microsoft.com/office/drawing/2014/main" id="{126493CB-BA4E-4571-99CD-50C4AE01133B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985775"/>
            <a:ext cx="1188720" cy="822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5" t="7350" r="15191" b="8695"/>
          <a:stretch/>
        </p:blipFill>
        <p:spPr>
          <a:xfrm>
            <a:off x="4103876" y="985775"/>
            <a:ext cx="1188720" cy="822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68266"/>
              </p:ext>
            </p:extLst>
          </p:nvPr>
        </p:nvGraphicFramePr>
        <p:xfrm>
          <a:off x="774257" y="1908320"/>
          <a:ext cx="7774631" cy="931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Título 2"/>
          <p:cNvSpPr txBox="1">
            <a:spLocks/>
          </p:cNvSpPr>
          <p:nvPr/>
        </p:nvSpPr>
        <p:spPr>
          <a:xfrm>
            <a:off x="515753" y="396877"/>
            <a:ext cx="8166672" cy="433917"/>
          </a:xfrm>
          <a:prstGeom prst="rect">
            <a:avLst/>
          </a:prstGeom>
        </p:spPr>
        <p:txBody>
          <a:bodyPr vert="horz" wrap="square" lIns="91428" tIns="0" rIns="91428" bIns="0" rtlCol="0" anchor="b" anchorCtr="0">
            <a:noAutofit/>
          </a:bodyPr>
          <a:lstStyle>
            <a:lvl1pPr algn="l" defTabSz="457138" rtl="0" eaLnBrk="1" latinLnBrk="0" hangingPunct="1">
              <a:spcBef>
                <a:spcPct val="0"/>
              </a:spcBef>
              <a:buNone/>
              <a:defRPr sz="3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2000" b="1" dirty="0"/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468951100"/>
              </p:ext>
            </p:extLst>
          </p:nvPr>
        </p:nvGraphicFramePr>
        <p:xfrm>
          <a:off x="914400" y="2846387"/>
          <a:ext cx="1658413" cy="121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5" name="Chart 44"/>
          <p:cNvGraphicFramePr/>
          <p:nvPr>
            <p:extLst>
              <p:ext uri="{D42A27DB-BD31-4B8C-83A1-F6EECF244321}">
                <p14:modId xmlns:p14="http://schemas.microsoft.com/office/powerpoint/2010/main" val="3670390864"/>
              </p:ext>
            </p:extLst>
          </p:nvPr>
        </p:nvGraphicFramePr>
        <p:xfrm>
          <a:off x="3735958" y="2681897"/>
          <a:ext cx="1826642" cy="175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550148662"/>
              </p:ext>
            </p:extLst>
          </p:nvPr>
        </p:nvGraphicFramePr>
        <p:xfrm>
          <a:off x="2438400" y="2846577"/>
          <a:ext cx="1198068" cy="108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97323" y="3426909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R$ 10.7MM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579771" y="3964784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R$ 3.4MM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905926" y="3770132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R$ 0.68 MM</a:t>
            </a:r>
            <a:endParaRPr lang="en-US" sz="11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sz="2200" dirty="0" err="1">
                <a:solidFill>
                  <a:schemeClr val="accent6"/>
                </a:solidFill>
              </a:rPr>
              <a:t>Using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only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efficiency</a:t>
            </a:r>
            <a:r>
              <a:rPr lang="es-MX" sz="2200" dirty="0">
                <a:solidFill>
                  <a:schemeClr val="accent6"/>
                </a:solidFill>
              </a:rPr>
              <a:t> (ROI) </a:t>
            </a:r>
            <a:r>
              <a:rPr lang="es-MX" sz="2200" dirty="0" err="1">
                <a:solidFill>
                  <a:schemeClr val="accent6"/>
                </a:solidFill>
              </a:rPr>
              <a:t>to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evaluate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campaign</a:t>
            </a:r>
            <a:r>
              <a:rPr lang="es-MX" sz="2200" dirty="0">
                <a:solidFill>
                  <a:schemeClr val="accent6"/>
                </a:solidFill>
              </a:rPr>
              <a:t> performance </a:t>
            </a:r>
            <a:r>
              <a:rPr lang="es-MX" sz="2200" dirty="0" err="1">
                <a:solidFill>
                  <a:schemeClr val="accent6"/>
                </a:solidFill>
              </a:rPr>
              <a:t>does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not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provide</a:t>
            </a:r>
            <a:r>
              <a:rPr lang="es-MX" sz="2200" dirty="0">
                <a:solidFill>
                  <a:schemeClr val="accent6"/>
                </a:solidFill>
              </a:rPr>
              <a:t> </a:t>
            </a:r>
            <a:r>
              <a:rPr lang="es-MX" sz="2200" dirty="0" err="1">
                <a:solidFill>
                  <a:schemeClr val="accent6"/>
                </a:solidFill>
              </a:rPr>
              <a:t>the</a:t>
            </a:r>
            <a:r>
              <a:rPr lang="es-MX" sz="2200" dirty="0">
                <a:solidFill>
                  <a:schemeClr val="accent6"/>
                </a:solidFill>
              </a:rPr>
              <a:t> full </a:t>
            </a:r>
            <a:r>
              <a:rPr lang="es-MX" sz="2200" dirty="0" err="1">
                <a:solidFill>
                  <a:schemeClr val="accent6"/>
                </a:solidFill>
              </a:rPr>
              <a:t>picture</a:t>
            </a:r>
            <a:endParaRPr lang="es-MX" sz="2200" dirty="0">
              <a:solidFill>
                <a:schemeClr val="accent6"/>
              </a:solidFill>
            </a:endParaRPr>
          </a:p>
        </p:txBody>
      </p:sp>
      <p:sp>
        <p:nvSpPr>
          <p:cNvPr id="37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en-US" sz="700" dirty="0"/>
              <a:t>Spending for modeled vehicles only</a:t>
            </a:r>
          </a:p>
          <a:p>
            <a:pPr algn="l">
              <a:spcBef>
                <a:spcPts val="0"/>
              </a:spcBef>
            </a:pPr>
            <a:r>
              <a:rPr lang="en-US" sz="700" dirty="0"/>
              <a:t>Study period</a:t>
            </a:r>
            <a:r>
              <a:rPr lang="pt-BR" sz="700" dirty="0"/>
              <a:t>:</a:t>
            </a:r>
            <a:r>
              <a:rPr lang="en-US" sz="700" dirty="0"/>
              <a:t> January 16 to July 18 </a:t>
            </a:r>
          </a:p>
        </p:txBody>
      </p:sp>
      <p:pic>
        <p:nvPicPr>
          <p:cNvPr id="25" name="Picture 2" descr="G:\My Drive\Mix\Projetos\Kimberly Clark\Shared KC Fem&amp;Baby Care 2018\BRA Fem Care - Intimus\2. Data Collection\Media\Raw\Offline Ogivly\Print Campanhas\Campanha She Can Masterbrand 2018.PNG"/>
          <p:cNvPicPr>
            <a:picLocks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280" y="985775"/>
            <a:ext cx="1188720" cy="822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35" name="Chart 34"/>
          <p:cNvGraphicFramePr/>
          <p:nvPr>
            <p:extLst/>
          </p:nvPr>
        </p:nvGraphicFramePr>
        <p:xfrm>
          <a:off x="7162806" y="2949941"/>
          <a:ext cx="1658413" cy="121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49418" y="3880805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R$ 0.9 MM</a:t>
            </a:r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775820-8584-4CF4-AFDB-6D10F3DB7CD3}"/>
              </a:ext>
            </a:extLst>
          </p:cNvPr>
          <p:cNvPicPr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985775"/>
            <a:ext cx="1188720" cy="822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AF347C-13E4-475A-9475-FAE4EDD88C62}"/>
              </a:ext>
            </a:extLst>
          </p:cNvPr>
          <p:cNvSpPr txBox="1"/>
          <p:nvPr/>
        </p:nvSpPr>
        <p:spPr>
          <a:xfrm>
            <a:off x="5816266" y="3902245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R$ 2.8 MM</a:t>
            </a:r>
            <a:endParaRPr lang="en-US" sz="1100" dirty="0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50D0ED3C-9C51-40A2-8377-EAC58AD0A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615984"/>
              </p:ext>
            </p:extLst>
          </p:nvPr>
        </p:nvGraphicFramePr>
        <p:xfrm>
          <a:off x="5638046" y="2877515"/>
          <a:ext cx="1198068" cy="100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009C17A-C387-4D68-BE5D-08B99B5045AD}"/>
              </a:ext>
            </a:extLst>
          </p:cNvPr>
          <p:cNvSpPr txBox="1">
            <a:spLocks/>
          </p:cNvSpPr>
          <p:nvPr/>
        </p:nvSpPr>
        <p:spPr>
          <a:xfrm>
            <a:off x="1981199" y="4805421"/>
            <a:ext cx="548640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700"/>
              <a:t>Brazil K-C Fem Care 2018 Marketing Mix Modeling</a:t>
            </a:r>
            <a:endParaRPr lang="da-DK" sz="700" dirty="0"/>
          </a:p>
        </p:txBody>
      </p:sp>
    </p:spTree>
    <p:extLst>
      <p:ext uri="{BB962C8B-B14F-4D97-AF65-F5344CB8AC3E}">
        <p14:creationId xmlns:p14="http://schemas.microsoft.com/office/powerpoint/2010/main" val="296100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641DDDB-2920-4A52-899D-67C533E0F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45096"/>
              </p:ext>
            </p:extLst>
          </p:nvPr>
        </p:nvGraphicFramePr>
        <p:xfrm>
          <a:off x="1905000" y="875574"/>
          <a:ext cx="656297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576">
                  <a:extLst>
                    <a:ext uri="{9D8B030D-6E8A-4147-A177-3AD203B41FA5}">
                      <a16:colId xmlns:a16="http://schemas.microsoft.com/office/drawing/2014/main" val="338777621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6831721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4239933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752448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2153568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14293062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Mainline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Overnight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Premium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Liners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Tampons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98835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1446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489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15238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20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AEEF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23662"/>
                  </a:ext>
                </a:extLst>
              </a:tr>
            </a:tbl>
          </a:graphicData>
        </a:graphic>
      </p:graphicFrame>
      <p:sp>
        <p:nvSpPr>
          <p:cNvPr id="65" name="Rounded Rectangle 24">
            <a:extLst>
              <a:ext uri="{FF2B5EF4-FFF2-40B4-BE49-F238E27FC236}">
                <a16:creationId xmlns:a16="http://schemas.microsoft.com/office/drawing/2014/main" id="{63F712B5-CB41-4AD2-B03B-EE2ACEABFE8C}"/>
              </a:ext>
            </a:extLst>
          </p:cNvPr>
          <p:cNvSpPr/>
          <p:nvPr/>
        </p:nvSpPr>
        <p:spPr>
          <a:xfrm>
            <a:off x="1066806" y="1200153"/>
            <a:ext cx="1828799" cy="388166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D29F9D-7DD9-4C30-88EF-0DDE6ED8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Total contribution (effectiveness) and halo should also be considered</a:t>
            </a:r>
            <a:endParaRPr 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610100-C44F-46C2-9CC0-E89AC7B1A2E9}"/>
              </a:ext>
            </a:extLst>
          </p:cNvPr>
          <p:cNvSpPr txBox="1"/>
          <p:nvPr/>
        </p:nvSpPr>
        <p:spPr>
          <a:xfrm>
            <a:off x="1066805" y="1276350"/>
            <a:ext cx="461665" cy="37155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Intimus Commercial Program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4CA46D5-2485-4C0A-B480-4655797E08A2}"/>
              </a:ext>
            </a:extLst>
          </p:cNvPr>
          <p:cNvSpPr>
            <a:spLocks noChangeAspect="1"/>
          </p:cNvSpPr>
          <p:nvPr/>
        </p:nvSpPr>
        <p:spPr>
          <a:xfrm>
            <a:off x="245525" y="2935865"/>
            <a:ext cx="213970" cy="213970"/>
          </a:xfrm>
          <a:prstGeom prst="ellipse">
            <a:avLst/>
          </a:prstGeom>
          <a:solidFill>
            <a:srgbClr val="80076B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2530BC-631B-4B28-9973-0019F3BA263F}"/>
              </a:ext>
            </a:extLst>
          </p:cNvPr>
          <p:cNvSpPr txBox="1"/>
          <p:nvPr/>
        </p:nvSpPr>
        <p:spPr>
          <a:xfrm>
            <a:off x="486204" y="2976325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Hero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4F976-C1B1-4DCB-A15C-F43E390D5700}"/>
              </a:ext>
            </a:extLst>
          </p:cNvPr>
          <p:cNvSpPr>
            <a:spLocks noChangeAspect="1"/>
          </p:cNvSpPr>
          <p:nvPr/>
        </p:nvSpPr>
        <p:spPr>
          <a:xfrm>
            <a:off x="245525" y="3240665"/>
            <a:ext cx="213970" cy="213970"/>
          </a:xfrm>
          <a:prstGeom prst="ellipse">
            <a:avLst/>
          </a:prstGeom>
          <a:solidFill>
            <a:srgbClr val="DB29AC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8DB7A2-9B33-4931-A5BF-49432191FAFD}"/>
              </a:ext>
            </a:extLst>
          </p:cNvPr>
          <p:cNvSpPr txBox="1"/>
          <p:nvPr/>
        </p:nvSpPr>
        <p:spPr>
          <a:xfrm>
            <a:off x="486204" y="3281125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Manifesto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93E9C3-A735-41AB-BC73-864274818892}"/>
              </a:ext>
            </a:extLst>
          </p:cNvPr>
          <p:cNvSpPr txBox="1"/>
          <p:nvPr/>
        </p:nvSpPr>
        <p:spPr>
          <a:xfrm>
            <a:off x="190992" y="2264985"/>
            <a:ext cx="914400" cy="57708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Incremental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Contribution from Variant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AFDCAF-95D3-48AF-B883-37B53F5CC83D}"/>
              </a:ext>
            </a:extLst>
          </p:cNvPr>
          <p:cNvGrpSpPr/>
          <p:nvPr/>
        </p:nvGrpSpPr>
        <p:grpSpPr>
          <a:xfrm>
            <a:off x="1539240" y="2167072"/>
            <a:ext cx="6496266" cy="737226"/>
            <a:chOff x="1539240" y="2167072"/>
            <a:chExt cx="6496266" cy="737226"/>
          </a:xfrm>
        </p:grpSpPr>
        <p:grpSp>
          <p:nvGrpSpPr>
            <p:cNvPr id="5" name="Group 4"/>
            <p:cNvGrpSpPr/>
            <p:nvPr/>
          </p:nvGrpSpPr>
          <p:grpSpPr>
            <a:xfrm>
              <a:off x="3153978" y="2172778"/>
              <a:ext cx="4881528" cy="731520"/>
              <a:chOff x="3153978" y="2385361"/>
              <a:chExt cx="4881528" cy="73152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1DFA011-8C73-4764-A9EC-BC595C4CC8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3978" y="2385361"/>
                <a:ext cx="731520" cy="731520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3CA31D4-163F-400B-946A-04E81720AC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61186" y="2612379"/>
                <a:ext cx="274320" cy="274320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8AABBDE-89E7-40E6-85A4-4DC1A57E48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6452" y="2447569"/>
                <a:ext cx="566928" cy="566928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D9BB389-DA97-4278-8B75-96FB69423F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359" y="2731033"/>
                <a:ext cx="74077" cy="74077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B180E32-4B99-4899-B98F-248539729E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8486" y="2530876"/>
                <a:ext cx="411480" cy="411480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A1942C-87E1-4BC3-827C-C40E29C422EB}"/>
                </a:ext>
              </a:extLst>
            </p:cNvPr>
            <p:cNvSpPr/>
            <p:nvPr/>
          </p:nvSpPr>
          <p:spPr>
            <a:xfrm>
              <a:off x="1539240" y="2666094"/>
              <a:ext cx="128016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Marias R$3.4 2016-17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7BFCFFB-B738-4A51-8CC4-8F8C15DC88CC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4980" y="2167072"/>
              <a:ext cx="868680" cy="5486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A04E6E-7986-45F8-A07F-8ACADB937B90}"/>
              </a:ext>
            </a:extLst>
          </p:cNvPr>
          <p:cNvGrpSpPr/>
          <p:nvPr/>
        </p:nvGrpSpPr>
        <p:grpSpPr>
          <a:xfrm>
            <a:off x="1574472" y="2878209"/>
            <a:ext cx="6542793" cy="766115"/>
            <a:chOff x="1574472" y="2878209"/>
            <a:chExt cx="6542793" cy="76611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7E00D5A-2848-4A06-B5AD-5B7BF721E40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934" t="7350" r="8241" b="8695"/>
            <a:stretch/>
          </p:blipFill>
          <p:spPr>
            <a:xfrm>
              <a:off x="1746652" y="2916189"/>
              <a:ext cx="865336" cy="54864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633E5FB-0F7F-4075-A218-7D6233114DF0}"/>
                </a:ext>
              </a:extLst>
            </p:cNvPr>
            <p:cNvSpPr/>
            <p:nvPr/>
          </p:nvSpPr>
          <p:spPr>
            <a:xfrm>
              <a:off x="1574472" y="3428880"/>
              <a:ext cx="120969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LMO R$10.7 2017-18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166830" y="2878209"/>
              <a:ext cx="4950435" cy="731520"/>
              <a:chOff x="3166829" y="3338636"/>
              <a:chExt cx="4950435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027D2C2-475F-4417-8ACB-5DA08F2B2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829" y="3338636"/>
                <a:ext cx="731520" cy="731520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841DF4D-134F-40B6-83F8-30BD024A8A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6220" y="3392986"/>
                <a:ext cx="640080" cy="640080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D9BB389-DA97-4278-8B75-96FB69423F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359" y="3659423"/>
                <a:ext cx="74077" cy="74077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180E32-4B99-4899-B98F-248539729E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5879" y="3470316"/>
                <a:ext cx="457200" cy="457200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B180E32-4B99-4899-B98F-248539729E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60064" y="3470316"/>
                <a:ext cx="457200" cy="457200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26E07C-C122-4B3A-8D4E-C31F2619E345}"/>
              </a:ext>
            </a:extLst>
          </p:cNvPr>
          <p:cNvGrpSpPr/>
          <p:nvPr/>
        </p:nvGrpSpPr>
        <p:grpSpPr>
          <a:xfrm>
            <a:off x="1539240" y="1396092"/>
            <a:ext cx="6415460" cy="727073"/>
            <a:chOff x="1539240" y="1396092"/>
            <a:chExt cx="6415460" cy="727073"/>
          </a:xfrm>
        </p:grpSpPr>
        <p:pic>
          <p:nvPicPr>
            <p:cNvPr id="55" name="Imagem 184">
              <a:extLst>
                <a:ext uri="{FF2B5EF4-FFF2-40B4-BE49-F238E27FC236}">
                  <a16:creationId xmlns:a16="http://schemas.microsoft.com/office/drawing/2014/main" id="{126493CB-BA4E-4571-99CD-50C4AE01133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6591" y="1396092"/>
              <a:ext cx="865459" cy="54864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DF5A11-56FC-4F19-B3EF-ABF5E32257A0}"/>
                </a:ext>
              </a:extLst>
            </p:cNvPr>
            <p:cNvSpPr/>
            <p:nvPr/>
          </p:nvSpPr>
          <p:spPr>
            <a:xfrm>
              <a:off x="1539240" y="1907721"/>
              <a:ext cx="128016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>
                  <a:solidFill>
                    <a:schemeClr val="bg1">
                      <a:lumMod val="65000"/>
                    </a:schemeClr>
                  </a:solidFill>
                </a:rPr>
                <a:t>Carnaval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-SJ R$0.7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98677" y="1622859"/>
              <a:ext cx="4556023" cy="274320"/>
              <a:chOff x="3398674" y="1695427"/>
              <a:chExt cx="4556023" cy="27432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2927275-179F-4FE3-BA83-B941872A0B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8674" y="1695427"/>
                <a:ext cx="274320" cy="274320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6032EC2-DD08-427B-B3B8-1BE26D733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94" y="1750290"/>
                <a:ext cx="182880" cy="182880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EC0B884-3CEA-48EB-BE18-ABD9EF061D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3460" y="1805154"/>
                <a:ext cx="73152" cy="73152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B68E610-4153-4114-9566-DE1B3D86E4E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722554" y="1832587"/>
                <a:ext cx="45719" cy="45719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EC0B884-3CEA-48EB-BE18-ABD9EF061D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1545" y="1782294"/>
                <a:ext cx="73152" cy="73152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648015-271E-4871-887A-2B41C2380DD6}"/>
              </a:ext>
            </a:extLst>
          </p:cNvPr>
          <p:cNvGrpSpPr/>
          <p:nvPr/>
        </p:nvGrpSpPr>
        <p:grpSpPr>
          <a:xfrm>
            <a:off x="1539240" y="4345958"/>
            <a:ext cx="6433183" cy="740392"/>
            <a:chOff x="1539240" y="4345958"/>
            <a:chExt cx="6433183" cy="7403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89442F-B0D1-4CEE-B157-29486D962DF0}"/>
                </a:ext>
              </a:extLst>
            </p:cNvPr>
            <p:cNvSpPr/>
            <p:nvPr/>
          </p:nvSpPr>
          <p:spPr>
            <a:xfrm>
              <a:off x="1539240" y="4870906"/>
              <a:ext cx="128016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She Can R$0.9 2018</a:t>
              </a:r>
            </a:p>
          </p:txBody>
        </p:sp>
        <p:pic>
          <p:nvPicPr>
            <p:cNvPr id="47" name="Picture 2" descr="G:\My Drive\Mix\Projetos\Kimberly Clark\Shared KC Fem&amp;Baby Care 2018\BRA Fem Care - Intimus\2. Data Collection\Media\Raw\Offline Ogivly\Print Campanhas\Campanha She Can Masterbrand 2018.PNG"/>
            <p:cNvPicPr>
              <a:picLocks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44980" y="4345958"/>
              <a:ext cx="868680" cy="5486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3410519" y="4633161"/>
              <a:ext cx="4561904" cy="224589"/>
              <a:chOff x="3410519" y="4498416"/>
              <a:chExt cx="4561904" cy="224589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F2C24D0-0C9C-4749-A031-33A207B03F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10519" y="4525437"/>
                <a:ext cx="197568" cy="197568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B68E610-4153-4114-9566-DE1B3D86E4E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743577" y="4588364"/>
                <a:ext cx="45719" cy="45719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D9BB389-DA97-4278-8B75-96FB69423F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8346" y="4551325"/>
                <a:ext cx="74077" cy="74077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D9BB389-DA97-4278-8B75-96FB69423F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9743" y="4551325"/>
                <a:ext cx="74077" cy="74077"/>
              </a:xfrm>
              <a:prstGeom prst="ellipse">
                <a:avLst/>
              </a:prstGeom>
              <a:solidFill>
                <a:srgbClr val="DB29AC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C0B884-3CEA-48EB-BE18-ABD9EF061D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5251" y="4498416"/>
                <a:ext cx="224571" cy="224571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A461C6-632D-4CFE-ACE9-D58A3B25D54D}"/>
              </a:ext>
            </a:extLst>
          </p:cNvPr>
          <p:cNvGrpSpPr/>
          <p:nvPr/>
        </p:nvGrpSpPr>
        <p:grpSpPr>
          <a:xfrm>
            <a:off x="1524841" y="3651251"/>
            <a:ext cx="6437901" cy="712484"/>
            <a:chOff x="1524841" y="3651251"/>
            <a:chExt cx="6437901" cy="71248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2A5A45-F41A-4B6A-BB62-1BD52D17672B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4980" y="3651251"/>
              <a:ext cx="868680" cy="54864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7CBF3C-00BF-4784-A8BA-30EF1AA5948A}"/>
                </a:ext>
              </a:extLst>
            </p:cNvPr>
            <p:cNvSpPr/>
            <p:nvPr/>
          </p:nvSpPr>
          <p:spPr>
            <a:xfrm>
              <a:off x="1524841" y="4148291"/>
              <a:ext cx="128016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Sport R$2.8 2018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CF397DE-A04C-46E1-B120-E3A1BAD0EDCD}"/>
                </a:ext>
              </a:extLst>
            </p:cNvPr>
            <p:cNvGrpSpPr/>
            <p:nvPr/>
          </p:nvGrpSpPr>
          <p:grpSpPr>
            <a:xfrm>
              <a:off x="3382578" y="3873971"/>
              <a:ext cx="4580164" cy="276924"/>
              <a:chOff x="3392259" y="4494319"/>
              <a:chExt cx="4580164" cy="27692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2A5EC5D-3A51-48EC-87B0-7AA9A62438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2259" y="4494319"/>
                <a:ext cx="274320" cy="274320"/>
              </a:xfrm>
              <a:prstGeom prst="ellipse">
                <a:avLst/>
              </a:prstGeom>
              <a:solidFill>
                <a:srgbClr val="F0CCEB"/>
              </a:solidFill>
              <a:ln>
                <a:solidFill>
                  <a:srgbClr val="DB29A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286E3-5904-4FAF-A8DC-EECC7485615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743577" y="4588364"/>
                <a:ext cx="45719" cy="45719"/>
              </a:xfrm>
              <a:prstGeom prst="ellipse">
                <a:avLst/>
              </a:prstGeom>
              <a:solidFill>
                <a:srgbClr val="80076B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7FEF501-C975-48E2-B0F7-FF2524D04C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8346" y="4551325"/>
                <a:ext cx="74077" cy="74077"/>
              </a:xfrm>
              <a:prstGeom prst="ellipse">
                <a:avLst/>
              </a:prstGeom>
              <a:solidFill>
                <a:srgbClr val="F0CCEB"/>
              </a:solidFill>
              <a:ln>
                <a:solidFill>
                  <a:srgbClr val="DB29A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22A9185-2049-4DE9-A5B5-CD6FDD5607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78589" y="4560401"/>
                <a:ext cx="74077" cy="74077"/>
              </a:xfrm>
              <a:prstGeom prst="ellipse">
                <a:avLst/>
              </a:prstGeom>
              <a:solidFill>
                <a:srgbClr val="F0CCEB"/>
              </a:solidFill>
              <a:ln>
                <a:solidFill>
                  <a:srgbClr val="DB29A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C08A15D-1A34-47DF-A12A-DD7D37602F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0057" y="4496923"/>
                <a:ext cx="274320" cy="274320"/>
              </a:xfrm>
              <a:prstGeom prst="ellipse">
                <a:avLst/>
              </a:prstGeom>
              <a:solidFill>
                <a:srgbClr val="F0CCEB"/>
              </a:solidFill>
              <a:ln>
                <a:solidFill>
                  <a:srgbClr val="DB29A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FB85AD61-2768-4B1A-B1EC-8B11F8AE2C96}"/>
              </a:ext>
            </a:extLst>
          </p:cNvPr>
          <p:cNvSpPr/>
          <p:nvPr/>
        </p:nvSpPr>
        <p:spPr>
          <a:xfrm>
            <a:off x="190992" y="816173"/>
            <a:ext cx="8648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0" indent="-115888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Both LMO and Maria’s featured multiple product variant hero’s in addition to Masterbrand Manifesto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2EEC58-9792-497F-99B3-2CC96730D0BD}"/>
              </a:ext>
            </a:extLst>
          </p:cNvPr>
          <p:cNvSpPr txBox="1"/>
          <p:nvPr/>
        </p:nvSpPr>
        <p:spPr>
          <a:xfrm>
            <a:off x="190991" y="3903144"/>
            <a:ext cx="914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Bubble size a function of response and investment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37A22BA-3A06-4FA5-A8E2-D0CD5AD3145C}"/>
              </a:ext>
            </a:extLst>
          </p:cNvPr>
          <p:cNvSpPr>
            <a:spLocks noChangeAspect="1"/>
          </p:cNvSpPr>
          <p:nvPr/>
        </p:nvSpPr>
        <p:spPr>
          <a:xfrm>
            <a:off x="245525" y="3501920"/>
            <a:ext cx="213970" cy="213970"/>
          </a:xfrm>
          <a:prstGeom prst="ellipse">
            <a:avLst/>
          </a:prstGeom>
          <a:solidFill>
            <a:srgbClr val="F0CCEB"/>
          </a:solidFill>
          <a:ln>
            <a:solidFill>
              <a:srgbClr val="DB29A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BCDE7CC-58A2-4649-AC97-8E0C4823D38E}"/>
              </a:ext>
            </a:extLst>
          </p:cNvPr>
          <p:cNvSpPr txBox="1"/>
          <p:nvPr/>
        </p:nvSpPr>
        <p:spPr>
          <a:xfrm>
            <a:off x="486204" y="3536883"/>
            <a:ext cx="5196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Halo</a:t>
            </a:r>
          </a:p>
        </p:txBody>
      </p:sp>
      <p:sp>
        <p:nvSpPr>
          <p:cNvPr id="85" name="Text Placeholder 21">
            <a:extLst>
              <a:ext uri="{FF2B5EF4-FFF2-40B4-BE49-F238E27FC236}">
                <a16:creationId xmlns:a16="http://schemas.microsoft.com/office/drawing/2014/main" id="{00E8AD74-2E77-4D66-8A5B-D03EEEC3B8A9}"/>
              </a:ext>
            </a:extLst>
          </p:cNvPr>
          <p:cNvSpPr txBox="1">
            <a:spLocks/>
          </p:cNvSpPr>
          <p:nvPr/>
        </p:nvSpPr>
        <p:spPr>
          <a:xfrm>
            <a:off x="1828799" y="4780026"/>
            <a:ext cx="548640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700"/>
              <a:t>Brazil K-C Fem Care 2018 Marketing Mix Modeling</a:t>
            </a:r>
            <a:endParaRPr lang="da-DK" sz="700" dirty="0"/>
          </a:p>
        </p:txBody>
      </p:sp>
    </p:spTree>
    <p:extLst>
      <p:ext uri="{BB962C8B-B14F-4D97-AF65-F5344CB8AC3E}">
        <p14:creationId xmlns:p14="http://schemas.microsoft.com/office/powerpoint/2010/main" val="21389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641DDDB-2920-4A52-899D-67C533E0F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55216"/>
              </p:ext>
            </p:extLst>
          </p:nvPr>
        </p:nvGraphicFramePr>
        <p:xfrm>
          <a:off x="1905000" y="875574"/>
          <a:ext cx="656297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576">
                  <a:extLst>
                    <a:ext uri="{9D8B030D-6E8A-4147-A177-3AD203B41FA5}">
                      <a16:colId xmlns:a16="http://schemas.microsoft.com/office/drawing/2014/main" val="338777621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6831721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4239933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752448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2153568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14293062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Mainline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Overnight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Premium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Liners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Tampons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98835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1446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489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15238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20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23662"/>
                  </a:ext>
                </a:extLst>
              </a:tr>
            </a:tbl>
          </a:graphicData>
        </a:graphic>
      </p:graphicFrame>
      <p:sp>
        <p:nvSpPr>
          <p:cNvPr id="65" name="Rounded Rectangle 24">
            <a:extLst>
              <a:ext uri="{FF2B5EF4-FFF2-40B4-BE49-F238E27FC236}">
                <a16:creationId xmlns:a16="http://schemas.microsoft.com/office/drawing/2014/main" id="{63F712B5-CB41-4AD2-B03B-EE2ACEABFE8C}"/>
              </a:ext>
            </a:extLst>
          </p:cNvPr>
          <p:cNvSpPr/>
          <p:nvPr/>
        </p:nvSpPr>
        <p:spPr>
          <a:xfrm>
            <a:off x="1066806" y="1200153"/>
            <a:ext cx="1828799" cy="388166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D29F9D-7DD9-4C30-88EF-0DDE6ED8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CPIs with both a Masterbrand and product </a:t>
            </a:r>
            <a:r>
              <a:rPr lang="en-US" dirty="0" err="1"/>
              <a:t>hEro</a:t>
            </a:r>
            <a:r>
              <a:rPr lang="en-US" dirty="0"/>
              <a:t> generate the highest variant lifts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610100-C44F-46C2-9CC0-E89AC7B1A2E9}"/>
              </a:ext>
            </a:extLst>
          </p:cNvPr>
          <p:cNvSpPr txBox="1"/>
          <p:nvPr/>
        </p:nvSpPr>
        <p:spPr>
          <a:xfrm>
            <a:off x="1066805" y="1276350"/>
            <a:ext cx="461665" cy="37155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Intimus Commercial Program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93E9C3-A735-41AB-BC73-864274818892}"/>
              </a:ext>
            </a:extLst>
          </p:cNvPr>
          <p:cNvSpPr txBox="1"/>
          <p:nvPr/>
        </p:nvSpPr>
        <p:spPr>
          <a:xfrm>
            <a:off x="190992" y="2264985"/>
            <a:ext cx="914400" cy="57708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Normalized TV Lift per 100 HH GRPs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A1942C-87E1-4BC3-827C-C40E29C422EB}"/>
              </a:ext>
            </a:extLst>
          </p:cNvPr>
          <p:cNvSpPr/>
          <p:nvPr/>
        </p:nvSpPr>
        <p:spPr>
          <a:xfrm>
            <a:off x="1539240" y="2666094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Marias R$3.4 2016-17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7BFCFFB-B738-4A51-8CC4-8F8C15DC88CC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80" y="2167072"/>
            <a:ext cx="868680" cy="54864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189442F-B0D1-4CEE-B157-29486D962DF0}"/>
              </a:ext>
            </a:extLst>
          </p:cNvPr>
          <p:cNvSpPr/>
          <p:nvPr/>
        </p:nvSpPr>
        <p:spPr>
          <a:xfrm>
            <a:off x="1539240" y="4870906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She Can R$0.9 2018</a:t>
            </a:r>
          </a:p>
        </p:txBody>
      </p:sp>
      <p:pic>
        <p:nvPicPr>
          <p:cNvPr id="47" name="Picture 2" descr="G:\My Drive\Mix\Projetos\Kimberly Clark\Shared KC Fem&amp;Baby Care 2018\BRA Fem Care - Intimus\2. Data Collection\Media\Raw\Offline Ogivly\Print Campanhas\Campanha She Can Masterbrand 2018.PNG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4980" y="4345958"/>
            <a:ext cx="868680" cy="548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4" t="7350" r="8241" b="8695"/>
          <a:stretch/>
        </p:blipFill>
        <p:spPr>
          <a:xfrm>
            <a:off x="1746652" y="2916189"/>
            <a:ext cx="865336" cy="5486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633E5FB-0F7F-4075-A218-7D6233114DF0}"/>
              </a:ext>
            </a:extLst>
          </p:cNvPr>
          <p:cNvSpPr/>
          <p:nvPr/>
        </p:nvSpPr>
        <p:spPr>
          <a:xfrm>
            <a:off x="1574472" y="3428880"/>
            <a:ext cx="1209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LMO R$10.7 2017-18</a:t>
            </a:r>
          </a:p>
        </p:txBody>
      </p:sp>
      <p:pic>
        <p:nvPicPr>
          <p:cNvPr id="55" name="Imagem 184">
            <a:extLst>
              <a:ext uri="{FF2B5EF4-FFF2-40B4-BE49-F238E27FC236}">
                <a16:creationId xmlns:a16="http://schemas.microsoft.com/office/drawing/2014/main" id="{126493CB-BA4E-4571-99CD-50C4AE01133B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591" y="1396092"/>
            <a:ext cx="865459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ADF5A11-56FC-4F19-B3EF-ABF5E32257A0}"/>
              </a:ext>
            </a:extLst>
          </p:cNvPr>
          <p:cNvSpPr/>
          <p:nvPr/>
        </p:nvSpPr>
        <p:spPr>
          <a:xfrm>
            <a:off x="1539240" y="1907721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Carnaval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-SJ R$0.7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72A5A45-F41A-4B6A-BB62-1BD52D17672B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80" y="3651251"/>
            <a:ext cx="868680" cy="54864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B7CBF3C-00BF-4784-A8BA-30EF1AA5948A}"/>
              </a:ext>
            </a:extLst>
          </p:cNvPr>
          <p:cNvSpPr/>
          <p:nvPr/>
        </p:nvSpPr>
        <p:spPr>
          <a:xfrm>
            <a:off x="1524841" y="4148291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Sport R$2.8 2018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B85AD61-2768-4B1A-B1EC-8B11F8AE2C96}"/>
              </a:ext>
            </a:extLst>
          </p:cNvPr>
          <p:cNvSpPr/>
          <p:nvPr/>
        </p:nvSpPr>
        <p:spPr>
          <a:xfrm>
            <a:off x="167051" y="895350"/>
            <a:ext cx="7975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0" indent="-115888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Linking Sport to a Manifesto should improve its halo onto other variants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F8F98FE-70C0-421F-82DC-825E89562565}"/>
              </a:ext>
            </a:extLst>
          </p:cNvPr>
          <p:cNvSpPr/>
          <p:nvPr/>
        </p:nvSpPr>
        <p:spPr>
          <a:xfrm>
            <a:off x="211516" y="2923978"/>
            <a:ext cx="281475" cy="237743"/>
          </a:xfrm>
          <a:prstGeom prst="upArrow">
            <a:avLst/>
          </a:prstGeom>
          <a:solidFill>
            <a:srgbClr val="8007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Up 79">
            <a:extLst>
              <a:ext uri="{FF2B5EF4-FFF2-40B4-BE49-F238E27FC236}">
                <a16:creationId xmlns:a16="http://schemas.microsoft.com/office/drawing/2014/main" id="{9DF2A895-7314-48F0-9A5D-6C42746D2242}"/>
              </a:ext>
            </a:extLst>
          </p:cNvPr>
          <p:cNvSpPr/>
          <p:nvPr/>
        </p:nvSpPr>
        <p:spPr>
          <a:xfrm>
            <a:off x="211516" y="3239420"/>
            <a:ext cx="281475" cy="237743"/>
          </a:xfrm>
          <a:prstGeom prst="upArrow">
            <a:avLst/>
          </a:prstGeom>
          <a:solidFill>
            <a:srgbClr val="DB2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B35DFECC-513F-4A0F-BFE4-8A32688E9DF1}"/>
              </a:ext>
            </a:extLst>
          </p:cNvPr>
          <p:cNvSpPr/>
          <p:nvPr/>
        </p:nvSpPr>
        <p:spPr>
          <a:xfrm>
            <a:off x="211516" y="3589074"/>
            <a:ext cx="281475" cy="237743"/>
          </a:xfrm>
          <a:prstGeom prst="upArrow">
            <a:avLst/>
          </a:prstGeom>
          <a:solidFill>
            <a:srgbClr val="F0CCEB"/>
          </a:solidFill>
          <a:ln>
            <a:solidFill>
              <a:srgbClr val="DB2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FD9531-61F4-4027-9EB7-3D442F27505C}"/>
              </a:ext>
            </a:extLst>
          </p:cNvPr>
          <p:cNvSpPr txBox="1"/>
          <p:nvPr/>
        </p:nvSpPr>
        <p:spPr>
          <a:xfrm>
            <a:off x="114305" y="3923464"/>
            <a:ext cx="91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Arrow size a function of response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08D300-87F6-42A2-8AF9-92AE754B3985}"/>
              </a:ext>
            </a:extLst>
          </p:cNvPr>
          <p:cNvSpPr txBox="1"/>
          <p:nvPr/>
        </p:nvSpPr>
        <p:spPr>
          <a:xfrm>
            <a:off x="500718" y="302895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7ABF83B-C7C6-47DA-983A-FC24761F2DAD}"/>
              </a:ext>
            </a:extLst>
          </p:cNvPr>
          <p:cNvSpPr txBox="1"/>
          <p:nvPr/>
        </p:nvSpPr>
        <p:spPr>
          <a:xfrm>
            <a:off x="500718" y="333375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Manifesto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9413F0-E457-43F3-B2E7-12D832C673D2}"/>
              </a:ext>
            </a:extLst>
          </p:cNvPr>
          <p:cNvSpPr txBox="1"/>
          <p:nvPr/>
        </p:nvSpPr>
        <p:spPr>
          <a:xfrm>
            <a:off x="500718" y="3638550"/>
            <a:ext cx="5196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Halo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27EB71-3CFA-4058-AD9A-90AAFCADBB25}"/>
              </a:ext>
            </a:extLst>
          </p:cNvPr>
          <p:cNvGrpSpPr/>
          <p:nvPr/>
        </p:nvGrpSpPr>
        <p:grpSpPr>
          <a:xfrm>
            <a:off x="5472730" y="1662257"/>
            <a:ext cx="457200" cy="3247669"/>
            <a:chOff x="5472730" y="1662257"/>
            <a:chExt cx="457200" cy="3247669"/>
          </a:xfrm>
        </p:grpSpPr>
        <p:sp>
          <p:nvSpPr>
            <p:cNvPr id="87" name="Arrow: Up 86">
              <a:extLst>
                <a:ext uri="{FF2B5EF4-FFF2-40B4-BE49-F238E27FC236}">
                  <a16:creationId xmlns:a16="http://schemas.microsoft.com/office/drawing/2014/main" id="{8C3E10A6-361A-4B2E-9690-648315571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72730" y="3734400"/>
              <a:ext cx="457200" cy="457200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64250513-ED73-4246-AC59-125914E3A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2458" y="1662257"/>
              <a:ext cx="237744" cy="237744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1703D328-FB99-49F7-A29C-56CE23939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5026" y="2349797"/>
              <a:ext cx="292608" cy="29260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A2B020F4-8B47-4C75-A5E7-7BD5155FC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3022" y="3052324"/>
              <a:ext cx="356616" cy="356616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row: Up 123">
              <a:extLst>
                <a:ext uri="{FF2B5EF4-FFF2-40B4-BE49-F238E27FC236}">
                  <a16:creationId xmlns:a16="http://schemas.microsoft.com/office/drawing/2014/main" id="{5AA6F454-27A6-42D9-AF5E-0FF8DD9E3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5590" y="4498446"/>
              <a:ext cx="411480" cy="4114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47C72-DB7C-460B-A116-4201EE14FCC6}"/>
              </a:ext>
            </a:extLst>
          </p:cNvPr>
          <p:cNvGrpSpPr/>
          <p:nvPr/>
        </p:nvGrpSpPr>
        <p:grpSpPr>
          <a:xfrm>
            <a:off x="3218242" y="1643969"/>
            <a:ext cx="576072" cy="3307105"/>
            <a:chOff x="3218242" y="1643969"/>
            <a:chExt cx="576072" cy="3307105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0FE92889-D903-41EC-A49C-1AB08D330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9118" y="1643969"/>
              <a:ext cx="274320" cy="27432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row: Up 110">
              <a:extLst>
                <a:ext uri="{FF2B5EF4-FFF2-40B4-BE49-F238E27FC236}">
                  <a16:creationId xmlns:a16="http://schemas.microsoft.com/office/drawing/2014/main" id="{92D8E1EB-306B-4F1E-82C8-41156F6E5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8242" y="2208065"/>
              <a:ext cx="576072" cy="57607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BF9142C8-F23B-41A6-918D-6EB0ED8BE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5674" y="2970028"/>
              <a:ext cx="521208" cy="521208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Up 121">
              <a:extLst>
                <a:ext uri="{FF2B5EF4-FFF2-40B4-BE49-F238E27FC236}">
                  <a16:creationId xmlns:a16="http://schemas.microsoft.com/office/drawing/2014/main" id="{FF3A76AF-FBD0-464E-82A5-AA64CB488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1123" y="4457298"/>
              <a:ext cx="490311" cy="493776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Arrow: Up 125">
              <a:extLst>
                <a:ext uri="{FF2B5EF4-FFF2-40B4-BE49-F238E27FC236}">
                  <a16:creationId xmlns:a16="http://schemas.microsoft.com/office/drawing/2014/main" id="{42EF4CBB-10E3-4343-B949-1189D4EB7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1686" y="3798408"/>
              <a:ext cx="329184" cy="329184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65CAB4-2A3D-4476-9947-051376056C5E}"/>
              </a:ext>
            </a:extLst>
          </p:cNvPr>
          <p:cNvGrpSpPr/>
          <p:nvPr/>
        </p:nvGrpSpPr>
        <p:grpSpPr>
          <a:xfrm>
            <a:off x="4343274" y="1621109"/>
            <a:ext cx="530352" cy="3348253"/>
            <a:chOff x="4368675" y="1621109"/>
            <a:chExt cx="530352" cy="3348253"/>
          </a:xfrm>
        </p:grpSpPr>
        <p:sp>
          <p:nvSpPr>
            <p:cNvPr id="86" name="Arrow: Up 85">
              <a:extLst>
                <a:ext uri="{FF2B5EF4-FFF2-40B4-BE49-F238E27FC236}">
                  <a16:creationId xmlns:a16="http://schemas.microsoft.com/office/drawing/2014/main" id="{FE5CDDB6-16FC-410E-B179-EE1485030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4395" y="3011176"/>
              <a:ext cx="438912" cy="43891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ECB9B8D1-AA40-4A62-8C9A-FD8DD9EF5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8675" y="4439010"/>
              <a:ext cx="530352" cy="53035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row: Up 104">
              <a:extLst>
                <a:ext uri="{FF2B5EF4-FFF2-40B4-BE49-F238E27FC236}">
                  <a16:creationId xmlns:a16="http://schemas.microsoft.com/office/drawing/2014/main" id="{E830B2BD-36D6-452A-9B46-471BCA564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3831" y="1621109"/>
              <a:ext cx="320040" cy="32004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0255987F-6475-40D8-9DBC-AEE404804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67" y="2281217"/>
              <a:ext cx="429768" cy="42976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C0532370-AD97-4958-8A87-07D7D27C1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5835" y="3834984"/>
              <a:ext cx="256032" cy="256032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598D5A-CDB5-4F2E-BC95-B7FA2E85DEF1}"/>
              </a:ext>
            </a:extLst>
          </p:cNvPr>
          <p:cNvGrpSpPr/>
          <p:nvPr/>
        </p:nvGrpSpPr>
        <p:grpSpPr>
          <a:xfrm>
            <a:off x="6588382" y="1689689"/>
            <a:ext cx="411480" cy="3211093"/>
            <a:chOff x="6588382" y="1689689"/>
            <a:chExt cx="411480" cy="3211093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C3AABE20-1FBB-470D-975C-B054C41F72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2682" y="1689689"/>
              <a:ext cx="182880" cy="1828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rrow: Up 116">
              <a:extLst>
                <a:ext uri="{FF2B5EF4-FFF2-40B4-BE49-F238E27FC236}">
                  <a16:creationId xmlns:a16="http://schemas.microsoft.com/office/drawing/2014/main" id="{D4BF96F2-147D-4A53-AD27-BB51147EC9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8382" y="2290361"/>
              <a:ext cx="411480" cy="411480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Arrow: Up 120">
              <a:extLst>
                <a:ext uri="{FF2B5EF4-FFF2-40B4-BE49-F238E27FC236}">
                  <a16:creationId xmlns:a16="http://schemas.microsoft.com/office/drawing/2014/main" id="{1F6157B1-6560-44AE-A58B-E311B9CCF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2098" y="3038608"/>
              <a:ext cx="384048" cy="384048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Arrow: Up 122">
              <a:extLst>
                <a:ext uri="{FF2B5EF4-FFF2-40B4-BE49-F238E27FC236}">
                  <a16:creationId xmlns:a16="http://schemas.microsoft.com/office/drawing/2014/main" id="{BECB4582-206D-4CB8-8E90-772DABBBE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7526" y="4507590"/>
              <a:ext cx="393192" cy="393192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9DDA1423-1405-4729-B924-172525B8F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2390" y="3821268"/>
              <a:ext cx="283464" cy="283464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48460A-EB09-4873-A2D8-51DEC8C63788}"/>
              </a:ext>
            </a:extLst>
          </p:cNvPr>
          <p:cNvGrpSpPr/>
          <p:nvPr/>
        </p:nvGrpSpPr>
        <p:grpSpPr>
          <a:xfrm>
            <a:off x="7728857" y="1689689"/>
            <a:ext cx="384048" cy="3142513"/>
            <a:chOff x="7788126" y="1689689"/>
            <a:chExt cx="384048" cy="3142513"/>
          </a:xfrm>
        </p:grpSpPr>
        <p:sp>
          <p:nvSpPr>
            <p:cNvPr id="88" name="Arrow: Up 87">
              <a:extLst>
                <a:ext uri="{FF2B5EF4-FFF2-40B4-BE49-F238E27FC236}">
                  <a16:creationId xmlns:a16="http://schemas.microsoft.com/office/drawing/2014/main" id="{E110C143-EE43-4A82-AD14-E07E29AAD1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126" y="3038608"/>
              <a:ext cx="384048" cy="38404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3DB2E3FB-A485-4FF9-BC4F-2724E50E58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710" y="1689689"/>
              <a:ext cx="182880" cy="1828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row: Up 117">
              <a:extLst>
                <a:ext uri="{FF2B5EF4-FFF2-40B4-BE49-F238E27FC236}">
                  <a16:creationId xmlns:a16="http://schemas.microsoft.com/office/drawing/2014/main" id="{499CD66E-7B7A-4302-A942-B73AA44912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418" y="2354369"/>
              <a:ext cx="283464" cy="283464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Up 124">
              <a:extLst>
                <a:ext uri="{FF2B5EF4-FFF2-40B4-BE49-F238E27FC236}">
                  <a16:creationId xmlns:a16="http://schemas.microsoft.com/office/drawing/2014/main" id="{0A1A66CB-DDBD-472B-90E7-3D572021A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2134" y="4576170"/>
              <a:ext cx="256032" cy="256032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Arrow: Up 131">
              <a:extLst>
                <a:ext uri="{FF2B5EF4-FFF2-40B4-BE49-F238E27FC236}">
                  <a16:creationId xmlns:a16="http://schemas.microsoft.com/office/drawing/2014/main" id="{30491E9E-57E8-46B1-B6A1-660B30C05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4994" y="3857844"/>
              <a:ext cx="210312" cy="210312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47BE2890-82E1-4411-A4CE-0A72268EFF1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13084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24">
            <a:extLst>
              <a:ext uri="{FF2B5EF4-FFF2-40B4-BE49-F238E27FC236}">
                <a16:creationId xmlns:a16="http://schemas.microsoft.com/office/drawing/2014/main" id="{63F712B5-CB41-4AD2-B03B-EE2ACEABFE8C}"/>
              </a:ext>
            </a:extLst>
          </p:cNvPr>
          <p:cNvSpPr/>
          <p:nvPr/>
        </p:nvSpPr>
        <p:spPr>
          <a:xfrm>
            <a:off x="1066806" y="1200153"/>
            <a:ext cx="1828799" cy="388166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D29F9D-7DD9-4C30-88EF-0DDE6ED8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CPIs with both a Masterbrand and product </a:t>
            </a:r>
            <a:r>
              <a:rPr lang="en-US" dirty="0" err="1"/>
              <a:t>hEro</a:t>
            </a:r>
            <a:r>
              <a:rPr lang="en-US" dirty="0"/>
              <a:t> generate the highest variant lifts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610100-C44F-46C2-9CC0-E89AC7B1A2E9}"/>
              </a:ext>
            </a:extLst>
          </p:cNvPr>
          <p:cNvSpPr txBox="1"/>
          <p:nvPr/>
        </p:nvSpPr>
        <p:spPr>
          <a:xfrm>
            <a:off x="1066805" y="1276350"/>
            <a:ext cx="461665" cy="37155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Intimus Commercial Program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93E9C3-A735-41AB-BC73-864274818892}"/>
              </a:ext>
            </a:extLst>
          </p:cNvPr>
          <p:cNvSpPr txBox="1"/>
          <p:nvPr/>
        </p:nvSpPr>
        <p:spPr>
          <a:xfrm>
            <a:off x="190992" y="2114550"/>
            <a:ext cx="914400" cy="738664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7600" algn="l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Normalized OTV &amp;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PTV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Lift per 100 HH GRPs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A1942C-87E1-4BC3-827C-C40E29C422EB}"/>
              </a:ext>
            </a:extLst>
          </p:cNvPr>
          <p:cNvSpPr/>
          <p:nvPr/>
        </p:nvSpPr>
        <p:spPr>
          <a:xfrm>
            <a:off x="1539240" y="2666094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Marias R$3.4 2016-17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7BFCFFB-B738-4A51-8CC4-8F8C15DC88CC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80" y="2167072"/>
            <a:ext cx="868680" cy="54864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189442F-B0D1-4CEE-B157-29486D962DF0}"/>
              </a:ext>
            </a:extLst>
          </p:cNvPr>
          <p:cNvSpPr/>
          <p:nvPr/>
        </p:nvSpPr>
        <p:spPr>
          <a:xfrm>
            <a:off x="1539240" y="4870906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She Can R$0.9 2018</a:t>
            </a:r>
          </a:p>
        </p:txBody>
      </p:sp>
      <p:pic>
        <p:nvPicPr>
          <p:cNvPr id="47" name="Picture 2" descr="G:\My Drive\Mix\Projetos\Kimberly Clark\Shared KC Fem&amp;Baby Care 2018\BRA Fem Care - Intimus\2. Data Collection\Media\Raw\Offline Ogivly\Print Campanhas\Campanha She Can Masterbrand 2018.PNG"/>
          <p:cNvPicPr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4980" y="4345958"/>
            <a:ext cx="868680" cy="548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4" t="7350" r="8241" b="8695"/>
          <a:stretch/>
        </p:blipFill>
        <p:spPr>
          <a:xfrm>
            <a:off x="1746652" y="2916189"/>
            <a:ext cx="865336" cy="5486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633E5FB-0F7F-4075-A218-7D6233114DF0}"/>
              </a:ext>
            </a:extLst>
          </p:cNvPr>
          <p:cNvSpPr/>
          <p:nvPr/>
        </p:nvSpPr>
        <p:spPr>
          <a:xfrm>
            <a:off x="1574472" y="3428880"/>
            <a:ext cx="1209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LMO R$10.7 2017-18</a:t>
            </a:r>
          </a:p>
        </p:txBody>
      </p:sp>
      <p:pic>
        <p:nvPicPr>
          <p:cNvPr id="55" name="Imagem 184">
            <a:extLst>
              <a:ext uri="{FF2B5EF4-FFF2-40B4-BE49-F238E27FC236}">
                <a16:creationId xmlns:a16="http://schemas.microsoft.com/office/drawing/2014/main" id="{126493CB-BA4E-4571-99CD-50C4AE01133B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591" y="1396092"/>
            <a:ext cx="865459" cy="5486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ADF5A11-56FC-4F19-B3EF-ABF5E32257A0}"/>
              </a:ext>
            </a:extLst>
          </p:cNvPr>
          <p:cNvSpPr/>
          <p:nvPr/>
        </p:nvSpPr>
        <p:spPr>
          <a:xfrm>
            <a:off x="1539240" y="1907721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Carnaval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-SJ R$0.7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72A5A45-F41A-4B6A-BB62-1BD52D17672B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80" y="3651251"/>
            <a:ext cx="868680" cy="54864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B7CBF3C-00BF-4784-A8BA-30EF1AA5948A}"/>
              </a:ext>
            </a:extLst>
          </p:cNvPr>
          <p:cNvSpPr/>
          <p:nvPr/>
        </p:nvSpPr>
        <p:spPr>
          <a:xfrm>
            <a:off x="1524841" y="4148291"/>
            <a:ext cx="1280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Sport R$2.8 2018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B85AD61-2768-4B1A-B1EC-8B11F8AE2C96}"/>
              </a:ext>
            </a:extLst>
          </p:cNvPr>
          <p:cNvSpPr/>
          <p:nvPr/>
        </p:nvSpPr>
        <p:spPr>
          <a:xfrm>
            <a:off x="167051" y="807270"/>
            <a:ext cx="7975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0" indent="-115888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Linking Sport to a Manifesto should improve its halo onto other variants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F8F98FE-70C0-421F-82DC-825E89562565}"/>
              </a:ext>
            </a:extLst>
          </p:cNvPr>
          <p:cNvSpPr/>
          <p:nvPr/>
        </p:nvSpPr>
        <p:spPr>
          <a:xfrm>
            <a:off x="211516" y="2923978"/>
            <a:ext cx="281475" cy="237743"/>
          </a:xfrm>
          <a:prstGeom prst="upArrow">
            <a:avLst/>
          </a:prstGeom>
          <a:solidFill>
            <a:srgbClr val="8007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Up 79">
            <a:extLst>
              <a:ext uri="{FF2B5EF4-FFF2-40B4-BE49-F238E27FC236}">
                <a16:creationId xmlns:a16="http://schemas.microsoft.com/office/drawing/2014/main" id="{9DF2A895-7314-48F0-9A5D-6C42746D2242}"/>
              </a:ext>
            </a:extLst>
          </p:cNvPr>
          <p:cNvSpPr/>
          <p:nvPr/>
        </p:nvSpPr>
        <p:spPr>
          <a:xfrm>
            <a:off x="211516" y="3239420"/>
            <a:ext cx="281475" cy="237743"/>
          </a:xfrm>
          <a:prstGeom prst="upArrow">
            <a:avLst/>
          </a:prstGeom>
          <a:solidFill>
            <a:srgbClr val="DB2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B35DFECC-513F-4A0F-BFE4-8A32688E9DF1}"/>
              </a:ext>
            </a:extLst>
          </p:cNvPr>
          <p:cNvSpPr/>
          <p:nvPr/>
        </p:nvSpPr>
        <p:spPr>
          <a:xfrm>
            <a:off x="211516" y="3589074"/>
            <a:ext cx="281475" cy="237743"/>
          </a:xfrm>
          <a:prstGeom prst="upArrow">
            <a:avLst/>
          </a:prstGeom>
          <a:solidFill>
            <a:srgbClr val="F0CCEB"/>
          </a:solidFill>
          <a:ln>
            <a:solidFill>
              <a:srgbClr val="DB2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FD9531-61F4-4027-9EB7-3D442F27505C}"/>
              </a:ext>
            </a:extLst>
          </p:cNvPr>
          <p:cNvSpPr txBox="1"/>
          <p:nvPr/>
        </p:nvSpPr>
        <p:spPr>
          <a:xfrm>
            <a:off x="114305" y="3923464"/>
            <a:ext cx="91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Arrow size a function of response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08D300-87F6-42A2-8AF9-92AE754B3985}"/>
              </a:ext>
            </a:extLst>
          </p:cNvPr>
          <p:cNvSpPr txBox="1"/>
          <p:nvPr/>
        </p:nvSpPr>
        <p:spPr>
          <a:xfrm>
            <a:off x="500718" y="302895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7ABF83B-C7C6-47DA-983A-FC24761F2DAD}"/>
              </a:ext>
            </a:extLst>
          </p:cNvPr>
          <p:cNvSpPr txBox="1"/>
          <p:nvPr/>
        </p:nvSpPr>
        <p:spPr>
          <a:xfrm>
            <a:off x="500718" y="3333750"/>
            <a:ext cx="6400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Manifesto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9413F0-E457-43F3-B2E7-12D832C673D2}"/>
              </a:ext>
            </a:extLst>
          </p:cNvPr>
          <p:cNvSpPr txBox="1"/>
          <p:nvPr/>
        </p:nvSpPr>
        <p:spPr>
          <a:xfrm>
            <a:off x="500718" y="3638550"/>
            <a:ext cx="5196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Halo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27EB71-3CFA-4058-AD9A-90AAFCADBB25}"/>
              </a:ext>
            </a:extLst>
          </p:cNvPr>
          <p:cNvGrpSpPr/>
          <p:nvPr/>
        </p:nvGrpSpPr>
        <p:grpSpPr>
          <a:xfrm>
            <a:off x="5472730" y="1662257"/>
            <a:ext cx="457200" cy="3247669"/>
            <a:chOff x="5472730" y="1662257"/>
            <a:chExt cx="457200" cy="3247669"/>
          </a:xfrm>
        </p:grpSpPr>
        <p:sp>
          <p:nvSpPr>
            <p:cNvPr id="87" name="Arrow: Up 86">
              <a:extLst>
                <a:ext uri="{FF2B5EF4-FFF2-40B4-BE49-F238E27FC236}">
                  <a16:creationId xmlns:a16="http://schemas.microsoft.com/office/drawing/2014/main" id="{8C3E10A6-361A-4B2E-9690-648315571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72730" y="3734400"/>
              <a:ext cx="457200" cy="457200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row: Up 105">
              <a:extLst>
                <a:ext uri="{FF2B5EF4-FFF2-40B4-BE49-F238E27FC236}">
                  <a16:creationId xmlns:a16="http://schemas.microsoft.com/office/drawing/2014/main" id="{64250513-ED73-4246-AC59-125914E3A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2458" y="1662257"/>
              <a:ext cx="237744" cy="237744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row: Up 114">
              <a:extLst>
                <a:ext uri="{FF2B5EF4-FFF2-40B4-BE49-F238E27FC236}">
                  <a16:creationId xmlns:a16="http://schemas.microsoft.com/office/drawing/2014/main" id="{1703D328-FB99-49F7-A29C-56CE23939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5026" y="2349797"/>
              <a:ext cx="292608" cy="29260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Up 119">
              <a:extLst>
                <a:ext uri="{FF2B5EF4-FFF2-40B4-BE49-F238E27FC236}">
                  <a16:creationId xmlns:a16="http://schemas.microsoft.com/office/drawing/2014/main" id="{A2B020F4-8B47-4C75-A5E7-7BD5155FC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3022" y="3052324"/>
              <a:ext cx="356616" cy="356616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row: Up 123">
              <a:extLst>
                <a:ext uri="{FF2B5EF4-FFF2-40B4-BE49-F238E27FC236}">
                  <a16:creationId xmlns:a16="http://schemas.microsoft.com/office/drawing/2014/main" id="{5AA6F454-27A6-42D9-AF5E-0FF8DD9E3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5590" y="4498446"/>
              <a:ext cx="411480" cy="4114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47C72-DB7C-460B-A116-4201EE14FCC6}"/>
              </a:ext>
            </a:extLst>
          </p:cNvPr>
          <p:cNvGrpSpPr/>
          <p:nvPr/>
        </p:nvGrpSpPr>
        <p:grpSpPr>
          <a:xfrm>
            <a:off x="3218242" y="1643969"/>
            <a:ext cx="576072" cy="3307105"/>
            <a:chOff x="3218242" y="1643969"/>
            <a:chExt cx="576072" cy="3307105"/>
          </a:xfrm>
        </p:grpSpPr>
        <p:sp>
          <p:nvSpPr>
            <p:cNvPr id="103" name="Arrow: Up 102">
              <a:extLst>
                <a:ext uri="{FF2B5EF4-FFF2-40B4-BE49-F238E27FC236}">
                  <a16:creationId xmlns:a16="http://schemas.microsoft.com/office/drawing/2014/main" id="{0FE92889-D903-41EC-A49C-1AB08D330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9118" y="1643969"/>
              <a:ext cx="274320" cy="27432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row: Up 110">
              <a:extLst>
                <a:ext uri="{FF2B5EF4-FFF2-40B4-BE49-F238E27FC236}">
                  <a16:creationId xmlns:a16="http://schemas.microsoft.com/office/drawing/2014/main" id="{92D8E1EB-306B-4F1E-82C8-41156F6E5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8242" y="2208065"/>
              <a:ext cx="576072" cy="57607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row: Up 118">
              <a:extLst>
                <a:ext uri="{FF2B5EF4-FFF2-40B4-BE49-F238E27FC236}">
                  <a16:creationId xmlns:a16="http://schemas.microsoft.com/office/drawing/2014/main" id="{BF9142C8-F23B-41A6-918D-6EB0ED8BE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5674" y="2970028"/>
              <a:ext cx="521208" cy="521208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Up 121">
              <a:extLst>
                <a:ext uri="{FF2B5EF4-FFF2-40B4-BE49-F238E27FC236}">
                  <a16:creationId xmlns:a16="http://schemas.microsoft.com/office/drawing/2014/main" id="{FF3A76AF-FBD0-464E-82A5-AA64CB488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1123" y="4457298"/>
              <a:ext cx="490311" cy="493776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Arrow: Up 125">
              <a:extLst>
                <a:ext uri="{FF2B5EF4-FFF2-40B4-BE49-F238E27FC236}">
                  <a16:creationId xmlns:a16="http://schemas.microsoft.com/office/drawing/2014/main" id="{42EF4CBB-10E3-4343-B949-1189D4EB7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1686" y="3798408"/>
              <a:ext cx="329184" cy="329184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65CAB4-2A3D-4476-9947-051376056C5E}"/>
              </a:ext>
            </a:extLst>
          </p:cNvPr>
          <p:cNvGrpSpPr/>
          <p:nvPr/>
        </p:nvGrpSpPr>
        <p:grpSpPr>
          <a:xfrm>
            <a:off x="4343274" y="1621109"/>
            <a:ext cx="530352" cy="3348253"/>
            <a:chOff x="4368675" y="1621109"/>
            <a:chExt cx="530352" cy="3348253"/>
          </a:xfrm>
        </p:grpSpPr>
        <p:sp>
          <p:nvSpPr>
            <p:cNvPr id="86" name="Arrow: Up 85">
              <a:extLst>
                <a:ext uri="{FF2B5EF4-FFF2-40B4-BE49-F238E27FC236}">
                  <a16:creationId xmlns:a16="http://schemas.microsoft.com/office/drawing/2014/main" id="{FE5CDDB6-16FC-410E-B179-EE1485030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4395" y="3011176"/>
              <a:ext cx="438912" cy="43891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ECB9B8D1-AA40-4A62-8C9A-FD8DD9EF5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8675" y="4439010"/>
              <a:ext cx="530352" cy="530352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row: Up 104">
              <a:extLst>
                <a:ext uri="{FF2B5EF4-FFF2-40B4-BE49-F238E27FC236}">
                  <a16:creationId xmlns:a16="http://schemas.microsoft.com/office/drawing/2014/main" id="{E830B2BD-36D6-452A-9B46-471BCA564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3831" y="1621109"/>
              <a:ext cx="320040" cy="32004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Up 112">
              <a:extLst>
                <a:ext uri="{FF2B5EF4-FFF2-40B4-BE49-F238E27FC236}">
                  <a16:creationId xmlns:a16="http://schemas.microsoft.com/office/drawing/2014/main" id="{0255987F-6475-40D8-9DBC-AEE404804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8967" y="2281217"/>
              <a:ext cx="429768" cy="42976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row: Up 129">
              <a:extLst>
                <a:ext uri="{FF2B5EF4-FFF2-40B4-BE49-F238E27FC236}">
                  <a16:creationId xmlns:a16="http://schemas.microsoft.com/office/drawing/2014/main" id="{C0532370-AD97-4958-8A87-07D7D27C16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5835" y="3834984"/>
              <a:ext cx="256032" cy="256032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598D5A-CDB5-4F2E-BC95-B7FA2E85DEF1}"/>
              </a:ext>
            </a:extLst>
          </p:cNvPr>
          <p:cNvGrpSpPr/>
          <p:nvPr/>
        </p:nvGrpSpPr>
        <p:grpSpPr>
          <a:xfrm>
            <a:off x="6588382" y="1689689"/>
            <a:ext cx="411480" cy="3211093"/>
            <a:chOff x="6588382" y="1689689"/>
            <a:chExt cx="411480" cy="3211093"/>
          </a:xfrm>
        </p:grpSpPr>
        <p:sp>
          <p:nvSpPr>
            <p:cNvPr id="109" name="Arrow: Up 108">
              <a:extLst>
                <a:ext uri="{FF2B5EF4-FFF2-40B4-BE49-F238E27FC236}">
                  <a16:creationId xmlns:a16="http://schemas.microsoft.com/office/drawing/2014/main" id="{C3AABE20-1FBB-470D-975C-B054C41F72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2682" y="1689689"/>
              <a:ext cx="182880" cy="1828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rrow: Up 116">
              <a:extLst>
                <a:ext uri="{FF2B5EF4-FFF2-40B4-BE49-F238E27FC236}">
                  <a16:creationId xmlns:a16="http://schemas.microsoft.com/office/drawing/2014/main" id="{D4BF96F2-147D-4A53-AD27-BB51147EC9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8382" y="2290361"/>
              <a:ext cx="411480" cy="411480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Arrow: Up 120">
              <a:extLst>
                <a:ext uri="{FF2B5EF4-FFF2-40B4-BE49-F238E27FC236}">
                  <a16:creationId xmlns:a16="http://schemas.microsoft.com/office/drawing/2014/main" id="{1F6157B1-6560-44AE-A58B-E311B9CCF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2098" y="3038608"/>
              <a:ext cx="384048" cy="384048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Arrow: Up 122">
              <a:extLst>
                <a:ext uri="{FF2B5EF4-FFF2-40B4-BE49-F238E27FC236}">
                  <a16:creationId xmlns:a16="http://schemas.microsoft.com/office/drawing/2014/main" id="{BECB4582-206D-4CB8-8E90-772DABBBE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7526" y="4507590"/>
              <a:ext cx="393192" cy="393192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Up 130">
              <a:extLst>
                <a:ext uri="{FF2B5EF4-FFF2-40B4-BE49-F238E27FC236}">
                  <a16:creationId xmlns:a16="http://schemas.microsoft.com/office/drawing/2014/main" id="{9DDA1423-1405-4729-B924-172525B8F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2390" y="3821268"/>
              <a:ext cx="283464" cy="283464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48460A-EB09-4873-A2D8-51DEC8C63788}"/>
              </a:ext>
            </a:extLst>
          </p:cNvPr>
          <p:cNvGrpSpPr/>
          <p:nvPr/>
        </p:nvGrpSpPr>
        <p:grpSpPr>
          <a:xfrm>
            <a:off x="7728857" y="1689689"/>
            <a:ext cx="384048" cy="3142513"/>
            <a:chOff x="7788126" y="1689689"/>
            <a:chExt cx="384048" cy="3142513"/>
          </a:xfrm>
        </p:grpSpPr>
        <p:sp>
          <p:nvSpPr>
            <p:cNvPr id="88" name="Arrow: Up 87">
              <a:extLst>
                <a:ext uri="{FF2B5EF4-FFF2-40B4-BE49-F238E27FC236}">
                  <a16:creationId xmlns:a16="http://schemas.microsoft.com/office/drawing/2014/main" id="{E110C143-EE43-4A82-AD14-E07E29AAD1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126" y="3038608"/>
              <a:ext cx="384048" cy="384048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Up 109">
              <a:extLst>
                <a:ext uri="{FF2B5EF4-FFF2-40B4-BE49-F238E27FC236}">
                  <a16:creationId xmlns:a16="http://schemas.microsoft.com/office/drawing/2014/main" id="{3DB2E3FB-A485-4FF9-BC4F-2724E50E58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8710" y="1689689"/>
              <a:ext cx="182880" cy="182880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row: Up 117">
              <a:extLst>
                <a:ext uri="{FF2B5EF4-FFF2-40B4-BE49-F238E27FC236}">
                  <a16:creationId xmlns:a16="http://schemas.microsoft.com/office/drawing/2014/main" id="{499CD66E-7B7A-4302-A942-B73AA44912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418" y="2354369"/>
              <a:ext cx="283464" cy="283464"/>
            </a:xfrm>
            <a:prstGeom prst="upArrow">
              <a:avLst/>
            </a:prstGeom>
            <a:solidFill>
              <a:srgbClr val="8007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Up 124">
              <a:extLst>
                <a:ext uri="{FF2B5EF4-FFF2-40B4-BE49-F238E27FC236}">
                  <a16:creationId xmlns:a16="http://schemas.microsoft.com/office/drawing/2014/main" id="{0A1A66CB-DDBD-472B-90E7-3D572021A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2134" y="4576170"/>
              <a:ext cx="256032" cy="256032"/>
            </a:xfrm>
            <a:prstGeom prst="upArrow">
              <a:avLst/>
            </a:prstGeom>
            <a:solidFill>
              <a:srgbClr val="DB29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Arrow: Up 131">
              <a:extLst>
                <a:ext uri="{FF2B5EF4-FFF2-40B4-BE49-F238E27FC236}">
                  <a16:creationId xmlns:a16="http://schemas.microsoft.com/office/drawing/2014/main" id="{30491E9E-57E8-46B1-B6A1-660B30C05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4994" y="3857844"/>
              <a:ext cx="210312" cy="210312"/>
            </a:xfrm>
            <a:prstGeom prst="upArrow">
              <a:avLst/>
            </a:prstGeom>
            <a:solidFill>
              <a:srgbClr val="F0CCEB"/>
            </a:solidFill>
            <a:ln>
              <a:solidFill>
                <a:srgbClr val="DB29A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47BE2890-82E1-4411-A4CE-0A72268EFF1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2B59BB-BD8D-405D-88B9-6A4342B67247}"/>
              </a:ext>
            </a:extLst>
          </p:cNvPr>
          <p:cNvSpPr/>
          <p:nvPr/>
        </p:nvSpPr>
        <p:spPr>
          <a:xfrm>
            <a:off x="2966242" y="3626755"/>
            <a:ext cx="5720558" cy="667835"/>
          </a:xfrm>
          <a:prstGeom prst="ellipse">
            <a:avLst/>
          </a:prstGeom>
          <a:noFill/>
          <a:ln w="15875">
            <a:solidFill>
              <a:srgbClr val="0070C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641DDDB-2920-4A52-899D-67C533E0F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19001"/>
              </p:ext>
            </p:extLst>
          </p:nvPr>
        </p:nvGraphicFramePr>
        <p:xfrm>
          <a:off x="1905000" y="875574"/>
          <a:ext cx="656297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576">
                  <a:extLst>
                    <a:ext uri="{9D8B030D-6E8A-4147-A177-3AD203B41FA5}">
                      <a16:colId xmlns:a16="http://schemas.microsoft.com/office/drawing/2014/main" val="338777621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6831721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4239933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752448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82153568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14293062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Mainline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Overnight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Premium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Liners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Tampons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98835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3.0%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3.5%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2.6%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2.0%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2.7%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1446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6.3%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4.7%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3.2%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4.5%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3.1%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4893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5,7%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4.8%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3.9%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4.2%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4.2%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15238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3.6%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2.8%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5.0%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3.1%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2.3%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720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5.4%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5.8%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4.5%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4.3%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2.8%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2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351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685800" y="971550"/>
            <a:ext cx="8305800" cy="2463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9" name="Chart Placeholder 11"/>
          <p:cNvGraphicFramePr>
            <a:graphicFrameLocks/>
          </p:cNvGraphicFramePr>
          <p:nvPr>
            <p:extLst/>
          </p:nvPr>
        </p:nvGraphicFramePr>
        <p:xfrm>
          <a:off x="1028704" y="2063934"/>
          <a:ext cx="7953841" cy="134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304795" y="3638550"/>
          <a:ext cx="8728822" cy="11134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1248834501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192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Overnight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Tampons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2,388,144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94,999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468,228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152,094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284,066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620,808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109,367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066799" y="2271560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200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 FB/IG ROI</a:t>
            </a:r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Product hero social delivers strong lift to variant but lower halo, particularly for sport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1813" y="471404"/>
            <a:ext cx="228079" cy="22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99008" y="471405"/>
            <a:ext cx="234607" cy="2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Char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37240"/>
              </p:ext>
            </p:extLst>
          </p:nvPr>
        </p:nvGraphicFramePr>
        <p:xfrm>
          <a:off x="1226279" y="1138409"/>
          <a:ext cx="7769236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8"/>
          <p:cNvSpPr txBox="1">
            <a:spLocks/>
          </p:cNvSpPr>
          <p:nvPr/>
        </p:nvSpPr>
        <p:spPr>
          <a:xfrm>
            <a:off x="810415" y="1166055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6495331" y="1124926"/>
            <a:ext cx="213970" cy="213970"/>
          </a:xfrm>
          <a:prstGeom prst="ellipse">
            <a:avLst/>
          </a:prstGeom>
          <a:solidFill>
            <a:srgbClr val="CE0469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6647722" y="1093415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4953000" y="1124926"/>
            <a:ext cx="213970" cy="213970"/>
          </a:xfrm>
          <a:prstGeom prst="ellipse">
            <a:avLst/>
          </a:prstGeom>
          <a:solidFill>
            <a:srgbClr val="F694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5105391" y="1093415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FACD6B-C6AD-4A8E-8282-0D6AFAAB6921}"/>
              </a:ext>
            </a:extLst>
          </p:cNvPr>
          <p:cNvCxnSpPr>
            <a:cxnSpLocks/>
          </p:cNvCxnSpPr>
          <p:nvPr/>
        </p:nvCxnSpPr>
        <p:spPr>
          <a:xfrm flipV="1">
            <a:off x="1354666" y="1777735"/>
            <a:ext cx="7623915" cy="101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C1B905-A897-4A23-B052-2D383D6057ED}"/>
              </a:ext>
            </a:extLst>
          </p:cNvPr>
          <p:cNvSpPr txBox="1"/>
          <p:nvPr/>
        </p:nvSpPr>
        <p:spPr>
          <a:xfrm>
            <a:off x="926069" y="1699245"/>
            <a:ext cx="4028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Avg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MB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472FD2A1-6E70-4A7D-8BED-5713B9DA6E8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230DFB-8761-4358-9256-B487F17BE8CC}"/>
              </a:ext>
            </a:extLst>
          </p:cNvPr>
          <p:cNvSpPr/>
          <p:nvPr/>
        </p:nvSpPr>
        <p:spPr>
          <a:xfrm rot="20659866">
            <a:off x="4429750" y="1488471"/>
            <a:ext cx="1371600" cy="371150"/>
          </a:xfrm>
          <a:prstGeom prst="ellipse">
            <a:avLst/>
          </a:prstGeom>
          <a:noFill/>
          <a:ln w="15875">
            <a:solidFill>
              <a:srgbClr val="0070C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457201" y="1352553"/>
            <a:ext cx="8534400" cy="2392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sp>
        <p:nvSpPr>
          <p:cNvPr id="45" name="Tit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Manifesto </a:t>
            </a:r>
            <a:r>
              <a:rPr lang="en-US" dirty="0" err="1"/>
              <a:t>youtube</a:t>
            </a:r>
            <a:r>
              <a:rPr lang="en-US" dirty="0"/>
              <a:t> campaigns delivered strong lifts to the portfolio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457201" y="3867151"/>
          <a:ext cx="8077199" cy="853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42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1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1,064,566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200,327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338,195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1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77,908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1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 descr="Image result for youtube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5805" y="441354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har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990501"/>
              </p:ext>
            </p:extLst>
          </p:nvPr>
        </p:nvGraphicFramePr>
        <p:xfrm>
          <a:off x="1752601" y="1508541"/>
          <a:ext cx="6705600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Placeholder 8"/>
          <p:cNvSpPr txBox="1">
            <a:spLocks/>
          </p:cNvSpPr>
          <p:nvPr/>
        </p:nvSpPr>
        <p:spPr>
          <a:xfrm>
            <a:off x="668451" y="1536187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4960318" y="1495058"/>
            <a:ext cx="213970" cy="213970"/>
          </a:xfrm>
          <a:prstGeom prst="ellipse">
            <a:avLst/>
          </a:prstGeom>
          <a:solidFill>
            <a:srgbClr val="CE0469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5112709" y="1463547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5668332" y="1495058"/>
            <a:ext cx="213970" cy="213970"/>
          </a:xfrm>
          <a:prstGeom prst="ellipse">
            <a:avLst/>
          </a:prstGeom>
          <a:solidFill>
            <a:srgbClr val="F694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5820723" y="1463547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  <p:graphicFrame>
        <p:nvGraphicFramePr>
          <p:cNvPr id="21" name="Chart Placeholder 11"/>
          <p:cNvGraphicFramePr>
            <a:graphicFrameLocks/>
          </p:cNvGraphicFramePr>
          <p:nvPr>
            <p:extLst/>
          </p:nvPr>
        </p:nvGraphicFramePr>
        <p:xfrm>
          <a:off x="1761738" y="2390038"/>
          <a:ext cx="6781800" cy="134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DA5FD-8134-44C6-8AAD-8B53C889B5E9}"/>
              </a:ext>
            </a:extLst>
          </p:cNvPr>
          <p:cNvCxnSpPr>
            <a:cxnSpLocks/>
          </p:cNvCxnSpPr>
          <p:nvPr/>
        </p:nvCxnSpPr>
        <p:spPr>
          <a:xfrm flipV="1">
            <a:off x="1905000" y="2159175"/>
            <a:ext cx="6400800" cy="101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C2C54C-D123-4C93-8D5E-F37512C70213}"/>
              </a:ext>
            </a:extLst>
          </p:cNvPr>
          <p:cNvSpPr txBox="1"/>
          <p:nvPr/>
        </p:nvSpPr>
        <p:spPr>
          <a:xfrm>
            <a:off x="1425955" y="2080685"/>
            <a:ext cx="40284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Avg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MB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DEB3C0E7-22D1-4ADC-8646-D2382A6D907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  <p:sp>
        <p:nvSpPr>
          <p:cNvPr id="49" name="Text Placeholder 8"/>
          <p:cNvSpPr txBox="1">
            <a:spLocks/>
          </p:cNvSpPr>
          <p:nvPr/>
        </p:nvSpPr>
        <p:spPr>
          <a:xfrm>
            <a:off x="1143001" y="2615186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YouTube ROI</a:t>
            </a:r>
          </a:p>
        </p:txBody>
      </p:sp>
    </p:spTree>
    <p:extLst>
      <p:ext uri="{BB962C8B-B14F-4D97-AF65-F5344CB8AC3E}">
        <p14:creationId xmlns:p14="http://schemas.microsoft.com/office/powerpoint/2010/main" val="3444853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3350"/>
            <a:ext cx="8458200" cy="433917"/>
          </a:xfrm>
        </p:spPr>
        <p:txBody>
          <a:bodyPr/>
          <a:lstStyle/>
          <a:p>
            <a:r>
              <a:rPr lang="en-US" dirty="0"/>
              <a:t>TV is still worthy of investment as it’s needed to drive volume</a:t>
            </a:r>
          </a:p>
        </p:txBody>
      </p:sp>
      <p:pic>
        <p:nvPicPr>
          <p:cNvPr id="22" name="Picture 2" descr="Image result for intimu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293003" y="4050885"/>
            <a:ext cx="775758" cy="75040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1000" dirty="0" err="1"/>
              <a:t>Size</a:t>
            </a:r>
            <a:r>
              <a:rPr lang="es-CO" sz="1000" dirty="0"/>
              <a:t> of </a:t>
            </a:r>
            <a:r>
              <a:rPr lang="es-CO" sz="1000" dirty="0" err="1"/>
              <a:t>bubble</a:t>
            </a:r>
            <a:r>
              <a:rPr lang="es-CO" sz="1000" dirty="0"/>
              <a:t>: </a:t>
            </a:r>
            <a:r>
              <a:rPr lang="es-CO" sz="1000" dirty="0" err="1"/>
              <a:t>Spending</a:t>
            </a:r>
            <a:endParaRPr lang="en-US" sz="10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38600" y="2876550"/>
            <a:ext cx="727200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275998" y="2671085"/>
            <a:ext cx="809769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 defTabSz="914243">
              <a:defRPr sz="1400" b="1" i="0" u="none" strike="noStrike" kern="1200" baseline="0">
                <a:solidFill>
                  <a:srgbClr val="5F5F5F">
                    <a:lumMod val="6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s-MX" sz="1400" b="1" dirty="0"/>
              <a:t>GP ROI</a:t>
            </a:r>
            <a:endParaRPr lang="es-MX" sz="10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376404" y="1352550"/>
            <a:ext cx="6941976" cy="3224769"/>
            <a:chOff x="1224004" y="1099588"/>
            <a:chExt cx="6941976" cy="3224769"/>
          </a:xfrm>
        </p:grpSpPr>
        <p:sp>
          <p:nvSpPr>
            <p:cNvPr id="32" name="Rectangle 31"/>
            <p:cNvSpPr/>
            <p:nvPr/>
          </p:nvSpPr>
          <p:spPr>
            <a:xfrm>
              <a:off x="1520968" y="1099588"/>
              <a:ext cx="1215813" cy="4946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800" b="1" dirty="0">
                  <a:solidFill>
                    <a:srgbClr val="FFFFFF"/>
                  </a:solidFill>
                </a:rPr>
                <a:t>OPPORTUNITY TO RAISE STRATEGIC INVESTMENT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63335" y="1131600"/>
              <a:ext cx="1148446" cy="49462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HIGH POTENTIAL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24004" y="3795896"/>
              <a:ext cx="1131779" cy="45513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EVALUATE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17534" y="3829728"/>
              <a:ext cx="1148446" cy="4946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MANTAIN AND OPTIMIZE INVESTMENT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264194" y="4629150"/>
            <a:ext cx="707439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243"/>
            <a:r>
              <a:rPr lang="es-MX" sz="1200" b="1" dirty="0" err="1"/>
              <a:t>Pay</a:t>
            </a:r>
            <a:r>
              <a:rPr lang="es-MX" sz="1200" b="1" dirty="0"/>
              <a:t> TV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35940" y="4629150"/>
            <a:ext cx="992202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243"/>
            <a:r>
              <a:rPr lang="es-MX" sz="1200" b="1" dirty="0"/>
              <a:t>Radio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73943" y="4629155"/>
            <a:ext cx="675557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defTabSz="914243"/>
            <a:r>
              <a:rPr lang="es-MX" sz="1200" b="1" dirty="0"/>
              <a:t>Digital</a:t>
            </a:r>
          </a:p>
        </p:txBody>
      </p:sp>
      <p:sp>
        <p:nvSpPr>
          <p:cNvPr id="49" name="Oval 48"/>
          <p:cNvSpPr/>
          <p:nvPr/>
        </p:nvSpPr>
        <p:spPr>
          <a:xfrm>
            <a:off x="4391567" y="4661683"/>
            <a:ext cx="211930" cy="21193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243"/>
            <a:endParaRPr lang="es-MX">
              <a:solidFill>
                <a:srgbClr val="FFFFFF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105400" y="4661683"/>
            <a:ext cx="211930" cy="21193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243"/>
            <a:endParaRPr lang="es-MX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629561" y="4661683"/>
            <a:ext cx="211930" cy="21193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914243"/>
            <a:endParaRPr lang="es-MX">
              <a:solidFill>
                <a:srgbClr val="FFFFFF"/>
              </a:solidFill>
            </a:endParaRPr>
          </a:p>
        </p:txBody>
      </p:sp>
      <p:graphicFrame>
        <p:nvGraphicFramePr>
          <p:cNvPr id="53" name="Chart 52"/>
          <p:cNvGraphicFramePr/>
          <p:nvPr>
            <p:extLst/>
          </p:nvPr>
        </p:nvGraphicFramePr>
        <p:xfrm>
          <a:off x="900615" y="1608966"/>
          <a:ext cx="7363567" cy="250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Arrow Connector 53"/>
          <p:cNvCxnSpPr/>
          <p:nvPr/>
        </p:nvCxnSpPr>
        <p:spPr>
          <a:xfrm flipV="1">
            <a:off x="3124200" y="1453110"/>
            <a:ext cx="0" cy="238016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16182" y="4629155"/>
            <a:ext cx="675557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defTabSz="914243"/>
            <a:r>
              <a:rPr lang="es-MX" sz="1200" b="1" dirty="0"/>
              <a:t>OOH</a:t>
            </a:r>
          </a:p>
        </p:txBody>
      </p:sp>
      <p:sp>
        <p:nvSpPr>
          <p:cNvPr id="56" name="Oval 55"/>
          <p:cNvSpPr/>
          <p:nvPr/>
        </p:nvSpPr>
        <p:spPr>
          <a:xfrm>
            <a:off x="2971800" y="4661683"/>
            <a:ext cx="211930" cy="21193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914243"/>
            <a:endParaRPr lang="es-MX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A6464-C524-4616-8663-5209BAEA9222}"/>
              </a:ext>
            </a:extLst>
          </p:cNvPr>
          <p:cNvSpPr txBox="1"/>
          <p:nvPr/>
        </p:nvSpPr>
        <p:spPr>
          <a:xfrm>
            <a:off x="3781952" y="4291223"/>
            <a:ext cx="2151034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defPPr>
              <a:defRPr lang="en-US"/>
            </a:defPPr>
            <a:lvl1pPr algn="ctr" defTabSz="914243">
              <a:defRPr sz="1400" b="1" i="0" u="none" strike="noStrike" baseline="0">
                <a:solidFill>
                  <a:srgbClr val="5F5F5F">
                    <a:lumMod val="65000"/>
                  </a:srgbClr>
                </a:solidFill>
              </a:defRPr>
            </a:lvl1pPr>
          </a:lstStyle>
          <a:p>
            <a:r>
              <a:rPr lang="en-US" dirty="0"/>
              <a:t>% Volume Contribution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AA6464-C524-4616-8663-5209BAEA9222}"/>
              </a:ext>
            </a:extLst>
          </p:cNvPr>
          <p:cNvSpPr txBox="1"/>
          <p:nvPr/>
        </p:nvSpPr>
        <p:spPr>
          <a:xfrm>
            <a:off x="4113424" y="1222575"/>
            <a:ext cx="811437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defPPr>
              <a:defRPr lang="en-US"/>
            </a:defPPr>
            <a:lvl1pPr algn="ctr" defTabSz="914243">
              <a:defRPr sz="1400" b="1" i="0" u="none" strike="noStrike" baseline="0">
                <a:solidFill>
                  <a:srgbClr val="5F5F5F">
                    <a:lumMod val="65000"/>
                  </a:srgbClr>
                </a:solidFill>
              </a:defRPr>
            </a:lvl1pPr>
          </a:lstStyle>
          <a:p>
            <a:r>
              <a:rPr lang="en-US" dirty="0"/>
              <a:t>FY2017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4090040-9EB9-44BE-B771-BBD69B461C2C}"/>
              </a:ext>
            </a:extLst>
          </p:cNvPr>
          <p:cNvSpPr txBox="1">
            <a:spLocks/>
          </p:cNvSpPr>
          <p:nvPr/>
        </p:nvSpPr>
        <p:spPr>
          <a:xfrm>
            <a:off x="188430" y="819150"/>
            <a:ext cx="8227677" cy="288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7013" indent="-227013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25" indent="-220663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860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88" indent="-225425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30188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pt-BR" sz="1200" dirty="0"/>
              <a:t>Digital has the most opportunity for improvement given the volume response dispate the low incremental volume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pt-BR" sz="1200" dirty="0"/>
              <a:t>Re-evaluate role of OOH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604" y="4629150"/>
            <a:ext cx="831596" cy="27699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243"/>
            <a:r>
              <a:rPr lang="es-MX" sz="1200" b="1" dirty="0"/>
              <a:t>Open TV</a:t>
            </a:r>
          </a:p>
        </p:txBody>
      </p:sp>
      <p:sp>
        <p:nvSpPr>
          <p:cNvPr id="35" name="Oval 34"/>
          <p:cNvSpPr/>
          <p:nvPr/>
        </p:nvSpPr>
        <p:spPr>
          <a:xfrm>
            <a:off x="5943809" y="4661683"/>
            <a:ext cx="211930" cy="211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243"/>
            <a:endParaRPr lang="es-MX">
              <a:solidFill>
                <a:srgbClr val="FFFFFF"/>
              </a:solidFill>
            </a:endParaRP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E6133DC7-F6A7-4690-B369-CDAC4B0C570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15178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Graphic spid="53" grpId="0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696F-5473-4150-A4D6-C3AFA4EE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MMM is a business process to help Brazil FEM CARE Make Decisions rather than a one-off project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587A4EC-ABFC-42B7-A8D4-9318EE933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619548"/>
              </p:ext>
            </p:extLst>
          </p:nvPr>
        </p:nvGraphicFramePr>
        <p:xfrm>
          <a:off x="-114300" y="1866900"/>
          <a:ext cx="4572000" cy="2766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6">
            <a:extLst>
              <a:ext uri="{FF2B5EF4-FFF2-40B4-BE49-F238E27FC236}">
                <a16:creationId xmlns:a16="http://schemas.microsoft.com/office/drawing/2014/main" id="{EF85A241-D672-4E91-ABCA-5BA267769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50" y="1823084"/>
            <a:ext cx="4572000" cy="266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  <a:spcAft>
                <a:spcPts val="338"/>
              </a:spcAft>
              <a:buFont typeface="Arial" charset="0"/>
              <a:buChar char="•"/>
            </a:pPr>
            <a:r>
              <a:rPr lang="pt-BR" altLang="en-US" sz="13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Obviously the business decisions are yours as brand owners and market experts</a:t>
            </a:r>
          </a:p>
          <a:p>
            <a:pPr>
              <a:lnSpc>
                <a:spcPct val="150000"/>
              </a:lnSpc>
              <a:spcAft>
                <a:spcPts val="338"/>
              </a:spcAft>
              <a:buFont typeface="Arial" charset="0"/>
              <a:buChar char="•"/>
            </a:pPr>
            <a:r>
              <a:rPr lang="pt-BR" altLang="en-US" sz="13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Analytics can help you make decisions, providing objective facts and insights</a:t>
            </a:r>
          </a:p>
          <a:p>
            <a:pPr>
              <a:lnSpc>
                <a:spcPct val="150000"/>
              </a:lnSpc>
              <a:spcAft>
                <a:spcPts val="338"/>
              </a:spcAft>
              <a:buFont typeface="Arial" charset="0"/>
              <a:buChar char="•"/>
            </a:pPr>
            <a:r>
              <a:rPr lang="pt-BR" altLang="en-US" sz="13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The real value is in combining the results with your market knowledge, and putting the theory into practice.</a:t>
            </a:r>
          </a:p>
          <a:p>
            <a:pPr>
              <a:lnSpc>
                <a:spcPct val="150000"/>
              </a:lnSpc>
              <a:spcAft>
                <a:spcPts val="338"/>
              </a:spcAft>
              <a:buFont typeface="Arial" charset="0"/>
              <a:buChar char="•"/>
            </a:pPr>
            <a:r>
              <a:rPr lang="pt-BR" altLang="en-US" sz="1350" b="1" u="sng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MRA Analytics, Nielsen, and Ogilvy/VML are here to help!</a:t>
            </a:r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5DA55EB0-90CF-4F1C-A18C-1026CD7895BF}"/>
              </a:ext>
            </a:extLst>
          </p:cNvPr>
          <p:cNvSpPr/>
          <p:nvPr/>
        </p:nvSpPr>
        <p:spPr>
          <a:xfrm rot="19640350">
            <a:off x="1744231" y="2165934"/>
            <a:ext cx="1457325" cy="6372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13" dirty="0">
                <a:solidFill>
                  <a:schemeClr val="accent1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2370768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>
            <a:off x="1573607" y="3067042"/>
            <a:ext cx="727200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511006" y="2722918"/>
            <a:ext cx="809769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 defTabSz="914243">
              <a:defRPr sz="1400" b="1" i="0" u="none" strike="noStrike" kern="1200" baseline="0">
                <a:solidFill>
                  <a:srgbClr val="5F5F5F">
                    <a:lumMod val="6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s-MX" sz="1400" b="1" dirty="0"/>
              <a:t>GP ROI</a:t>
            </a:r>
            <a:endParaRPr lang="es-MX" sz="1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611411" y="1404383"/>
            <a:ext cx="6941976" cy="3224769"/>
            <a:chOff x="1224004" y="1099588"/>
            <a:chExt cx="6941976" cy="3224769"/>
          </a:xfrm>
        </p:grpSpPr>
        <p:sp>
          <p:nvSpPr>
            <p:cNvPr id="11" name="Rectangle 10"/>
            <p:cNvSpPr/>
            <p:nvPr/>
          </p:nvSpPr>
          <p:spPr>
            <a:xfrm>
              <a:off x="1520968" y="1099588"/>
              <a:ext cx="1215813" cy="4946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800" b="1" dirty="0">
                  <a:solidFill>
                    <a:srgbClr val="FFFFFF"/>
                  </a:solidFill>
                </a:rPr>
                <a:t>OPPORTUNITY TO RAISE STRATEGIC INVESTMENT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63335" y="1131600"/>
              <a:ext cx="1148446" cy="49462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HIGH POTENTIAL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24004" y="3795896"/>
              <a:ext cx="1131779" cy="45513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EVALUATE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7534" y="3829728"/>
              <a:ext cx="1148446" cy="4946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MANTAIN AND OPTIMIZE INVESTMENT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6"/>
                </a:solidFill>
              </a:rPr>
              <a:t>Prioritize Northeast for increased tv support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426007" y="1524022"/>
            <a:ext cx="0" cy="238016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AA6464-C524-4616-8663-5209BAEA9222}"/>
              </a:ext>
            </a:extLst>
          </p:cNvPr>
          <p:cNvSpPr txBox="1"/>
          <p:nvPr/>
        </p:nvSpPr>
        <p:spPr>
          <a:xfrm>
            <a:off x="3785908" y="4170712"/>
            <a:ext cx="2265360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defPPr>
              <a:defRPr lang="en-US"/>
            </a:defPPr>
            <a:lvl1pPr algn="ctr" defTabSz="914243">
              <a:defRPr sz="1400" b="1" i="0" u="none" strike="noStrike" baseline="0">
                <a:solidFill>
                  <a:srgbClr val="5F5F5F">
                    <a:lumMod val="65000"/>
                  </a:srgbClr>
                </a:solidFill>
              </a:defRPr>
            </a:lvl1pPr>
          </a:lstStyle>
          <a:p>
            <a:r>
              <a:rPr lang="en-US" dirty="0"/>
              <a:t>% Normalized Response</a:t>
            </a:r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1135621" y="1660798"/>
          <a:ext cx="7363567" cy="250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/>
          <p:cNvSpPr/>
          <p:nvPr/>
        </p:nvSpPr>
        <p:spPr>
          <a:xfrm>
            <a:off x="231518" y="4167345"/>
            <a:ext cx="992487" cy="92010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err="1"/>
              <a:t>Size</a:t>
            </a:r>
            <a:r>
              <a:rPr lang="es-CO" sz="1000" dirty="0"/>
              <a:t> of </a:t>
            </a:r>
            <a:r>
              <a:rPr lang="es-CO" sz="1000" dirty="0" err="1"/>
              <a:t>bubble</a:t>
            </a:r>
            <a:r>
              <a:rPr lang="es-CO" sz="1000" dirty="0"/>
              <a:t>: </a:t>
            </a:r>
            <a:r>
              <a:rPr lang="es-CO" sz="1000" dirty="0" err="1"/>
              <a:t>Cost</a:t>
            </a:r>
            <a:r>
              <a:rPr lang="es-CO" sz="1000" dirty="0"/>
              <a:t> per GRP</a:t>
            </a:r>
            <a:endParaRPr lang="en-US" sz="10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4C1EC7-62CE-42A0-9059-493B030479E0}"/>
              </a:ext>
            </a:extLst>
          </p:cNvPr>
          <p:cNvSpPr txBox="1">
            <a:spLocks/>
          </p:cNvSpPr>
          <p:nvPr/>
        </p:nvSpPr>
        <p:spPr>
          <a:xfrm>
            <a:off x="152399" y="751417"/>
            <a:ext cx="8457081" cy="236339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25" indent="-220663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860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88" indent="-225425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30188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Deprioritize Porto </a:t>
            </a:r>
            <a:r>
              <a:rPr lang="en-US" sz="1400" dirty="0" err="1"/>
              <a:t>Alege</a:t>
            </a:r>
            <a:r>
              <a:rPr lang="en-US" sz="1400" dirty="0"/>
              <a:t>, Curitiba and </a:t>
            </a:r>
            <a:r>
              <a:rPr lang="en-US" sz="1400" dirty="0" err="1"/>
              <a:t>Florianópolis</a:t>
            </a:r>
            <a:r>
              <a:rPr lang="en-US" sz="1400" dirty="0"/>
              <a:t> due to low response and ROI.</a:t>
            </a:r>
            <a:endParaRPr lang="pt-BR" sz="1400" dirty="0"/>
          </a:p>
          <a:p>
            <a:endParaRPr lang="pt-BR" sz="1400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4AA08C01-19B7-428E-AD4B-DE3DB4BF386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39938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5" grpId="0">
        <p:bldSub>
          <a:bldChart bld="series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/>
          </p:nvPr>
        </p:nvGraphicFramePr>
        <p:xfrm>
          <a:off x="-381000" y="1799218"/>
          <a:ext cx="7543800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6C3FBA-D6BF-4622-A4FA-C2C02BC6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OPEN TV optimal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sz="1400" dirty="0"/>
              <a:t>Watch out for extended period of low weights, there is room to optimize between the burst activity and the following weeks. Keep higher weights when introducing new emotional message campaigns. </a:t>
            </a:r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71531" y="1439934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u="sng" dirty="0">
                <a:solidFill>
                  <a:srgbClr val="D416AB"/>
                </a:solidFill>
              </a:rPr>
              <a:t>Regional </a:t>
            </a:r>
            <a:r>
              <a:rPr lang="es-CO" sz="1400" b="1" u="sng" dirty="0" err="1">
                <a:solidFill>
                  <a:srgbClr val="D416AB"/>
                </a:solidFill>
              </a:rPr>
              <a:t>Optimal</a:t>
            </a:r>
            <a:r>
              <a:rPr lang="es-CO" sz="1400" b="1" u="sng" dirty="0">
                <a:solidFill>
                  <a:srgbClr val="D416AB"/>
                </a:solidFill>
              </a:rPr>
              <a:t> </a:t>
            </a:r>
            <a:r>
              <a:rPr lang="es-CO" sz="1400" b="1" u="sng" dirty="0" err="1">
                <a:solidFill>
                  <a:srgbClr val="D416AB"/>
                </a:solidFill>
              </a:rPr>
              <a:t>Weekly</a:t>
            </a:r>
            <a:r>
              <a:rPr lang="es-CO" sz="1400" b="1" u="sng" dirty="0">
                <a:solidFill>
                  <a:srgbClr val="D416AB"/>
                </a:solidFill>
              </a:rPr>
              <a:t> </a:t>
            </a:r>
            <a:r>
              <a:rPr lang="es-CO" sz="1400" b="1" u="sng" dirty="0" err="1">
                <a:solidFill>
                  <a:srgbClr val="D416AB"/>
                </a:solidFill>
              </a:rPr>
              <a:t>GRPs</a:t>
            </a:r>
            <a:r>
              <a:rPr lang="es-CO" sz="1400" b="1" u="sng" dirty="0">
                <a:solidFill>
                  <a:srgbClr val="D416AB"/>
                </a:solidFill>
              </a:rPr>
              <a:t> </a:t>
            </a:r>
            <a:r>
              <a:rPr lang="es-CO" sz="1400" b="1" u="sng" dirty="0" err="1">
                <a:solidFill>
                  <a:srgbClr val="D416AB"/>
                </a:solidFill>
              </a:rPr>
              <a:t>Ranges</a:t>
            </a:r>
            <a:r>
              <a:rPr lang="es-CO" sz="1400" b="1" u="sng" dirty="0">
                <a:solidFill>
                  <a:srgbClr val="D416AB"/>
                </a:solidFill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62986" y="4662161"/>
            <a:ext cx="228600" cy="191244"/>
          </a:xfrm>
          <a:prstGeom prst="rect">
            <a:avLst/>
          </a:prstGeom>
          <a:solidFill>
            <a:srgbClr val="E846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15386" y="4629150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Average</a:t>
            </a:r>
            <a:r>
              <a:rPr lang="es-CO" sz="1100" i="1" dirty="0"/>
              <a:t> </a:t>
            </a:r>
            <a:r>
              <a:rPr lang="es-CO" sz="1100" i="1" dirty="0" err="1"/>
              <a:t>Execution</a:t>
            </a:r>
            <a:endParaRPr lang="es-CO" sz="1100" i="1" dirty="0"/>
          </a:p>
        </p:txBody>
      </p:sp>
      <p:sp>
        <p:nvSpPr>
          <p:cNvPr id="23" name="Rectangle 22"/>
          <p:cNvSpPr/>
          <p:nvPr/>
        </p:nvSpPr>
        <p:spPr>
          <a:xfrm>
            <a:off x="4241700" y="4662161"/>
            <a:ext cx="228600" cy="19124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94104" y="4629150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Optimal</a:t>
            </a:r>
            <a:r>
              <a:rPr lang="es-CO" sz="1100" i="1" dirty="0"/>
              <a:t> </a:t>
            </a:r>
            <a:r>
              <a:rPr lang="es-CO" sz="1100" i="1" dirty="0" err="1"/>
              <a:t>Range</a:t>
            </a:r>
            <a:endParaRPr lang="es-CO" sz="1100" i="1" dirty="0"/>
          </a:p>
        </p:txBody>
      </p:sp>
      <p:sp>
        <p:nvSpPr>
          <p:cNvPr id="38" name="Rectangle 37"/>
          <p:cNvSpPr/>
          <p:nvPr/>
        </p:nvSpPr>
        <p:spPr>
          <a:xfrm>
            <a:off x="1365458" y="2782337"/>
            <a:ext cx="457200" cy="191244"/>
          </a:xfrm>
          <a:prstGeom prst="rect">
            <a:avLst/>
          </a:prstGeom>
          <a:solidFill>
            <a:srgbClr val="E846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53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405131" y="3448861"/>
            <a:ext cx="457200" cy="191244"/>
          </a:xfrm>
          <a:prstGeom prst="rect">
            <a:avLst/>
          </a:prstGeom>
          <a:solidFill>
            <a:srgbClr val="E846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214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88704" y="2147800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435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85520" y="2144735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275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947124" y="3448861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170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13100" y="3448861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271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53370" y="2782337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427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785891" y="2782337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267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69807" y="4094747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256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700949" y="4094747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410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27003" y="4094747"/>
            <a:ext cx="457200" cy="191244"/>
          </a:xfrm>
          <a:prstGeom prst="rect">
            <a:avLst/>
          </a:prstGeom>
          <a:solidFill>
            <a:srgbClr val="E846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85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04324" y="2144735"/>
            <a:ext cx="457200" cy="191244"/>
          </a:xfrm>
          <a:prstGeom prst="rect">
            <a:avLst/>
          </a:prstGeom>
          <a:solidFill>
            <a:srgbClr val="E846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252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45905" y="1454521"/>
          <a:ext cx="2621895" cy="48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238">
                <a:tc gridSpan="4">
                  <a:txBody>
                    <a:bodyPr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tx1"/>
                          </a:solidFill>
                        </a:rPr>
                        <a:t>NUMBER OF WEEKS*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533"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pt-BR" sz="900" b="1" baseline="0" dirty="0">
                          <a:solidFill>
                            <a:schemeClr val="tx1"/>
                          </a:solidFill>
                        </a:rPr>
                        <a:t> AIR</a:t>
                      </a:r>
                      <a:endParaRPr lang="pt-B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tx1"/>
                          </a:solidFill>
                        </a:rPr>
                        <a:t>BELOW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tx1"/>
                          </a:solidFill>
                        </a:rPr>
                        <a:t>WITHIN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>
                          <a:solidFill>
                            <a:schemeClr val="tx1"/>
                          </a:solidFill>
                        </a:rPr>
                        <a:t>ABOVE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431391" y="2129122"/>
          <a:ext cx="262189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533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3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7057572" y="1809750"/>
            <a:ext cx="0" cy="2852411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25228" y="1806120"/>
            <a:ext cx="0" cy="2852411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82000" y="1747711"/>
            <a:ext cx="0" cy="2852411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6414280" y="2756039"/>
          <a:ext cx="262189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533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62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6414280" y="3396265"/>
          <a:ext cx="262189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533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46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3"/>
                          </a:solidFill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12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6414280" y="4068449"/>
          <a:ext cx="262189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533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accent5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 Placeholder 2"/>
          <p:cNvSpPr>
            <a:spLocks noGrp="1"/>
          </p:cNvSpPr>
          <p:nvPr>
            <p:ph type="body" idx="15"/>
          </p:nvPr>
        </p:nvSpPr>
        <p:spPr>
          <a:xfrm>
            <a:off x="7120756" y="4704588"/>
            <a:ext cx="1261244" cy="110734"/>
          </a:xfrm>
        </p:spPr>
        <p:txBody>
          <a:bodyPr/>
          <a:lstStyle/>
          <a:p>
            <a:pPr algn="ctr"/>
            <a:r>
              <a:rPr lang="en-SG" dirty="0"/>
              <a:t>*Modelled campaigns </a:t>
            </a:r>
          </a:p>
        </p:txBody>
      </p:sp>
      <p:pic>
        <p:nvPicPr>
          <p:cNvPr id="45" name="Picture 2" descr="Image result for intimus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361950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90763B76-D109-42E6-AED2-F9CA1BB17BDA}"/>
              </a:ext>
            </a:extLst>
          </p:cNvPr>
          <p:cNvSpPr txBox="1">
            <a:spLocks/>
          </p:cNvSpPr>
          <p:nvPr/>
        </p:nvSpPr>
        <p:spPr>
          <a:xfrm>
            <a:off x="1828799" y="4780026"/>
            <a:ext cx="548640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700"/>
              <a:t>Brazil K-C Fem Care 2018 Marketing Mix Modeling</a:t>
            </a:r>
            <a:endParaRPr lang="da-DK" sz="700" dirty="0"/>
          </a:p>
        </p:txBody>
      </p:sp>
    </p:spTree>
    <p:extLst>
      <p:ext uri="{BB962C8B-B14F-4D97-AF65-F5344CB8AC3E}">
        <p14:creationId xmlns:p14="http://schemas.microsoft.com/office/powerpoint/2010/main" val="1688837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200400" y="864099"/>
            <a:ext cx="5806880" cy="4191000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81000" y="1412689"/>
            <a:ext cx="2743200" cy="3013261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F6468-D3AC-46DF-A441-5FC8D916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PTV costs are almost 4x higher than </a:t>
            </a:r>
            <a:r>
              <a:rPr lang="en-US" dirty="0" err="1"/>
              <a:t>nielsen</a:t>
            </a:r>
            <a:r>
              <a:rPr lang="en-US" dirty="0"/>
              <a:t> norms</a:t>
            </a:r>
          </a:p>
        </p:txBody>
      </p:sp>
      <p:sp>
        <p:nvSpPr>
          <p:cNvPr id="57" name="Text Placeholder 3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Source:  Nielsen Marketing Mix | All CPG categories | LatAm all data up to Q1`18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3377837" y="2858761"/>
            <a:ext cx="3212451" cy="2688770"/>
            <a:chOff x="3057811" y="2782637"/>
            <a:chExt cx="3212451" cy="2688770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521DB8BC-7159-405B-A6BB-6E94FD822DD7}"/>
                </a:ext>
              </a:extLst>
            </p:cNvPr>
            <p:cNvGraphicFramePr/>
            <p:nvPr>
              <p:extLst/>
            </p:nvPr>
          </p:nvGraphicFramePr>
          <p:xfrm>
            <a:off x="3057811" y="2853179"/>
            <a:ext cx="2743200" cy="2618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F10B55BF-B81F-4BE5-8062-F117D59700C8}"/>
                </a:ext>
              </a:extLst>
            </p:cNvPr>
            <p:cNvGraphicFramePr/>
            <p:nvPr>
              <p:extLst/>
            </p:nvPr>
          </p:nvGraphicFramePr>
          <p:xfrm>
            <a:off x="4403934" y="2782637"/>
            <a:ext cx="1866328" cy="1767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5" name="Rectangle 34"/>
            <p:cNvSpPr/>
            <p:nvPr/>
          </p:nvSpPr>
          <p:spPr>
            <a:xfrm>
              <a:off x="4525731" y="4038932"/>
              <a:ext cx="71371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R$1,618 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04776" y="3824941"/>
              <a:ext cx="7496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>
                  <a:solidFill>
                    <a:schemeClr val="bg1"/>
                  </a:solidFill>
                </a:rPr>
                <a:t>R$13,472  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0497" y="3625630"/>
              <a:ext cx="71371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R$978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40402" y="3408775"/>
              <a:ext cx="7496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  R$5,311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3703540" y="1081198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What is happening with Intimus PTV costs?</a:t>
            </a:r>
            <a:endParaRPr lang="en-US" sz="1050" b="1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29240" y="2858761"/>
            <a:ext cx="3126726" cy="2688770"/>
            <a:chOff x="5842000" y="2866886"/>
            <a:chExt cx="3126726" cy="2688770"/>
          </a:xfrm>
        </p:grpSpPr>
        <p:graphicFrame>
          <p:nvGraphicFramePr>
            <p:cNvPr id="55" name="Chart 54">
              <a:extLst>
                <a:ext uri="{FF2B5EF4-FFF2-40B4-BE49-F238E27FC236}">
                  <a16:creationId xmlns:a16="http://schemas.microsoft.com/office/drawing/2014/main" id="{521DB8BC-7159-405B-A6BB-6E94FD822DD7}"/>
                </a:ext>
              </a:extLst>
            </p:cNvPr>
            <p:cNvGraphicFramePr/>
            <p:nvPr>
              <p:extLst/>
            </p:nvPr>
          </p:nvGraphicFramePr>
          <p:xfrm>
            <a:off x="5842000" y="2937428"/>
            <a:ext cx="2743200" cy="2618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F10B55BF-B81F-4BE5-8062-F117D59700C8}"/>
                </a:ext>
              </a:extLst>
            </p:cNvPr>
            <p:cNvGraphicFramePr/>
            <p:nvPr>
              <p:extLst/>
            </p:nvPr>
          </p:nvGraphicFramePr>
          <p:xfrm>
            <a:off x="7102398" y="2866886"/>
            <a:ext cx="1866328" cy="1767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Rectangle 42"/>
            <p:cNvSpPr/>
            <p:nvPr/>
          </p:nvSpPr>
          <p:spPr>
            <a:xfrm>
              <a:off x="7542330" y="3706303"/>
              <a:ext cx="7713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>
                  <a:solidFill>
                    <a:schemeClr val="bg1"/>
                  </a:solidFill>
                </a:rPr>
                <a:t>R$18,332 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55868" y="3493828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R$8,130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09314" y="3901379"/>
              <a:ext cx="7008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R$7,167 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95916" y="4129265"/>
              <a:ext cx="7713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R$12,567 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871187" y="1600955"/>
            <a:ext cx="178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Nielsen </a:t>
            </a:r>
            <a:r>
              <a:rPr lang="en-US" sz="1600" b="1" dirty="0" err="1">
                <a:solidFill>
                  <a:srgbClr val="000000"/>
                </a:solidFill>
              </a:rPr>
              <a:t>Latam</a:t>
            </a:r>
            <a:r>
              <a:rPr lang="en-US" sz="1600" b="1" dirty="0">
                <a:solidFill>
                  <a:srgbClr val="000000"/>
                </a:solidFill>
              </a:rPr>
              <a:t> NORMs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6437" y="1555421"/>
            <a:ext cx="419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D416AB"/>
                </a:solidFill>
              </a:rPr>
              <a:t>2016</a:t>
            </a:r>
            <a:r>
              <a:rPr lang="pt-BR" sz="1200" dirty="0"/>
              <a:t>: Due to good negotiation with SONY channel, costs were 4x below Nielsen NORMs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03540" y="1544636"/>
            <a:ext cx="972897" cy="46289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046DC"/>
                </a:solidFill>
              </a:rPr>
              <a:t>R$917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279579" y="2320494"/>
            <a:ext cx="972897" cy="46289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046DC"/>
                </a:solidFill>
              </a:rPr>
              <a:t>R$3,162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328287" y="2320325"/>
            <a:ext cx="972897" cy="46289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046DC"/>
                </a:solidFill>
              </a:rPr>
              <a:t>R$12,001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059131" y="3006197"/>
            <a:ext cx="1463137" cy="6328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046DC"/>
                </a:solidFill>
              </a:rPr>
              <a:t>R$3,617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" y="2365321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Pay TV Cost</a:t>
            </a:r>
          </a:p>
          <a:p>
            <a:pPr algn="ctr"/>
            <a:r>
              <a:rPr lang="pt-BR" sz="1100" dirty="0"/>
              <a:t>(BRL/GRP)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252476" y="2164092"/>
            <a:ext cx="1731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D416AB"/>
                </a:solidFill>
              </a:rPr>
              <a:t>2017</a:t>
            </a:r>
            <a:r>
              <a:rPr lang="pt-BR" sz="1200" dirty="0"/>
              <a:t>: Increase of channel mix kept costs on average compared to Nielsen NORMs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75784" y="2044111"/>
            <a:ext cx="1859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D416AB"/>
                </a:solidFill>
              </a:rPr>
              <a:t>2018</a:t>
            </a:r>
            <a:r>
              <a:rPr lang="pt-BR" sz="1200" dirty="0"/>
              <a:t>: Increase on all channels costs, while allocating 77% of the execution on the most expensive channels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2114550"/>
            <a:ext cx="0" cy="2769858"/>
          </a:xfrm>
          <a:prstGeom prst="line">
            <a:avLst/>
          </a:prstGeom>
          <a:ln>
            <a:solidFill>
              <a:srgbClr val="DE98D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303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/>
          <p:cNvGraphicFramePr/>
          <p:nvPr>
            <p:extLst/>
          </p:nvPr>
        </p:nvGraphicFramePr>
        <p:xfrm>
          <a:off x="209646" y="1581150"/>
          <a:ext cx="5733957" cy="306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DEB3AA4-1818-45A6-A752-3166BB7D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PAY TV OPTIMAL RANGES</a:t>
            </a:r>
          </a:p>
        </p:txBody>
      </p:sp>
      <p:sp>
        <p:nvSpPr>
          <p:cNvPr id="7" name="TextBox 25"/>
          <p:cNvSpPr txBox="1"/>
          <p:nvPr/>
        </p:nvSpPr>
        <p:spPr>
          <a:xfrm>
            <a:off x="2401494" y="1363127"/>
            <a:ext cx="1784636" cy="7463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68507" tIns="34286" rIns="68507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Average weekly GRPs: 19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Below: </a:t>
            </a:r>
            <a:r>
              <a:rPr lang="en-US" sz="1100" dirty="0">
                <a:solidFill>
                  <a:schemeClr val="accent5"/>
                </a:solidFill>
              </a:rPr>
              <a:t>49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Within: </a:t>
            </a:r>
            <a:r>
              <a:rPr lang="en-US" sz="1100" dirty="0">
                <a:solidFill>
                  <a:schemeClr val="accent3"/>
                </a:solidFill>
              </a:rPr>
              <a:t>17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Above: </a:t>
            </a:r>
            <a:r>
              <a:rPr lang="en-US" sz="1100" dirty="0">
                <a:solidFill>
                  <a:schemeClr val="accent5"/>
                </a:solidFill>
              </a:rPr>
              <a:t>53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6970298" y="1364034"/>
            <a:ext cx="1395106" cy="223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68507" tIns="34286" rIns="68507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997"/>
            <a:r>
              <a:rPr lang="en-US" sz="1000" b="1" dirty="0">
                <a:solidFill>
                  <a:srgbClr val="5F5F5F"/>
                </a:solidFill>
              </a:rPr>
              <a:t>Max Weeks Off-air: 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816626" y="1583801"/>
            <a:ext cx="3270251" cy="2080317"/>
            <a:chOff x="5721349" y="1581150"/>
            <a:chExt cx="3270251" cy="2080317"/>
          </a:xfrm>
        </p:grpSpPr>
        <p:graphicFrame>
          <p:nvGraphicFramePr>
            <p:cNvPr id="12" name="Chart 11"/>
            <p:cNvGraphicFramePr/>
            <p:nvPr/>
          </p:nvGraphicFramePr>
          <p:xfrm>
            <a:off x="5721349" y="1581150"/>
            <a:ext cx="3134419" cy="20803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3" name="Group 12"/>
            <p:cNvGrpSpPr/>
            <p:nvPr/>
          </p:nvGrpSpPr>
          <p:grpSpPr>
            <a:xfrm>
              <a:off x="7936117" y="2736572"/>
              <a:ext cx="1055483" cy="586545"/>
              <a:chOff x="7936117" y="2736572"/>
              <a:chExt cx="1055483" cy="58654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936117" y="2736572"/>
                <a:ext cx="1055483" cy="586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5822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077200" y="2772802"/>
                <a:ext cx="900982" cy="484740"/>
                <a:chOff x="8215131" y="2454901"/>
                <a:chExt cx="900982" cy="484740"/>
              </a:xfrm>
              <a:solidFill>
                <a:schemeClr val="bg1"/>
              </a:solidFill>
            </p:grpSpPr>
            <p:sp>
              <p:nvSpPr>
                <p:cNvPr id="18" name="Oval 17"/>
                <p:cNvSpPr/>
                <p:nvPr/>
              </p:nvSpPr>
              <p:spPr>
                <a:xfrm>
                  <a:off x="8215131" y="2657047"/>
                  <a:ext cx="54000" cy="54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68571" tIns="34286" rIns="68571" bIns="34286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4997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215131" y="2533193"/>
                  <a:ext cx="54000" cy="54000"/>
                </a:xfrm>
                <a:prstGeom prst="ellipse">
                  <a:avLst/>
                </a:prstGeom>
                <a:solidFill>
                  <a:srgbClr val="218535"/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68571" tIns="34286" rIns="68571" bIns="34286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4997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TextBox 51"/>
                <p:cNvSpPr txBox="1"/>
                <p:nvPr/>
              </p:nvSpPr>
              <p:spPr>
                <a:xfrm>
                  <a:off x="8285134" y="2454901"/>
                  <a:ext cx="830979" cy="484740"/>
                </a:xfrm>
                <a:prstGeom prst="rect">
                  <a:avLst/>
                </a:prstGeom>
                <a:grpFill/>
              </p:spPr>
              <p:txBody>
                <a:bodyPr wrap="none" lIns="68571" tIns="34286" rIns="68571" bIns="34286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4997"/>
                  <a:r>
                    <a:rPr lang="en-US" sz="900" dirty="0">
                      <a:solidFill>
                        <a:srgbClr val="5F5F5F"/>
                      </a:solidFill>
                    </a:rPr>
                    <a:t>Max ROI</a:t>
                  </a:r>
                </a:p>
                <a:p>
                  <a:pPr defTabSz="684997"/>
                  <a:r>
                    <a:rPr lang="en-US" sz="900" dirty="0">
                      <a:solidFill>
                        <a:srgbClr val="5F5F5F"/>
                      </a:solidFill>
                    </a:rPr>
                    <a:t>Max Marginal</a:t>
                  </a:r>
                </a:p>
                <a:p>
                  <a:pPr defTabSz="684997"/>
                  <a:endParaRPr lang="en-US" sz="900" dirty="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4" name="Oval 13"/>
            <p:cNvSpPr/>
            <p:nvPr/>
          </p:nvSpPr>
          <p:spPr>
            <a:xfrm>
              <a:off x="6460157" y="2952500"/>
              <a:ext cx="144000" cy="144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>
              <a:glow rad="101600">
                <a:schemeClr val="accent4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359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234704" y="2124349"/>
              <a:ext cx="144000" cy="144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359"/>
              <a:endParaRPr lang="en-US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248400" y="3726180"/>
          <a:ext cx="2737048" cy="1162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CO" sz="1400" dirty="0" err="1"/>
                        <a:t>Optimal</a:t>
                      </a:r>
                      <a:r>
                        <a:rPr lang="es-CO" sz="1400" baseline="0" dirty="0"/>
                        <a:t> </a:t>
                      </a:r>
                      <a:r>
                        <a:rPr lang="es-CO" sz="1400" baseline="0" dirty="0" err="1"/>
                        <a:t>Range</a:t>
                      </a:r>
                      <a:endParaRPr lang="es-CO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CO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Max Marginal ROI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14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Max</a:t>
                      </a:r>
                      <a:r>
                        <a:rPr lang="es-CO" sz="1100" b="1" baseline="0" dirty="0"/>
                        <a:t> ROI</a:t>
                      </a:r>
                      <a:endParaRPr lang="es-CO" sz="1100" b="1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23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699430" y="3453140"/>
            <a:ext cx="179109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Weekly GRPs*</a:t>
            </a:r>
          </a:p>
        </p:txBody>
      </p:sp>
      <p:sp>
        <p:nvSpPr>
          <p:cNvPr id="25" name="TextBox 51"/>
          <p:cNvSpPr txBox="1"/>
          <p:nvPr/>
        </p:nvSpPr>
        <p:spPr>
          <a:xfrm>
            <a:off x="8242480" y="2775453"/>
            <a:ext cx="830979" cy="623239"/>
          </a:xfrm>
          <a:prstGeom prst="rect">
            <a:avLst/>
          </a:prstGeom>
          <a:solidFill>
            <a:schemeClr val="bg1"/>
          </a:solidFill>
        </p:spPr>
        <p:txBody>
          <a:bodyPr wrap="none" lIns="68571" tIns="34286" rIns="68571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997"/>
            <a:r>
              <a:rPr lang="en-US" sz="900" dirty="0">
                <a:solidFill>
                  <a:srgbClr val="5F5F5F"/>
                </a:solidFill>
              </a:rPr>
              <a:t>Max ROI</a:t>
            </a:r>
          </a:p>
          <a:p>
            <a:pPr defTabSz="684997"/>
            <a:r>
              <a:rPr lang="en-US" sz="900" dirty="0">
                <a:solidFill>
                  <a:srgbClr val="5F5F5F"/>
                </a:solidFill>
              </a:rPr>
              <a:t>Max Marginal</a:t>
            </a:r>
          </a:p>
          <a:p>
            <a:pPr defTabSz="684997"/>
            <a:r>
              <a:rPr lang="en-US" sz="900" dirty="0">
                <a:solidFill>
                  <a:srgbClr val="5F5F5F"/>
                </a:solidFill>
              </a:rPr>
              <a:t>ROI</a:t>
            </a:r>
          </a:p>
          <a:p>
            <a:pPr defTabSz="684997"/>
            <a:endParaRPr lang="en-US" sz="900" dirty="0">
              <a:solidFill>
                <a:srgbClr val="5F5F5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09800" y="4684659"/>
            <a:ext cx="1403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4"/>
                </a:solidFill>
              </a:rPr>
              <a:t>Max Marginal ROI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1091" y="4679762"/>
            <a:ext cx="74958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3"/>
                </a:solidFill>
              </a:rPr>
              <a:t>Max ROI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C859EC0-30CF-49FD-8EF3-23C6DE4139B8}"/>
              </a:ext>
            </a:extLst>
          </p:cNvPr>
          <p:cNvSpPr txBox="1">
            <a:spLocks/>
          </p:cNvSpPr>
          <p:nvPr/>
        </p:nvSpPr>
        <p:spPr>
          <a:xfrm>
            <a:off x="215936" y="718748"/>
            <a:ext cx="6436898" cy="31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7007" indent="-227007" algn="l" defTabSz="45718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14" indent="-220658" algn="l" defTabSz="287331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58" indent="-228594" algn="l" defTabSz="457189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65" indent="-225419" algn="l" defTabSz="227007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2972" indent="-230183" algn="l" defTabSz="457189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Lower weights in 2018 for Sport and </a:t>
            </a:r>
            <a:r>
              <a:rPr lang="en-US" sz="1200" dirty="0" err="1"/>
              <a:t>Totex</a:t>
            </a:r>
            <a:r>
              <a:rPr lang="en-US" sz="1200" dirty="0"/>
              <a:t> likely contributed to lower responses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298" y="722427"/>
            <a:ext cx="556564" cy="533715"/>
          </a:xfrm>
          <a:prstGeom prst="rect">
            <a:avLst/>
          </a:prstGeom>
        </p:spPr>
      </p:pic>
      <p:pic>
        <p:nvPicPr>
          <p:cNvPr id="33" name="Picture 2" descr="Image result for intimus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4976" y="735666"/>
            <a:ext cx="770428" cy="48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419316" y="4705350"/>
            <a:ext cx="1791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*Nationalized GRPs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4E297CF3-90D3-4CCD-BBC5-14DFB50FC0AD}"/>
              </a:ext>
            </a:extLst>
          </p:cNvPr>
          <p:cNvSpPr txBox="1">
            <a:spLocks/>
          </p:cNvSpPr>
          <p:nvPr/>
        </p:nvSpPr>
        <p:spPr>
          <a:xfrm>
            <a:off x="1828799" y="4780026"/>
            <a:ext cx="548640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700"/>
              <a:t>Brazil K-C Fem Care 2018 Marketing Mix Modeling</a:t>
            </a:r>
            <a:endParaRPr lang="da-DK" sz="700" dirty="0"/>
          </a:p>
        </p:txBody>
      </p:sp>
    </p:spTree>
    <p:extLst>
      <p:ext uri="{BB962C8B-B14F-4D97-AF65-F5344CB8AC3E}">
        <p14:creationId xmlns:p14="http://schemas.microsoft.com/office/powerpoint/2010/main" val="7555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FF6B-5298-4920-85B7-0BFD115F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85750"/>
            <a:ext cx="8839200" cy="433917"/>
          </a:xfrm>
        </p:spPr>
        <p:txBody>
          <a:bodyPr/>
          <a:lstStyle/>
          <a:p>
            <a:r>
              <a:rPr lang="en-US" sz="2000" dirty="0"/>
              <a:t>shift SPENDING FROM SNAPCHAT AND INCREASING YT, FB AND IG WEIGHTS AS AN OPPORTUNITY TO GENERATE BETTER LIFTS</a:t>
            </a:r>
          </a:p>
        </p:txBody>
      </p:sp>
      <p:sp>
        <p:nvSpPr>
          <p:cNvPr id="4" name="AutoShape 2" descr="Image result for facebook logo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youtube logo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6187" y="1504928"/>
            <a:ext cx="1022976" cy="4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492" y="1519394"/>
            <a:ext cx="442756" cy="44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9300" y="1500432"/>
            <a:ext cx="455428" cy="4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snapchat 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676" y="1444066"/>
            <a:ext cx="524157" cy="5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Chart 26"/>
          <p:cNvGraphicFramePr/>
          <p:nvPr>
            <p:extLst/>
          </p:nvPr>
        </p:nvGraphicFramePr>
        <p:xfrm>
          <a:off x="307975" y="2264301"/>
          <a:ext cx="2908300" cy="229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43073789"/>
              </p:ext>
            </p:extLst>
          </p:nvPr>
        </p:nvGraphicFramePr>
        <p:xfrm>
          <a:off x="3290001" y="1657350"/>
          <a:ext cx="2867025" cy="312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9" name="Chart 28"/>
          <p:cNvGraphicFramePr/>
          <p:nvPr>
            <p:extLst/>
          </p:nvPr>
        </p:nvGraphicFramePr>
        <p:xfrm>
          <a:off x="6186487" y="2584450"/>
          <a:ext cx="2663825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266B637-D4CE-4D58-9C35-BA0BCD5FA5D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2801947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6468-D3AC-46DF-A441-5FC8D916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Youtube</a:t>
            </a:r>
            <a:r>
              <a:rPr lang="en-US" sz="2400" dirty="0"/>
              <a:t> investment and </a:t>
            </a:r>
            <a:r>
              <a:rPr lang="en-US" sz="2400" dirty="0" err="1"/>
              <a:t>roi</a:t>
            </a:r>
            <a:r>
              <a:rPr lang="en-US" sz="2400" dirty="0"/>
              <a:t> growing, still with potential for more growth</a:t>
            </a:r>
          </a:p>
        </p:txBody>
      </p:sp>
      <p:pic>
        <p:nvPicPr>
          <p:cNvPr id="31" name="Picture 30" descr="Image result for youtube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2247" y="590553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Chart 37"/>
          <p:cNvGraphicFramePr/>
          <p:nvPr>
            <p:extLst/>
          </p:nvPr>
        </p:nvGraphicFramePr>
        <p:xfrm>
          <a:off x="3162300" y="1454150"/>
          <a:ext cx="2819400" cy="127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29644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COSTS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48100" y="29644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SPENDING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324602" y="2964418"/>
            <a:ext cx="25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chemeClr val="accent6"/>
                </a:solidFill>
              </a:rPr>
              <a:t>EXECUTION LEVELS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42707" y="1097767"/>
            <a:ext cx="65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ROI</a:t>
            </a:r>
            <a:endParaRPr lang="en-US" b="1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457200" y="3409950"/>
          <a:ext cx="1981200" cy="990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3" name="Chart 42"/>
          <p:cNvGraphicFramePr/>
          <p:nvPr>
            <p:extLst/>
          </p:nvPr>
        </p:nvGraphicFramePr>
        <p:xfrm>
          <a:off x="3581400" y="3409950"/>
          <a:ext cx="1981200" cy="990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3848100" y="1467101"/>
            <a:ext cx="1333500" cy="456951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/>
          <p:cNvGraphicFramePr/>
          <p:nvPr>
            <p:extLst/>
          </p:nvPr>
        </p:nvGraphicFramePr>
        <p:xfrm>
          <a:off x="5943600" y="3181352"/>
          <a:ext cx="2819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1000" y="1097767"/>
            <a:ext cx="25146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Costs are improving!</a:t>
            </a:r>
          </a:p>
          <a:p>
            <a:endParaRPr lang="es-419" sz="1100" dirty="0"/>
          </a:p>
          <a:p>
            <a:r>
              <a:rPr lang="es-419" sz="1100" dirty="0"/>
              <a:t>More focus on Sport and Liners in 2018 reduced halo power to Mainline Pads, causing a decline in response.</a:t>
            </a:r>
          </a:p>
          <a:p>
            <a:endParaRPr lang="es-419" sz="1100" dirty="0"/>
          </a:p>
          <a:p>
            <a:r>
              <a:rPr lang="es-419" sz="1100" dirty="0"/>
              <a:t>However, heavier weights over time have been helping YouTube perfomance overall.</a:t>
            </a:r>
          </a:p>
          <a:p>
            <a:endParaRPr lang="es-419" dirty="0"/>
          </a:p>
        </p:txBody>
      </p:sp>
      <p:sp>
        <p:nvSpPr>
          <p:cNvPr id="45" name="TextBox 44"/>
          <p:cNvSpPr txBox="1"/>
          <p:nvPr/>
        </p:nvSpPr>
        <p:spPr>
          <a:xfrm>
            <a:off x="6362701" y="1097767"/>
            <a:ext cx="251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Continue increasing YouTube investment. </a:t>
            </a:r>
          </a:p>
          <a:p>
            <a:endParaRPr lang="es-419" sz="1400" dirty="0"/>
          </a:p>
          <a:p>
            <a:r>
              <a:rPr lang="es-419" sz="1400" dirty="0"/>
              <a:t>Even with costs staying flat, we can still see a higher ROI!</a:t>
            </a:r>
          </a:p>
          <a:p>
            <a:endParaRPr lang="es-419" dirty="0"/>
          </a:p>
        </p:txBody>
      </p:sp>
      <p:sp>
        <p:nvSpPr>
          <p:cNvPr id="11" name="TextBox 10"/>
          <p:cNvSpPr txBox="1"/>
          <p:nvPr/>
        </p:nvSpPr>
        <p:spPr>
          <a:xfrm>
            <a:off x="930729" y="3241419"/>
            <a:ext cx="1066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BRL Per M Impressions</a:t>
            </a:r>
            <a:endParaRPr 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4327071" y="3259881"/>
            <a:ext cx="4953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BRL (M)</a:t>
            </a:r>
            <a:endParaRPr lang="en-US" sz="600" dirty="0"/>
          </a:p>
        </p:txBody>
      </p:sp>
      <p:sp>
        <p:nvSpPr>
          <p:cNvPr id="47" name="TextBox 46"/>
          <p:cNvSpPr txBox="1"/>
          <p:nvPr/>
        </p:nvSpPr>
        <p:spPr>
          <a:xfrm>
            <a:off x="7162800" y="3272513"/>
            <a:ext cx="1066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Weekly Impressions (M)</a:t>
            </a:r>
            <a:endParaRPr lang="en-US" sz="600" dirty="0"/>
          </a:p>
        </p:txBody>
      </p:sp>
      <p:sp>
        <p:nvSpPr>
          <p:cNvPr id="21" name="Hexagon 20"/>
          <p:cNvSpPr/>
          <p:nvPr/>
        </p:nvSpPr>
        <p:spPr>
          <a:xfrm>
            <a:off x="1104900" y="4476752"/>
            <a:ext cx="533400" cy="304800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4367893" y="4476752"/>
            <a:ext cx="533400" cy="304800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7429500" y="4476752"/>
            <a:ext cx="533400" cy="304800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28214" y="3491595"/>
            <a:ext cx="686960" cy="762000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0A459F4-74FF-4E39-8C80-AF410F29118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2565264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/>
          </p:nvPr>
        </p:nvGraphicFramePr>
        <p:xfrm>
          <a:off x="1362063" y="1809750"/>
          <a:ext cx="78581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6C3FBA-D6BF-4622-A4FA-C2C02BC6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Online - optimal execution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sz="1600" dirty="0"/>
              <a:t>Average execution levels for Facebook and YouTube are below recommended becoming an important opportunity that will impact directly both ROI and Effectiveness.</a:t>
            </a:r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66730" y="1526979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u="sng" dirty="0">
                <a:solidFill>
                  <a:schemeClr val="accent5"/>
                </a:solidFill>
              </a:rPr>
              <a:t>Online </a:t>
            </a:r>
            <a:r>
              <a:rPr lang="es-CO" sz="1400" b="1" u="sng" dirty="0" err="1">
                <a:solidFill>
                  <a:schemeClr val="accent5"/>
                </a:solidFill>
              </a:rPr>
              <a:t>Optimal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  <a:r>
              <a:rPr lang="es-CO" sz="1400" b="1" u="sng" dirty="0" err="1">
                <a:solidFill>
                  <a:schemeClr val="accent5"/>
                </a:solidFill>
              </a:rPr>
              <a:t>Weekly</a:t>
            </a:r>
            <a:r>
              <a:rPr lang="es-CO" sz="1400" b="1" u="sng" dirty="0">
                <a:solidFill>
                  <a:schemeClr val="accent5"/>
                </a:solidFill>
              </a:rPr>
              <a:t> (‘000) BRL </a:t>
            </a:r>
            <a:r>
              <a:rPr lang="es-CO" sz="1400" b="1" u="sng" dirty="0" err="1">
                <a:solidFill>
                  <a:schemeClr val="accent5"/>
                </a:solidFill>
              </a:rPr>
              <a:t>Ranges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05987" y="4662161"/>
            <a:ext cx="2286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8387" y="4629150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Average</a:t>
            </a:r>
            <a:r>
              <a:rPr lang="es-CO" sz="1100" i="1" dirty="0"/>
              <a:t> </a:t>
            </a:r>
            <a:r>
              <a:rPr lang="es-CO" sz="1100" i="1" dirty="0" err="1"/>
              <a:t>Execution</a:t>
            </a:r>
            <a:endParaRPr lang="es-CO" sz="1100" i="1" dirty="0"/>
          </a:p>
        </p:txBody>
      </p:sp>
      <p:sp>
        <p:nvSpPr>
          <p:cNvPr id="23" name="Rectangle 22"/>
          <p:cNvSpPr/>
          <p:nvPr/>
        </p:nvSpPr>
        <p:spPr>
          <a:xfrm>
            <a:off x="5384701" y="4662161"/>
            <a:ext cx="228600" cy="19124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7105" y="4629150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Optimal</a:t>
            </a:r>
            <a:r>
              <a:rPr lang="es-CO" sz="1100" i="1" dirty="0"/>
              <a:t> </a:t>
            </a:r>
            <a:r>
              <a:rPr lang="es-CO" sz="1100" i="1" dirty="0" err="1"/>
              <a:t>Range</a:t>
            </a:r>
            <a:endParaRPr lang="es-CO" sz="1100" i="1" dirty="0"/>
          </a:p>
        </p:txBody>
      </p:sp>
      <p:sp>
        <p:nvSpPr>
          <p:cNvPr id="38" name="Rectangle 37"/>
          <p:cNvSpPr/>
          <p:nvPr/>
        </p:nvSpPr>
        <p:spPr>
          <a:xfrm>
            <a:off x="4114800" y="2479701"/>
            <a:ext cx="4572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57600" y="3807804"/>
            <a:ext cx="4572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520448" y="235480"/>
            <a:ext cx="8166672" cy="43391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sz="2300" dirty="0"/>
          </a:p>
        </p:txBody>
      </p:sp>
      <p:pic>
        <p:nvPicPr>
          <p:cNvPr id="20" name="Picture 7" descr="Image result for youtube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502" y="3724372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629400" y="2479701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59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95800" y="2479701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876800" y="3807804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82000" y="3807804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86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052" y="2431532"/>
            <a:ext cx="287582" cy="28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7301" y="2427866"/>
            <a:ext cx="295812" cy="2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intimus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brazil fla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1FC3CB0B-0B21-424E-A249-4D3FFB2F205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828799" y="4780026"/>
            <a:ext cx="5486401" cy="274320"/>
          </a:xfrm>
        </p:spPr>
        <p:txBody>
          <a:bodyPr/>
          <a:lstStyle/>
          <a:p>
            <a:r>
              <a:rPr lang="da-DK" sz="700" dirty="0"/>
              <a:t>Brazil K-C Fem Care 2018 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127328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AC16FD-CA57-4507-9981-8C0AD2ED98A1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OPTIMIZATION</a:t>
            </a:r>
            <a:endParaRPr lang="pt-B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98996A-4F23-4E9E-95EA-5F76CEE1C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57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68B314-2ECF-495A-A835-AD9EF37FB3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707" y="1172504"/>
          <a:ext cx="7772400" cy="35328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157688767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74720356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99337465"/>
                    </a:ext>
                  </a:extLst>
                </a:gridCol>
                <a:gridCol w="1215573">
                  <a:extLst>
                    <a:ext uri="{9D8B030D-6E8A-4147-A177-3AD203B41FA5}">
                      <a16:colId xmlns:a16="http://schemas.microsoft.com/office/drawing/2014/main" val="1368354233"/>
                    </a:ext>
                  </a:extLst>
                </a:gridCol>
                <a:gridCol w="796107">
                  <a:extLst>
                    <a:ext uri="{9D8B030D-6E8A-4147-A177-3AD203B41FA5}">
                      <a16:colId xmlns:a16="http://schemas.microsoft.com/office/drawing/2014/main" val="2739022007"/>
                    </a:ext>
                  </a:extLst>
                </a:gridCol>
              </a:tblGrid>
              <a:tr h="431929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Change in Spending (‘000) BRL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Change in Incremental GP (‘000) BRL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Change in 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482484"/>
                  </a:ext>
                </a:extLst>
              </a:tr>
              <a:tr h="190049">
                <a:tc>
                  <a:txBody>
                    <a:bodyPr/>
                    <a:lstStyle/>
                    <a:p>
                      <a:r>
                        <a:rPr lang="en-US" sz="1050" dirty="0"/>
                        <a:t>High PTV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Improving PTV costs to Nielsen norms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- R$ 857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135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0.12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495"/>
                  </a:ext>
                </a:extLst>
              </a:tr>
              <a:tr h="190049">
                <a:tc>
                  <a:txBody>
                    <a:bodyPr/>
                    <a:lstStyle/>
                    <a:p>
                      <a:r>
                        <a:rPr lang="en-US" sz="1050" dirty="0"/>
                        <a:t>OTV in 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Focusing OTV in 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-R$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509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0.27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632245"/>
                  </a:ext>
                </a:extLst>
              </a:tr>
              <a:tr h="3109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Sub-optimal YouTube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Increasing digital investment for YouTube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159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72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0.08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Sub-optimal Facebook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Increasing digital investment for FB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256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146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0.05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940042"/>
                  </a:ext>
                </a:extLst>
              </a:tr>
              <a:tr h="6738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High use of  % 0:30s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Launch campaigns with 50% of spend in 0:30s and 50% in 0:15s to maximize weekly weight and/or reinvest savings in Digital.  Assumes 0:15s are 80% as effectives as 0:30s but 50% of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430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- R$693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 R$</a:t>
                      </a:r>
                      <a:r>
                        <a:rPr lang="en-US" sz="1050" baseline="0" dirty="0">
                          <a:solidFill>
                            <a:srgbClr val="000000"/>
                          </a:solidFill>
                        </a:rPr>
                        <a:t> 0.05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216375"/>
                  </a:ext>
                </a:extLst>
              </a:tr>
              <a:tr h="3109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Variant specific CPI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To drive lift to a variant and better halo onto Pads, include Manifesto with Product Hero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+R$ 64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425866"/>
                  </a:ext>
                </a:extLst>
              </a:tr>
              <a:tr h="332446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en-US" sz="1050" baseline="0">
                          <a:solidFill>
                            <a:srgbClr val="000000"/>
                          </a:solidFill>
                        </a:rPr>
                        <a:t> R$ 872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R</a:t>
                      </a:r>
                      <a:r>
                        <a:rPr lang="en-US" sz="1050">
                          <a:solidFill>
                            <a:srgbClr val="000000"/>
                          </a:solidFill>
                        </a:rPr>
                        <a:t>$ 785</a:t>
                      </a:r>
                      <a:endParaRPr lang="en-US" sz="105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0000"/>
                          </a:solidFill>
                        </a:rPr>
                        <a:t>+ R$ 0.18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itle 9"/>
          <p:cNvSpPr txBox="1">
            <a:spLocks/>
          </p:cNvSpPr>
          <p:nvPr/>
        </p:nvSpPr>
        <p:spPr>
          <a:xfrm>
            <a:off x="609600" y="461433"/>
            <a:ext cx="8166672" cy="43391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</a:rPr>
              <a:t>biggest opportunity to improve </a:t>
            </a:r>
            <a:r>
              <a:rPr lang="en-US" sz="2800" dirty="0" err="1">
                <a:solidFill>
                  <a:srgbClr val="000000"/>
                </a:solidFill>
              </a:rPr>
              <a:t>roi</a:t>
            </a:r>
            <a:r>
              <a:rPr lang="en-US" sz="2800" dirty="0">
                <a:solidFill>
                  <a:srgbClr val="000000"/>
                </a:solidFill>
              </a:rPr>
              <a:t> is fixing tv cost and city mix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05240D6-A8B4-4B15-85E0-FB33C139956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94360" y="907752"/>
            <a:ext cx="7559040" cy="228600"/>
          </a:xfrm>
        </p:spPr>
        <p:txBody>
          <a:bodyPr/>
          <a:lstStyle/>
          <a:p>
            <a:r>
              <a:rPr lang="en-US" sz="1400" dirty="0"/>
              <a:t>Increasing Digital support to within recommended ranges will also improve ROI</a:t>
            </a:r>
          </a:p>
        </p:txBody>
      </p:sp>
      <p:pic>
        <p:nvPicPr>
          <p:cNvPr id="11" name="Picture 2" descr="Image result for intimus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brazil fla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BA5B215-FB39-4585-80E5-E57679DAC8C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1985" y="4871127"/>
            <a:ext cx="8165592" cy="274320"/>
          </a:xfrm>
        </p:spPr>
        <p:txBody>
          <a:bodyPr/>
          <a:lstStyle/>
          <a:p>
            <a:pPr algn="ctr"/>
            <a:r>
              <a:rPr lang="da-DK" sz="700" dirty="0"/>
              <a:t>Brazil K-C Fem Care 2018 Marketing Mix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E147A-27F1-47D9-A775-3643CD403A6D}"/>
              </a:ext>
            </a:extLst>
          </p:cNvPr>
          <p:cNvSpPr txBox="1"/>
          <p:nvPr/>
        </p:nvSpPr>
        <p:spPr>
          <a:xfrm>
            <a:off x="788581" y="4689890"/>
            <a:ext cx="777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Assumptions: 1) PTV cost $3,600 2) Same total OTV spend with South investment reallocated to NE 3&amp;4) increasing digital investment 4) assumes 0:15s are  50% cost and 80% effectiveness of 0:30 5) assumes same spend and Sport halo improved to Manifest halo from She Can</a:t>
            </a:r>
          </a:p>
        </p:txBody>
      </p:sp>
    </p:spTree>
    <p:extLst>
      <p:ext uri="{BB962C8B-B14F-4D97-AF65-F5344CB8AC3E}">
        <p14:creationId xmlns:p14="http://schemas.microsoft.com/office/powerpoint/2010/main" val="1957730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DB29AC"/>
                </a:solidFill>
              </a:rPr>
              <a:t>intimus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optimization opportunities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5240D6-A8B4-4B15-85E0-FB33C139956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sz="1400" dirty="0"/>
              <a:t>Cut from OOH to fund Digital to 46% of budget, prioritizing Facebook and YouTube. Also, improving the cost of Pay TV and focusing in NE for OTV will be key ROI driver.</a:t>
            </a:r>
          </a:p>
        </p:txBody>
      </p:sp>
      <p:sp>
        <p:nvSpPr>
          <p:cNvPr id="12" name="Rounded Rectangle 13"/>
          <p:cNvSpPr/>
          <p:nvPr/>
        </p:nvSpPr>
        <p:spPr>
          <a:xfrm>
            <a:off x="7776031" y="3793283"/>
            <a:ext cx="1095631" cy="549999"/>
          </a:xfrm>
          <a:prstGeom prst="roundRect">
            <a:avLst/>
          </a:prstGeom>
          <a:ln>
            <a:solidFill>
              <a:srgbClr val="E846B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b="1" dirty="0">
                <a:solidFill>
                  <a:prstClr val="black"/>
                </a:solidFill>
              </a:rPr>
              <a:t>0.38</a:t>
            </a:r>
          </a:p>
        </p:txBody>
      </p:sp>
      <p:sp>
        <p:nvSpPr>
          <p:cNvPr id="14" name="Rounded Rectangle 15"/>
          <p:cNvSpPr/>
          <p:nvPr/>
        </p:nvSpPr>
        <p:spPr>
          <a:xfrm>
            <a:off x="7696622" y="2269283"/>
            <a:ext cx="1205193" cy="549999"/>
          </a:xfrm>
          <a:prstGeom prst="roundRect">
            <a:avLst/>
          </a:prstGeom>
          <a:ln>
            <a:solidFill>
              <a:srgbClr val="E846B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b="1" dirty="0">
                <a:solidFill>
                  <a:prstClr val="black"/>
                </a:solidFill>
              </a:rPr>
              <a:t>0.20</a:t>
            </a:r>
          </a:p>
        </p:txBody>
      </p:sp>
      <p:sp>
        <p:nvSpPr>
          <p:cNvPr id="16" name="Arrow: Down 10"/>
          <p:cNvSpPr/>
          <p:nvPr/>
        </p:nvSpPr>
        <p:spPr>
          <a:xfrm>
            <a:off x="7870365" y="3031284"/>
            <a:ext cx="378583" cy="546080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7565" y="3097288"/>
            <a:ext cx="85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BBB59"/>
                </a:solidFill>
              </a:rPr>
              <a:t>+94%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54193" y="4686240"/>
            <a:ext cx="320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000" i="1" dirty="0">
                <a:solidFill>
                  <a:srgbClr val="000000"/>
                </a:solidFill>
              </a:rPr>
              <a:t>Optimization done based on Costs analysis</a:t>
            </a:r>
          </a:p>
          <a:p>
            <a:r>
              <a:rPr lang="es-419" sz="1000" i="1" dirty="0">
                <a:solidFill>
                  <a:srgbClr val="000000"/>
                </a:solidFill>
              </a:rPr>
              <a:t>Flighting optimizations pending.</a:t>
            </a:r>
            <a:endParaRPr lang="en-US" sz="1000" i="1" dirty="0">
              <a:solidFill>
                <a:srgbClr val="000000"/>
              </a:solidFill>
            </a:endParaRPr>
          </a:p>
        </p:txBody>
      </p:sp>
      <p:sp>
        <p:nvSpPr>
          <p:cNvPr id="11" name="Rounded Rectangle 14"/>
          <p:cNvSpPr/>
          <p:nvPr/>
        </p:nvSpPr>
        <p:spPr>
          <a:xfrm>
            <a:off x="7543800" y="1442017"/>
            <a:ext cx="1458284" cy="672533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>
                <a:solidFill>
                  <a:prstClr val="black"/>
                </a:solidFill>
              </a:rPr>
              <a:t>ROI @ GP</a:t>
            </a:r>
            <a:endParaRPr lang="en-US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762000" y="1581150"/>
          <a:ext cx="6858000" cy="3022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2" descr="Image result for intimus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brazil fla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Marketing Mix Analysis Important?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DBB203-0AC6-46E7-B803-B4DC51E3A352}"/>
              </a:ext>
            </a:extLst>
          </p:cNvPr>
          <p:cNvGrpSpPr/>
          <p:nvPr/>
        </p:nvGrpSpPr>
        <p:grpSpPr>
          <a:xfrm>
            <a:off x="280291" y="2706856"/>
            <a:ext cx="7949309" cy="1894284"/>
            <a:chOff x="283863" y="2706856"/>
            <a:chExt cx="7949309" cy="1894284"/>
          </a:xfrm>
        </p:grpSpPr>
        <p:pic>
          <p:nvPicPr>
            <p:cNvPr id="550917" name="Picture 5" descr="MCj03000070000[1]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2149" y="2933699"/>
              <a:ext cx="971023" cy="1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0918" name="Rectangle 6"/>
            <p:cNvSpPr>
              <a:spLocks noChangeArrowheads="1"/>
            </p:cNvSpPr>
            <p:nvPr/>
          </p:nvSpPr>
          <p:spPr bwMode="auto">
            <a:xfrm>
              <a:off x="283863" y="2706856"/>
              <a:ext cx="7248425" cy="1894284"/>
            </a:xfrm>
            <a:prstGeom prst="rect">
              <a:avLst/>
            </a:prstGeom>
          </p:spPr>
          <p:txBody>
            <a:bodyPr lIns="48216" tIns="24108" rIns="48216" bIns="24108"/>
            <a:lstStyle/>
            <a:p>
              <a:pPr marL="180820" indent="-180820" defTabSz="241093">
                <a:spcBef>
                  <a:spcPct val="5000"/>
                </a:spcBef>
                <a:spcAft>
                  <a:spcPct val="0"/>
                </a:spcAft>
              </a:pPr>
              <a:r>
                <a:rPr lang="en-US" sz="2100" b="1" dirty="0">
                  <a:solidFill>
                    <a:srgbClr val="031643"/>
                  </a:solidFill>
                  <a:latin typeface="Calibri"/>
                </a:rPr>
                <a:t>IMPROVE  </a:t>
              </a:r>
            </a:p>
            <a:p>
              <a:pPr marL="180820" indent="-180820" defTabSz="241093">
                <a:spcBef>
                  <a:spcPct val="5000"/>
                </a:spcBef>
                <a:spcAft>
                  <a:spcPct val="0"/>
                </a:spcAft>
              </a:pPr>
              <a:r>
                <a:rPr lang="en-US" sz="2100" b="1" dirty="0">
                  <a:solidFill>
                    <a:srgbClr val="031643"/>
                  </a:solidFill>
                  <a:latin typeface="Calibri"/>
                </a:rPr>
                <a:t>	</a:t>
              </a:r>
              <a:r>
                <a:rPr lang="en-US" b="1" dirty="0">
                  <a:solidFill>
                    <a:srgbClr val="031643"/>
                  </a:solidFill>
                  <a:latin typeface="Calibri"/>
                </a:rPr>
                <a:t>Improve next year’s marketing plan using knowledge gained</a:t>
              </a:r>
              <a:endParaRPr lang="en-US" sz="2100" b="1" dirty="0">
                <a:solidFill>
                  <a:srgbClr val="031643"/>
                </a:solidFill>
                <a:latin typeface="Calibri"/>
              </a:endParaRPr>
            </a:p>
            <a:p>
              <a:pPr marL="482186" lvl="2" defTabSz="241093">
                <a:spcBef>
                  <a:spcPct val="5000"/>
                </a:spcBef>
              </a:pPr>
              <a:r>
                <a:rPr lang="en-US" sz="1425" i="1" dirty="0">
                  <a:latin typeface="Arial" pitchFamily="34" charset="0"/>
                </a:rPr>
                <a:t>Adjust overall spending levels and allocation</a:t>
              </a:r>
            </a:p>
            <a:p>
              <a:pPr marL="482186" lvl="2" defTabSz="241093">
                <a:spcBef>
                  <a:spcPct val="5000"/>
                </a:spcBef>
              </a:pPr>
              <a:r>
                <a:rPr lang="en-US" sz="1425" i="1" dirty="0">
                  <a:latin typeface="Arial" pitchFamily="34" charset="0"/>
                </a:rPr>
                <a:t>Refine tactical execution</a:t>
              </a:r>
            </a:p>
            <a:p>
              <a:pPr marL="482186" lvl="2" defTabSz="241093">
                <a:spcBef>
                  <a:spcPct val="5000"/>
                </a:spcBef>
              </a:pPr>
              <a:r>
                <a:rPr lang="en-US" sz="1425" i="1" dirty="0">
                  <a:latin typeface="Arial" pitchFamily="34" charset="0"/>
                </a:rPr>
                <a:t>Uncover new marketing opportunities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08CB6-ACD3-47E7-A42E-5AFD1618E121}"/>
              </a:ext>
            </a:extLst>
          </p:cNvPr>
          <p:cNvGrpSpPr/>
          <p:nvPr/>
        </p:nvGrpSpPr>
        <p:grpSpPr>
          <a:xfrm>
            <a:off x="280291" y="987795"/>
            <a:ext cx="8375553" cy="1674113"/>
            <a:chOff x="280291" y="987795"/>
            <a:chExt cx="8375553" cy="1674113"/>
          </a:xfrm>
        </p:grpSpPr>
        <p:pic>
          <p:nvPicPr>
            <p:cNvPr id="550916" name="Picture 4" descr="MCj04126280000[1]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024" y="1299369"/>
              <a:ext cx="1956820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5D2E19-DF88-4D3B-BF24-EC0C016B7204}"/>
                </a:ext>
              </a:extLst>
            </p:cNvPr>
            <p:cNvSpPr txBox="1"/>
            <p:nvPr/>
          </p:nvSpPr>
          <p:spPr>
            <a:xfrm>
              <a:off x="280291" y="987795"/>
              <a:ext cx="6418733" cy="167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"/>
                </a:spcBef>
                <a:spcAft>
                  <a:spcPct val="0"/>
                </a:spcAft>
              </a:pPr>
              <a:r>
                <a:rPr lang="en-US" sz="2100" b="1" dirty="0">
                  <a:solidFill>
                    <a:srgbClr val="031643"/>
                  </a:solidFill>
                  <a:latin typeface="Calibri"/>
                </a:rPr>
                <a:t>MEASURE  </a:t>
              </a:r>
            </a:p>
            <a:p>
              <a:pPr>
                <a:spcBef>
                  <a:spcPct val="500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31643"/>
                  </a:solidFill>
                  <a:latin typeface="Calibri"/>
                </a:rPr>
                <a:t>Measure the effectiveness and efficiency of last year’s marketing investments</a:t>
              </a:r>
            </a:p>
            <a:p>
              <a:pPr marL="482186" lvl="2" indent="0">
                <a:spcBef>
                  <a:spcPct val="5000"/>
                </a:spcBef>
                <a:buNone/>
              </a:pPr>
              <a:r>
                <a:rPr lang="en-US" sz="1425" i="1" dirty="0">
                  <a:latin typeface="Arial" pitchFamily="34" charset="0"/>
                </a:rPr>
                <a:t>Incremental volume generated</a:t>
              </a:r>
            </a:p>
            <a:p>
              <a:pPr marL="482186" lvl="2" indent="0">
                <a:spcBef>
                  <a:spcPct val="5000"/>
                </a:spcBef>
                <a:buNone/>
              </a:pPr>
              <a:r>
                <a:rPr lang="en-US" sz="1425" i="1" dirty="0">
                  <a:latin typeface="Arial" pitchFamily="34" charset="0"/>
                </a:rPr>
                <a:t>Financial ROI by activity </a:t>
              </a:r>
            </a:p>
            <a:p>
              <a:pPr marL="482186" lvl="2" indent="0">
                <a:spcBef>
                  <a:spcPct val="5000"/>
                </a:spcBef>
                <a:buNone/>
              </a:pPr>
              <a:r>
                <a:rPr lang="en-US" sz="1425" i="1" dirty="0">
                  <a:latin typeface="Arial" pitchFamily="34" charset="0"/>
                </a:rPr>
                <a:t>What worked well, what didn’t, and why?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97318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megaphone woman holds"/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2872"/>
            <a:ext cx="9263559" cy="52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9122" y="209550"/>
            <a:ext cx="2714341" cy="457200"/>
          </a:xfrm>
          <a:noFill/>
        </p:spPr>
        <p:txBody>
          <a:bodyPr/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Media takeaways</a:t>
            </a:r>
          </a:p>
        </p:txBody>
      </p:sp>
      <p:grpSp>
        <p:nvGrpSpPr>
          <p:cNvPr id="13315" name="Grupo 13314"/>
          <p:cNvGrpSpPr/>
          <p:nvPr/>
        </p:nvGrpSpPr>
        <p:grpSpPr>
          <a:xfrm>
            <a:off x="3589197" y="44451"/>
            <a:ext cx="5415091" cy="1037948"/>
            <a:chOff x="3589292" y="-105494"/>
            <a:chExt cx="5415091" cy="830787"/>
          </a:xfrm>
        </p:grpSpPr>
        <p:sp>
          <p:nvSpPr>
            <p:cNvPr id="12" name="Texto explicativo retangular com cantos arredondados 11"/>
            <p:cNvSpPr/>
            <p:nvPr/>
          </p:nvSpPr>
          <p:spPr>
            <a:xfrm>
              <a:off x="3589292" y="-105494"/>
              <a:ext cx="5415091" cy="830787"/>
            </a:xfrm>
            <a:prstGeom prst="wedgeRoundRectCallout">
              <a:avLst>
                <a:gd name="adj1" fmla="val -56477"/>
                <a:gd name="adj2" fmla="val 4355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3599857" y="-54669"/>
              <a:ext cx="5276760" cy="73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1.</a:t>
              </a:r>
              <a:r>
                <a:rPr lang="es-419" sz="1200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Open TV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is still worthy of investment, but with a prioritization within Salvador, Recife and Fortaleza and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increased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use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of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0:15s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for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Manifesto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spots</a:t>
              </a:r>
              <a:endParaRPr lang="en-US" b="1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85568" y="1115966"/>
            <a:ext cx="5418720" cy="979534"/>
            <a:chOff x="3585568" y="1115966"/>
            <a:chExt cx="5418720" cy="979534"/>
          </a:xfrm>
        </p:grpSpPr>
        <p:grpSp>
          <p:nvGrpSpPr>
            <p:cNvPr id="13316" name="Grupo 13315"/>
            <p:cNvGrpSpPr/>
            <p:nvPr/>
          </p:nvGrpSpPr>
          <p:grpSpPr>
            <a:xfrm>
              <a:off x="3585568" y="1115966"/>
              <a:ext cx="5418720" cy="979534"/>
              <a:chOff x="3585663" y="940598"/>
              <a:chExt cx="5418720" cy="858744"/>
            </a:xfrm>
          </p:grpSpPr>
          <p:sp>
            <p:nvSpPr>
              <p:cNvPr id="14" name="Texto explicativo retangular com cantos arredondados 13"/>
              <p:cNvSpPr/>
              <p:nvPr/>
            </p:nvSpPr>
            <p:spPr>
              <a:xfrm>
                <a:off x="3585663" y="947289"/>
                <a:ext cx="5418720" cy="852053"/>
              </a:xfrm>
              <a:prstGeom prst="wedgeRoundRectCallout">
                <a:avLst>
                  <a:gd name="adj1" fmla="val -56559"/>
                  <a:gd name="adj2" fmla="val -12761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CaixaDeTexto 7"/>
              <p:cNvSpPr txBox="1"/>
              <p:nvPr/>
            </p:nvSpPr>
            <p:spPr>
              <a:xfrm>
                <a:off x="3647179" y="940598"/>
                <a:ext cx="5276760" cy="364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3609301" y="1149178"/>
              <a:ext cx="5324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Continue 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Masterbrand CPIs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with rotating variants as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they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drive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greatest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lifts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portfolio. Costs must be addressed on 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Pay TV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! </a:t>
              </a:r>
              <a:endParaRPr lang="en-US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60063" y="2094648"/>
            <a:ext cx="5644226" cy="994032"/>
            <a:chOff x="3360063" y="2094648"/>
            <a:chExt cx="5644226" cy="994032"/>
          </a:xfrm>
        </p:grpSpPr>
        <p:grpSp>
          <p:nvGrpSpPr>
            <p:cNvPr id="7" name="Group 6"/>
            <p:cNvGrpSpPr/>
            <p:nvPr/>
          </p:nvGrpSpPr>
          <p:grpSpPr>
            <a:xfrm>
              <a:off x="3360063" y="2094648"/>
              <a:ext cx="5644226" cy="987425"/>
              <a:chOff x="3360063" y="2094648"/>
              <a:chExt cx="5644226" cy="987425"/>
            </a:xfrm>
          </p:grpSpPr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57704">
                <a:off x="3360063" y="2094648"/>
                <a:ext cx="396875" cy="987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tângulo de cantos arredondados 28"/>
              <p:cNvSpPr/>
              <p:nvPr/>
            </p:nvSpPr>
            <p:spPr>
              <a:xfrm>
                <a:off x="3558501" y="2165350"/>
                <a:ext cx="5445788" cy="91587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585567" y="2165350"/>
              <a:ext cx="54187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3.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YouTube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and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Facebook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deserve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more budget.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Both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are still below optimal levels and can grow on effectiveness. Optimize by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cutting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Snapchat</a:t>
              </a:r>
              <a:endParaRPr lang="en-US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36751" y="2488326"/>
            <a:ext cx="5716354" cy="1646432"/>
            <a:chOff x="3336751" y="2488326"/>
            <a:chExt cx="5716354" cy="1646432"/>
          </a:xfrm>
        </p:grpSpPr>
        <p:grpSp>
          <p:nvGrpSpPr>
            <p:cNvPr id="5" name="Group 4"/>
            <p:cNvGrpSpPr/>
            <p:nvPr/>
          </p:nvGrpSpPr>
          <p:grpSpPr>
            <a:xfrm>
              <a:off x="3336751" y="2488326"/>
              <a:ext cx="5667537" cy="1646432"/>
              <a:chOff x="3336751" y="2488326"/>
              <a:chExt cx="5667537" cy="1646432"/>
            </a:xfrm>
          </p:grpSpPr>
          <p:sp>
            <p:nvSpPr>
              <p:cNvPr id="22" name="Retângulo de cantos arredondados 21"/>
              <p:cNvSpPr/>
              <p:nvPr/>
            </p:nvSpPr>
            <p:spPr>
              <a:xfrm>
                <a:off x="3585568" y="3182850"/>
                <a:ext cx="5418720" cy="912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5359"/>
              <a:stretch/>
            </p:blipFill>
            <p:spPr bwMode="auto">
              <a:xfrm rot="19256128">
                <a:off x="3336751" y="2488326"/>
                <a:ext cx="406278" cy="1646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3634384" y="3170685"/>
              <a:ext cx="54187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4.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Sport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media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delivered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low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lift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and ROI. 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Review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media mix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strategy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including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TV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station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selection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and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opportunity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include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 err="1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Manifesto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95149" y="3166418"/>
            <a:ext cx="5834670" cy="1899374"/>
            <a:chOff x="3188071" y="3214183"/>
            <a:chExt cx="5834670" cy="1899374"/>
          </a:xfrm>
        </p:grpSpPr>
        <p:grpSp>
          <p:nvGrpSpPr>
            <p:cNvPr id="11" name="Group 10"/>
            <p:cNvGrpSpPr/>
            <p:nvPr/>
          </p:nvGrpSpPr>
          <p:grpSpPr>
            <a:xfrm>
              <a:off x="3188071" y="3214183"/>
              <a:ext cx="5834670" cy="1899374"/>
              <a:chOff x="3188071" y="3214183"/>
              <a:chExt cx="5834670" cy="1899374"/>
            </a:xfrm>
          </p:grpSpPr>
          <p:sp>
            <p:nvSpPr>
              <p:cNvPr id="33" name="Retângulo de cantos arredondados 21"/>
              <p:cNvSpPr/>
              <p:nvPr/>
            </p:nvSpPr>
            <p:spPr>
              <a:xfrm>
                <a:off x="3604021" y="4186578"/>
                <a:ext cx="5418720" cy="9129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4135" r="-1"/>
              <a:stretch/>
            </p:blipFill>
            <p:spPr bwMode="auto">
              <a:xfrm rot="19957966">
                <a:off x="3188071" y="3214183"/>
                <a:ext cx="401184" cy="1899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3599762" y="4295915"/>
              <a:ext cx="5418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5.</a:t>
              </a:r>
              <a:r>
                <a:rPr lang="es-419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r>
                <a:rPr lang="es-419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Looking to 2019… </a:t>
              </a:r>
              <a:r>
                <a:rPr lang="en-US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Link </a:t>
              </a:r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Liners</a:t>
              </a:r>
              <a:r>
                <a:rPr lang="en-US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to Manifesto to drive halo onto </a:t>
              </a:r>
              <a:r>
                <a:rPr lang="en-US" b="1" dirty="0">
                  <a:solidFill>
                    <a:srgbClr val="D416AB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Pads</a:t>
              </a:r>
              <a:r>
                <a:rPr lang="en-US" dirty="0">
                  <a:solidFill>
                    <a:schemeClr val="accent6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 vs. specific CPI alone</a:t>
              </a:r>
              <a:endParaRPr lang="es-419" dirty="0">
                <a:solidFill>
                  <a:schemeClr val="accent6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5C257C74-F956-45F9-902A-B50E6F6D7CE3}"/>
              </a:ext>
            </a:extLst>
          </p:cNvPr>
          <p:cNvSpPr txBox="1">
            <a:spLocks/>
          </p:cNvSpPr>
          <p:nvPr/>
        </p:nvSpPr>
        <p:spPr>
          <a:xfrm>
            <a:off x="300262" y="4974829"/>
            <a:ext cx="5486401" cy="274320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25" indent="-220663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860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88" indent="-225425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30188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700"/>
              <a:t>Brazil K-C Fem Care 2018 Marketing Mix Modeling</a:t>
            </a:r>
            <a:endParaRPr lang="da-DK" sz="700" dirty="0"/>
          </a:p>
        </p:txBody>
      </p:sp>
    </p:spTree>
    <p:extLst>
      <p:ext uri="{BB962C8B-B14F-4D97-AF65-F5344CB8AC3E}">
        <p14:creationId xmlns:p14="http://schemas.microsoft.com/office/powerpoint/2010/main" val="17671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971925" y="2150374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Detailed media results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809750"/>
            <a:ext cx="1447800" cy="1388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565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97276"/>
              </p:ext>
            </p:extLst>
          </p:nvPr>
        </p:nvGraphicFramePr>
        <p:xfrm>
          <a:off x="1592497" y="666750"/>
          <a:ext cx="7168539" cy="76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Offline Media </a:t>
            </a:r>
            <a:r>
              <a:rPr lang="es-CO" dirty="0" err="1"/>
              <a:t>execution</a:t>
            </a:r>
            <a:r>
              <a:rPr lang="es-CO" dirty="0"/>
              <a:t> </a:t>
            </a:r>
            <a:r>
              <a:rPr lang="es-CO" dirty="0" err="1"/>
              <a:t>summary</a:t>
            </a:r>
            <a:endParaRPr lang="es-ES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700" dirty="0"/>
              <a:t>Marketing Mix Modeling</a:t>
            </a:r>
          </a:p>
          <a:p>
            <a:r>
              <a:rPr lang="en-US" sz="700" dirty="0"/>
              <a:t>Final Presentation Brazil Fem Care 2018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24306" y="2219313"/>
            <a:ext cx="1065066" cy="307762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n-US" sz="1400" dirty="0"/>
              <a:t>Pay TV</a:t>
            </a:r>
          </a:p>
        </p:txBody>
      </p:sp>
      <p:sp>
        <p:nvSpPr>
          <p:cNvPr id="19" name="TextBox 27"/>
          <p:cNvSpPr txBox="1"/>
          <p:nvPr/>
        </p:nvSpPr>
        <p:spPr>
          <a:xfrm>
            <a:off x="929000" y="3250392"/>
            <a:ext cx="1059621" cy="307762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n-US" sz="1400" dirty="0"/>
              <a:t>Radio</a:t>
            </a:r>
          </a:p>
        </p:txBody>
      </p:sp>
      <p:sp>
        <p:nvSpPr>
          <p:cNvPr id="34" name="TextBox 23"/>
          <p:cNvSpPr txBox="1"/>
          <p:nvPr/>
        </p:nvSpPr>
        <p:spPr>
          <a:xfrm>
            <a:off x="921437" y="1025157"/>
            <a:ext cx="1065066" cy="307762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n-US" sz="1400" dirty="0"/>
              <a:t>Open TV</a:t>
            </a:r>
          </a:p>
        </p:txBody>
      </p:sp>
      <p:pic>
        <p:nvPicPr>
          <p:cNvPr id="58" name="Picture 6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52" y="946297"/>
            <a:ext cx="545441" cy="523047"/>
          </a:xfrm>
          <a:prstGeom prst="rect">
            <a:avLst/>
          </a:prstGeom>
        </p:spPr>
      </p:pic>
      <p:pic>
        <p:nvPicPr>
          <p:cNvPr id="59" name="Picture 6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17" y="2099649"/>
            <a:ext cx="545441" cy="523047"/>
          </a:xfrm>
          <a:prstGeom prst="rect">
            <a:avLst/>
          </a:prstGeom>
        </p:spPr>
      </p:pic>
      <p:pic>
        <p:nvPicPr>
          <p:cNvPr id="60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8" y="3181350"/>
            <a:ext cx="545441" cy="52304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828801" y="1403492"/>
            <a:ext cx="670560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927223"/>
              </p:ext>
            </p:extLst>
          </p:nvPr>
        </p:nvGraphicFramePr>
        <p:xfrm>
          <a:off x="1597332" y="1860697"/>
          <a:ext cx="7168539" cy="76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1833637" y="2597438"/>
            <a:ext cx="670560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1605039" y="2876550"/>
          <a:ext cx="7168539" cy="76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1678365" y="3613150"/>
            <a:ext cx="670560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7"/>
          <p:cNvSpPr txBox="1"/>
          <p:nvPr/>
        </p:nvSpPr>
        <p:spPr>
          <a:xfrm>
            <a:off x="918422" y="4251345"/>
            <a:ext cx="1059621" cy="307762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n-US" sz="1400" dirty="0"/>
              <a:t>OOH</a:t>
            </a:r>
          </a:p>
        </p:txBody>
      </p:sp>
      <p:graphicFrame>
        <p:nvGraphicFramePr>
          <p:cNvPr id="29" name="Chart1"/>
          <p:cNvGraphicFramePr>
            <a:graphicFrameLocks noChangeAspect="1"/>
          </p:cNvGraphicFramePr>
          <p:nvPr>
            <p:extLst/>
          </p:nvPr>
        </p:nvGraphicFramePr>
        <p:xfrm>
          <a:off x="1602167" y="3870345"/>
          <a:ext cx="7168539" cy="76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1830765" y="4614245"/>
            <a:ext cx="670560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66" y="4115880"/>
            <a:ext cx="519942" cy="5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1"/>
          <p:cNvGraphicFramePr>
            <a:graphicFrameLocks noChangeAspect="1"/>
          </p:cNvGraphicFramePr>
          <p:nvPr>
            <p:extLst/>
          </p:nvPr>
        </p:nvGraphicFramePr>
        <p:xfrm>
          <a:off x="1592497" y="1504951"/>
          <a:ext cx="7168539" cy="76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Online Media </a:t>
            </a:r>
            <a:r>
              <a:rPr lang="es-CO" dirty="0" err="1"/>
              <a:t>execution</a:t>
            </a:r>
            <a:r>
              <a:rPr lang="es-CO" dirty="0"/>
              <a:t> </a:t>
            </a:r>
            <a:r>
              <a:rPr lang="es-CO" dirty="0" err="1"/>
              <a:t>summary</a:t>
            </a:r>
            <a:endParaRPr lang="es-ES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700" dirty="0"/>
              <a:t>Marketing Mix Modeling</a:t>
            </a:r>
          </a:p>
          <a:p>
            <a:r>
              <a:rPr lang="en-US" sz="700" dirty="0"/>
              <a:t>Final Presentation Brazil Fem Care 2018</a:t>
            </a:r>
          </a:p>
        </p:txBody>
      </p:sp>
      <p:sp>
        <p:nvSpPr>
          <p:cNvPr id="19" name="TextBox 27"/>
          <p:cNvSpPr txBox="1"/>
          <p:nvPr/>
        </p:nvSpPr>
        <p:spPr>
          <a:xfrm>
            <a:off x="924162" y="3315961"/>
            <a:ext cx="1285639" cy="307762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n-US" sz="1400" dirty="0"/>
              <a:t>Online Video</a:t>
            </a:r>
          </a:p>
        </p:txBody>
      </p:sp>
      <p:sp>
        <p:nvSpPr>
          <p:cNvPr id="34" name="TextBox 23"/>
          <p:cNvSpPr txBox="1"/>
          <p:nvPr/>
        </p:nvSpPr>
        <p:spPr>
          <a:xfrm>
            <a:off x="921437" y="1733551"/>
            <a:ext cx="1065066" cy="52320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n-US" sz="1400" dirty="0"/>
              <a:t>Facebook + IG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828801" y="2241695"/>
            <a:ext cx="670560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79" y="3237088"/>
            <a:ext cx="450777" cy="432270"/>
          </a:xfrm>
          <a:prstGeom prst="rect">
            <a:avLst/>
          </a:prstGeom>
        </p:spPr>
      </p:pic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1600201" y="2952753"/>
          <a:ext cx="7168539" cy="76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1836507" y="3689494"/>
            <a:ext cx="670560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651" y="1744527"/>
            <a:ext cx="487032" cy="4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1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Although TV ROI declined, Digital was relatively flat and Radio improved 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700" dirty="0"/>
              <a:t>Marketing Mix Modeling</a:t>
            </a:r>
          </a:p>
          <a:p>
            <a:r>
              <a:rPr lang="en-US" sz="700" dirty="0"/>
              <a:t>Final Presentation Brazil Fem Care 2018</a:t>
            </a:r>
          </a:p>
        </p:txBody>
      </p: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4294967295"/>
            <p:extLst/>
          </p:nvPr>
        </p:nvGraphicFramePr>
        <p:xfrm>
          <a:off x="987425" y="2617788"/>
          <a:ext cx="8156575" cy="2395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Placeholder 7"/>
          <p:cNvGraphicFramePr>
            <a:graphicFrameLocks/>
          </p:cNvGraphicFramePr>
          <p:nvPr>
            <p:extLst/>
          </p:nvPr>
        </p:nvGraphicFramePr>
        <p:xfrm>
          <a:off x="1988820" y="1123955"/>
          <a:ext cx="5631179" cy="1566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 Placeholder 1"/>
          <p:cNvSpPr txBox="1">
            <a:spLocks/>
          </p:cNvSpPr>
          <p:nvPr/>
        </p:nvSpPr>
        <p:spPr>
          <a:xfrm>
            <a:off x="381000" y="1334394"/>
            <a:ext cx="3215640" cy="188714"/>
          </a:xfrm>
          <a:prstGeom prst="rect">
            <a:avLst/>
          </a:prstGeom>
        </p:spPr>
        <p:txBody>
          <a:bodyPr vert="horz" wrap="square" lIns="91428" tIns="0" rIns="91428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rgbClr val="D416AB"/>
                </a:solidFill>
              </a:rPr>
              <a:t>Total ROI Summary</a:t>
            </a:r>
            <a:endParaRPr lang="en-US" b="1" dirty="0">
              <a:solidFill>
                <a:srgbClr val="D416A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47275" y="2186341"/>
            <a:ext cx="320040" cy="124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-49</a:t>
            </a:r>
            <a:r>
              <a:rPr lang="en-US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%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" y="2800350"/>
            <a:ext cx="8915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63894" y="2179824"/>
            <a:ext cx="320040" cy="137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-40</a:t>
            </a:r>
            <a:r>
              <a:rPr lang="en-US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96086" y="2201584"/>
            <a:ext cx="320040" cy="1249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-63</a:t>
            </a:r>
            <a:r>
              <a:rPr lang="en-US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9160" y="2210087"/>
            <a:ext cx="320040" cy="111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-52%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46134" y="2155141"/>
            <a:ext cx="320040" cy="1249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+33</a:t>
            </a:r>
            <a:r>
              <a:rPr lang="en-US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88094" y="2137901"/>
            <a:ext cx="320040" cy="137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+4</a:t>
            </a:r>
            <a:r>
              <a:rPr lang="en-US" sz="700" b="1" dirty="0">
                <a:solidFill>
                  <a:srgbClr val="D416AB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306AE34-B831-4802-BBEB-12ED6302C54D}"/>
              </a:ext>
            </a:extLst>
          </p:cNvPr>
          <p:cNvSpPr txBox="1">
            <a:spLocks/>
          </p:cNvSpPr>
          <p:nvPr/>
        </p:nvSpPr>
        <p:spPr>
          <a:xfrm>
            <a:off x="152400" y="971550"/>
            <a:ext cx="5654675" cy="189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7013" indent="-227013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25" indent="-220663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860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88" indent="-225425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30188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846386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971925" y="2150374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OPEN TV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809750"/>
            <a:ext cx="1447800" cy="1388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67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457201" y="1581150"/>
          <a:ext cx="8763000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0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oTV Driven gp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Incr. Revenue (‘000 BRL)</a:t>
                      </a: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oTV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GRPs*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oTV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PER R$1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008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33528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6324600" y="2876549"/>
          <a:ext cx="2819400" cy="1752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81000" y="2186106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577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  <a:endParaRPr lang="en-US" sz="1100" b="1" i="0" u="none" strike="noStrike" dirty="0">
                        <a:solidFill>
                          <a:srgbClr val="D416AB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1885950"/>
            <a:ext cx="12192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GRPs</a:t>
            </a:r>
            <a:r>
              <a:rPr lang="es-CO" sz="1100" u="sng" dirty="0">
                <a:solidFill>
                  <a:srgbClr val="D416AB"/>
                </a:solidFill>
              </a:rPr>
              <a:t>*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77000" y="2189083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1100" b="1" i="0" u="none" strike="noStrike" kern="1200" dirty="0">
                          <a:solidFill>
                            <a:srgbClr val="D416AB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1.1MM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1100" b="1" i="0" u="none" strike="noStrike" kern="1200" dirty="0">
                          <a:solidFill>
                            <a:srgbClr val="D416AB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5.6MM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1100" b="1" i="0" u="none" strike="noStrike" kern="1200" dirty="0">
                          <a:solidFill>
                            <a:srgbClr val="D416AB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0" y="1888927"/>
            <a:ext cx="1524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Spending</a:t>
            </a:r>
            <a:r>
              <a:rPr lang="es-CO" sz="1100" u="sng" dirty="0">
                <a:solidFill>
                  <a:srgbClr val="D416AB"/>
                </a:solidFill>
              </a:rPr>
              <a:t> (BRL)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81000" y="2705936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12%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33%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  <a:endParaRPr lang="en-US" sz="1100" b="1" i="0" u="none" strike="noStrike" dirty="0">
                        <a:solidFill>
                          <a:srgbClr val="D416AB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7200" y="2405779"/>
            <a:ext cx="25146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Contribution</a:t>
            </a:r>
            <a:r>
              <a:rPr lang="es-CO" sz="1100" u="sng" dirty="0">
                <a:solidFill>
                  <a:srgbClr val="D416AB"/>
                </a:solidFill>
              </a:rPr>
              <a:t> in Total Media %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477000" y="2708913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3,665 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9,698 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  -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53200" y="2408754"/>
            <a:ext cx="1524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CPP (BRL)*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19E4001-ED8E-439B-8C35-CBE0F44E841B}"/>
              </a:ext>
            </a:extLst>
          </p:cNvPr>
          <p:cNvGraphicFramePr/>
          <p:nvPr>
            <p:extLst/>
          </p:nvPr>
        </p:nvGraphicFramePr>
        <p:xfrm>
          <a:off x="228600" y="2876549"/>
          <a:ext cx="2819400" cy="1752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INTIMUS </a:t>
            </a:r>
            <a:r>
              <a:rPr lang="en-US" b="0" dirty="0">
                <a:solidFill>
                  <a:srgbClr val="D416AB"/>
                </a:solidFill>
              </a:rPr>
              <a:t>open TV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i="1" dirty="0"/>
              <a:t>Total Intimus (</a:t>
            </a:r>
            <a:r>
              <a:rPr lang="es-CO" i="1" dirty="0" err="1"/>
              <a:t>Pads</a:t>
            </a:r>
            <a:r>
              <a:rPr lang="es-CO" i="1" dirty="0"/>
              <a:t>, Overnight, Premium, </a:t>
            </a:r>
            <a:r>
              <a:rPr lang="es-CO" i="1" dirty="0" err="1"/>
              <a:t>Tampons</a:t>
            </a:r>
            <a:r>
              <a:rPr lang="es-CO" i="1" dirty="0"/>
              <a:t> and </a:t>
            </a:r>
            <a:r>
              <a:rPr lang="es-CO" i="1" dirty="0" err="1"/>
              <a:t>Liners</a:t>
            </a:r>
            <a:r>
              <a:rPr lang="es-CO" i="1" dirty="0"/>
              <a:t>)</a:t>
            </a:r>
            <a:endParaRPr lang="en-US" i="1" dirty="0"/>
          </a:p>
        </p:txBody>
      </p:sp>
      <p:sp>
        <p:nvSpPr>
          <p:cNvPr id="25" name="Text Placeholder 21"/>
          <p:cNvSpPr txBox="1">
            <a:spLocks/>
          </p:cNvSpPr>
          <p:nvPr/>
        </p:nvSpPr>
        <p:spPr>
          <a:xfrm>
            <a:off x="460249" y="4788355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*GRPs and Spending for modeled campaigns only. 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</p:spTree>
    <p:extLst>
      <p:ext uri="{BB962C8B-B14F-4D97-AF65-F5344CB8AC3E}">
        <p14:creationId xmlns:p14="http://schemas.microsoft.com/office/powerpoint/2010/main" val="1660178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143007" y="1733552"/>
            <a:ext cx="7848597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53" name="Chart Placeholder 11"/>
          <p:cNvGraphicFramePr>
            <a:graphicFrameLocks/>
          </p:cNvGraphicFramePr>
          <p:nvPr>
            <p:extLst/>
          </p:nvPr>
        </p:nvGraphicFramePr>
        <p:xfrm>
          <a:off x="1371599" y="1718138"/>
          <a:ext cx="7620001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Placeholder 11"/>
          <p:cNvGraphicFramePr>
            <a:graphicFrameLocks/>
          </p:cNvGraphicFramePr>
          <p:nvPr>
            <p:extLst/>
          </p:nvPr>
        </p:nvGraphicFramePr>
        <p:xfrm>
          <a:off x="1371599" y="2724153"/>
          <a:ext cx="7620001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381001" y="4019553"/>
          <a:ext cx="8610603" cy="859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Tampons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593,582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4,952,583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1,150,596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GRPs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GRP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143001" y="2924222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200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 Open TV ROI</a:t>
            </a:r>
          </a:p>
        </p:txBody>
      </p:sp>
      <p:sp>
        <p:nvSpPr>
          <p:cNvPr id="50" name="Text Placeholder 8"/>
          <p:cNvSpPr txBox="1">
            <a:spLocks/>
          </p:cNvSpPr>
          <p:nvPr/>
        </p:nvSpPr>
        <p:spPr>
          <a:xfrm>
            <a:off x="1146164" y="1857422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5438031" y="1816291"/>
            <a:ext cx="213970" cy="213970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5590422" y="1784780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6146045" y="1816291"/>
            <a:ext cx="213970" cy="2139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6298436" y="1784780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  <p:sp>
        <p:nvSpPr>
          <p:cNvPr id="22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Open </a:t>
            </a:r>
            <a:r>
              <a:rPr lang="en-US" dirty="0" err="1"/>
              <a:t>tv</a:t>
            </a:r>
            <a:r>
              <a:rPr lang="en-US" dirty="0"/>
              <a:t> campaigns</a:t>
            </a:r>
            <a:endParaRPr lang="en-US" b="0" dirty="0"/>
          </a:p>
        </p:txBody>
      </p:sp>
      <p:pic>
        <p:nvPicPr>
          <p:cNvPr id="23" name="Imagem 184">
            <a:extLst>
              <a:ext uri="{FF2B5EF4-FFF2-40B4-BE49-F238E27FC236}">
                <a16:creationId xmlns:a16="http://schemas.microsoft.com/office/drawing/2014/main" id="{126493CB-BA4E-4571-99CD-50C4AE01133B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907960"/>
            <a:ext cx="1143000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4" t="7350" r="8241" b="8695"/>
          <a:stretch/>
        </p:blipFill>
        <p:spPr>
          <a:xfrm>
            <a:off x="4572000" y="886337"/>
            <a:ext cx="1231572" cy="780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19260" y="890146"/>
            <a:ext cx="1186543" cy="773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4897281"/>
            <a:ext cx="3124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/>
              <a:t>*Let`s Move On grouped across variants</a:t>
            </a:r>
          </a:p>
        </p:txBody>
      </p:sp>
    </p:spTree>
    <p:extLst>
      <p:ext uri="{BB962C8B-B14F-4D97-AF65-F5344CB8AC3E}">
        <p14:creationId xmlns:p14="http://schemas.microsoft.com/office/powerpoint/2010/main" val="2545971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143007" y="1707966"/>
            <a:ext cx="7848597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53" name="Chart Placeholder 11"/>
          <p:cNvGraphicFramePr>
            <a:graphicFrameLocks/>
          </p:cNvGraphicFramePr>
          <p:nvPr>
            <p:extLst/>
          </p:nvPr>
        </p:nvGraphicFramePr>
        <p:xfrm>
          <a:off x="1222365" y="1692557"/>
          <a:ext cx="7769236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Placeholder 11"/>
          <p:cNvGraphicFramePr>
            <a:graphicFrameLocks/>
          </p:cNvGraphicFramePr>
          <p:nvPr>
            <p:extLst/>
          </p:nvPr>
        </p:nvGraphicFramePr>
        <p:xfrm>
          <a:off x="1222365" y="2698568"/>
          <a:ext cx="7769236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304798" y="4019552"/>
          <a:ext cx="8686806" cy="982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Premium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737,727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3,990,720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1,084,758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639,059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GRPs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GRP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143001" y="2898641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200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 Pay TV ROI</a:t>
            </a:r>
          </a:p>
        </p:txBody>
      </p:sp>
      <p:sp>
        <p:nvSpPr>
          <p:cNvPr id="50" name="Text Placeholder 8"/>
          <p:cNvSpPr txBox="1">
            <a:spLocks/>
          </p:cNvSpPr>
          <p:nvPr/>
        </p:nvSpPr>
        <p:spPr>
          <a:xfrm>
            <a:off x="1146164" y="1831836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5438031" y="1790707"/>
            <a:ext cx="213970" cy="213970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5590422" y="1759196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6146045" y="1790707"/>
            <a:ext cx="213970" cy="2139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6298436" y="1759196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Continue Masterbrand TVCs as they halo strongly onto the portfolio</a:t>
            </a:r>
            <a:endParaRPr lang="en-US" b="0" dirty="0"/>
          </a:p>
        </p:txBody>
      </p:sp>
      <p:pic>
        <p:nvPicPr>
          <p:cNvPr id="24" name="Picture 19">
            <a:extLst>
              <a:ext uri="{FF2B5EF4-FFF2-40B4-BE49-F238E27FC236}">
                <a16:creationId xmlns:a16="http://schemas.microsoft.com/office/drawing/2014/main" id="{87BFCFFB-B738-4A51-8CC4-8F8C15DC88CC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026470"/>
            <a:ext cx="1054100" cy="703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4" t="7350" r="8241" b="8695"/>
          <a:stretch/>
        </p:blipFill>
        <p:spPr>
          <a:xfrm>
            <a:off x="3657604" y="1014914"/>
            <a:ext cx="1069151" cy="715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C91F9D-F2EE-4AC3-B5A0-282D585FF31F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134" y="1014914"/>
            <a:ext cx="1039149" cy="692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194" name="Picture 2" descr="G:\My Drive\Mix\Projetos\Kimberly Clark\Shared KC Fem&amp;Baby Care 2018\BRA Fem Care - Intimus\2. Data Collection\Media\Raw\Offline Ogivly\Print Campanhas\Campanha She Can Masterbrand 2018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56714" y="1014916"/>
            <a:ext cx="1117600" cy="715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9052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>
            <a:off x="1573607" y="3067042"/>
            <a:ext cx="727200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511006" y="2722918"/>
            <a:ext cx="809769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 defTabSz="914243">
              <a:defRPr sz="1400" b="1" i="0" u="none" strike="noStrike" kern="1200" baseline="0">
                <a:solidFill>
                  <a:srgbClr val="5F5F5F">
                    <a:lumMod val="6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s-MX" sz="1400" b="1" dirty="0"/>
              <a:t>GP ROI</a:t>
            </a:r>
            <a:endParaRPr lang="es-MX" sz="1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611411" y="1404383"/>
            <a:ext cx="6941976" cy="3224769"/>
            <a:chOff x="1224004" y="1099588"/>
            <a:chExt cx="6941976" cy="3224769"/>
          </a:xfrm>
        </p:grpSpPr>
        <p:sp>
          <p:nvSpPr>
            <p:cNvPr id="11" name="Rectangle 10"/>
            <p:cNvSpPr/>
            <p:nvPr/>
          </p:nvSpPr>
          <p:spPr>
            <a:xfrm>
              <a:off x="1520968" y="1099588"/>
              <a:ext cx="1215813" cy="4946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800" b="1" dirty="0">
                  <a:solidFill>
                    <a:srgbClr val="FFFFFF"/>
                  </a:solidFill>
                </a:rPr>
                <a:t>OPPORTUNITY TO RAISE STRATEGIC INVESTMENT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63335" y="1131600"/>
              <a:ext cx="1148446" cy="49462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HIGH POTENTIAL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24004" y="3795896"/>
              <a:ext cx="1131779" cy="45513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EVALUATE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7534" y="3829728"/>
              <a:ext cx="1148446" cy="4946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900" b="1" dirty="0">
                  <a:solidFill>
                    <a:srgbClr val="FFFFFF"/>
                  </a:solidFill>
                </a:rPr>
                <a:t>MANTAIN AND OPTIMIZE INVESTMENT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666750"/>
            <a:ext cx="8305800" cy="433917"/>
          </a:xfrm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</a:rPr>
              <a:t>Salvador, </a:t>
            </a:r>
            <a:r>
              <a:rPr lang="en-US" sz="2000" dirty="0" err="1">
                <a:solidFill>
                  <a:schemeClr val="accent6"/>
                </a:solidFill>
              </a:rPr>
              <a:t>fortaleza</a:t>
            </a:r>
            <a:r>
              <a:rPr lang="en-US" sz="2000" dirty="0">
                <a:solidFill>
                  <a:schemeClr val="accent6"/>
                </a:solidFill>
              </a:rPr>
              <a:t> and </a:t>
            </a:r>
            <a:r>
              <a:rPr lang="en-US" sz="2000" dirty="0" err="1">
                <a:solidFill>
                  <a:schemeClr val="accent6"/>
                </a:solidFill>
              </a:rPr>
              <a:t>recife</a:t>
            </a:r>
            <a:r>
              <a:rPr lang="en-US" sz="2000" dirty="0">
                <a:solidFill>
                  <a:schemeClr val="accent6"/>
                </a:solidFill>
              </a:rPr>
              <a:t> with great opportunity to increase execution. Deprioritize </a:t>
            </a:r>
            <a:r>
              <a:rPr lang="en-US" sz="2000" dirty="0" err="1">
                <a:solidFill>
                  <a:schemeClr val="accent6"/>
                </a:solidFill>
              </a:rPr>
              <a:t>porto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alegrE</a:t>
            </a:r>
            <a:r>
              <a:rPr lang="en-US" sz="2000" dirty="0">
                <a:solidFill>
                  <a:schemeClr val="accent6"/>
                </a:solidFill>
              </a:rPr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curitiba</a:t>
            </a:r>
            <a:r>
              <a:rPr lang="en-US" sz="2000" dirty="0">
                <a:solidFill>
                  <a:schemeClr val="accent6"/>
                </a:solidFill>
              </a:rPr>
              <a:t> and </a:t>
            </a:r>
            <a:r>
              <a:rPr lang="en-US" sz="2000" dirty="0" err="1">
                <a:solidFill>
                  <a:schemeClr val="accent6"/>
                </a:solidFill>
              </a:rPr>
              <a:t>florianÓpolis</a:t>
            </a:r>
            <a:r>
              <a:rPr lang="en-US" sz="2000" dirty="0">
                <a:solidFill>
                  <a:schemeClr val="accent6"/>
                </a:solidFill>
              </a:rPr>
              <a:t>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426007" y="1524022"/>
            <a:ext cx="0" cy="238016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AA6464-C524-4616-8663-5209BAEA9222}"/>
              </a:ext>
            </a:extLst>
          </p:cNvPr>
          <p:cNvSpPr txBox="1"/>
          <p:nvPr/>
        </p:nvSpPr>
        <p:spPr>
          <a:xfrm>
            <a:off x="3785908" y="4170712"/>
            <a:ext cx="2265360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>
            <a:defPPr>
              <a:defRPr lang="en-US"/>
            </a:defPPr>
            <a:lvl1pPr algn="ctr" defTabSz="914243">
              <a:defRPr sz="1400" b="1" i="0" u="none" strike="noStrike" baseline="0">
                <a:solidFill>
                  <a:srgbClr val="5F5F5F">
                    <a:lumMod val="65000"/>
                  </a:srgbClr>
                </a:solidFill>
              </a:defRPr>
            </a:lvl1pPr>
          </a:lstStyle>
          <a:p>
            <a:r>
              <a:rPr lang="en-US" dirty="0"/>
              <a:t>% Normalized Response</a:t>
            </a:r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1135621" y="1660798"/>
          <a:ext cx="7363567" cy="250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/>
          <p:cNvSpPr/>
          <p:nvPr/>
        </p:nvSpPr>
        <p:spPr>
          <a:xfrm>
            <a:off x="231518" y="4167345"/>
            <a:ext cx="992487" cy="92010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err="1"/>
              <a:t>Size</a:t>
            </a:r>
            <a:r>
              <a:rPr lang="es-CO" sz="1000" dirty="0"/>
              <a:t> of </a:t>
            </a:r>
            <a:r>
              <a:rPr lang="es-CO" sz="1000" dirty="0" err="1"/>
              <a:t>bubble</a:t>
            </a:r>
            <a:r>
              <a:rPr lang="es-CO" sz="1000" dirty="0"/>
              <a:t>: </a:t>
            </a:r>
            <a:r>
              <a:rPr lang="es-CO" sz="1000" dirty="0" err="1"/>
              <a:t>Cost</a:t>
            </a:r>
            <a:r>
              <a:rPr lang="es-CO" sz="1000" dirty="0"/>
              <a:t> per GRP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91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5" grpId="0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85750"/>
            <a:ext cx="8991600" cy="433917"/>
          </a:xfrm>
        </p:spPr>
        <p:txBody>
          <a:bodyPr/>
          <a:lstStyle/>
          <a:p>
            <a:r>
              <a:rPr lang="en-US" dirty="0"/>
              <a:t>Marketing mix uses patterns between changes in sales and activity to decompose volume</a:t>
            </a:r>
          </a:p>
        </p:txBody>
      </p:sp>
      <p:sp>
        <p:nvSpPr>
          <p:cNvPr id="66" name="Rectangle 12"/>
          <p:cNvSpPr>
            <a:spLocks noChangeArrowheads="1"/>
          </p:cNvSpPr>
          <p:nvPr/>
        </p:nvSpPr>
        <p:spPr bwMode="auto">
          <a:xfrm>
            <a:off x="675094" y="1368878"/>
            <a:ext cx="4200548" cy="29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866" tIns="33338" rIns="67866" bIns="33338"/>
          <a:lstStyle/>
          <a:p>
            <a:pPr defTabSz="685800"/>
            <a:r>
              <a:rPr lang="en-US" sz="1950" dirty="0">
                <a:solidFill>
                  <a:srgbClr val="F69E2C"/>
                </a:solidFill>
              </a:rPr>
              <a:t>Align sales with activity</a:t>
            </a:r>
          </a:p>
        </p:txBody>
      </p:sp>
      <p:graphicFrame>
        <p:nvGraphicFramePr>
          <p:cNvPr id="67" name="Chart 66"/>
          <p:cNvGraphicFramePr/>
          <p:nvPr>
            <p:extLst/>
          </p:nvPr>
        </p:nvGraphicFramePr>
        <p:xfrm>
          <a:off x="1324705" y="1725775"/>
          <a:ext cx="7175450" cy="727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624166" y="1978478"/>
            <a:ext cx="738184" cy="24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algn="r" defTabSz="685800" eaLnBrk="0" hangingPunct="0">
              <a:spcBef>
                <a:spcPct val="50000"/>
              </a:spcBef>
              <a:spcAft>
                <a:spcPct val="50000"/>
              </a:spcAft>
            </a:pPr>
            <a:r>
              <a:rPr lang="en-US" sz="1125" dirty="0">
                <a:solidFill>
                  <a:prstClr val="black"/>
                </a:solidFill>
              </a:rPr>
              <a:t>SU Sales</a:t>
            </a: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896676" y="2487608"/>
            <a:ext cx="465674" cy="24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algn="r" defTabSz="685800" eaLnBrk="0" hangingPunct="0">
              <a:spcBef>
                <a:spcPct val="50000"/>
              </a:spcBef>
              <a:spcAft>
                <a:spcPct val="50000"/>
              </a:spcAft>
            </a:pPr>
            <a:r>
              <a:rPr lang="en-US" sz="1125" dirty="0">
                <a:solidFill>
                  <a:prstClr val="black"/>
                </a:solidFill>
              </a:rPr>
              <a:t>Price</a:t>
            </a:r>
          </a:p>
        </p:txBody>
      </p:sp>
      <p:graphicFrame>
        <p:nvGraphicFramePr>
          <p:cNvPr id="70" name="Chart 69"/>
          <p:cNvGraphicFramePr/>
          <p:nvPr>
            <p:extLst/>
          </p:nvPr>
        </p:nvGraphicFramePr>
        <p:xfrm>
          <a:off x="1324705" y="2343192"/>
          <a:ext cx="7094543" cy="41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71" name="Chart 70"/>
          <p:cNvGraphicFramePr/>
          <p:nvPr>
            <p:extLst/>
          </p:nvPr>
        </p:nvGraphicFramePr>
        <p:xfrm>
          <a:off x="1324705" y="2843329"/>
          <a:ext cx="7094543" cy="435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2" name="Text Box 9"/>
          <p:cNvSpPr txBox="1">
            <a:spLocks noChangeArrowheads="1"/>
          </p:cNvSpPr>
          <p:nvPr/>
        </p:nvSpPr>
        <p:spPr bwMode="auto">
          <a:xfrm>
            <a:off x="1040947" y="2923874"/>
            <a:ext cx="321403" cy="24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algn="r" defTabSz="685800" eaLnBrk="0" hangingPunct="0">
              <a:spcBef>
                <a:spcPct val="50000"/>
              </a:spcBef>
              <a:spcAft>
                <a:spcPct val="50000"/>
              </a:spcAft>
            </a:pPr>
            <a:r>
              <a:rPr lang="en-US" sz="1125" dirty="0">
                <a:solidFill>
                  <a:prstClr val="black"/>
                </a:solidFill>
              </a:rPr>
              <a:t>TV</a:t>
            </a:r>
          </a:p>
        </p:txBody>
      </p:sp>
      <p:sp>
        <p:nvSpPr>
          <p:cNvPr id="74" name="Rectangle 13"/>
          <p:cNvSpPr>
            <a:spLocks noChangeArrowheads="1"/>
          </p:cNvSpPr>
          <p:nvPr/>
        </p:nvSpPr>
        <p:spPr bwMode="auto">
          <a:xfrm>
            <a:off x="675093" y="3310620"/>
            <a:ext cx="6610461" cy="32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866" tIns="33338" rIns="67866" bIns="33338"/>
          <a:lstStyle/>
          <a:p>
            <a:pPr defTabSz="685800"/>
            <a:r>
              <a:rPr lang="en-US" sz="1950" dirty="0">
                <a:solidFill>
                  <a:srgbClr val="F69E2C"/>
                </a:solidFill>
              </a:rPr>
              <a:t>Attribute corresponding volume peaks and dips to activities </a:t>
            </a:r>
          </a:p>
        </p:txBody>
      </p:sp>
      <p:graphicFrame>
        <p:nvGraphicFramePr>
          <p:cNvPr id="75" name="Chart 74"/>
          <p:cNvGraphicFramePr/>
          <p:nvPr>
            <p:extLst>
              <p:ext uri="{D42A27DB-BD31-4B8C-83A1-F6EECF244321}">
                <p14:modId xmlns:p14="http://schemas.microsoft.com/office/powerpoint/2010/main" val="3960253111"/>
              </p:ext>
            </p:extLst>
          </p:nvPr>
        </p:nvGraphicFramePr>
        <p:xfrm>
          <a:off x="1388150" y="3539220"/>
          <a:ext cx="7094543" cy="1030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76" name="Picture 75" descr="Arrow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923" y="1659862"/>
            <a:ext cx="986718" cy="2017127"/>
          </a:xfrm>
          <a:prstGeom prst="rect">
            <a:avLst/>
          </a:prstGeom>
        </p:spPr>
      </p:pic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71505" y="3934023"/>
            <a:ext cx="1090845" cy="24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algn="r" defTabSz="685800" eaLnBrk="0" hangingPunct="0">
              <a:spcBef>
                <a:spcPct val="50000"/>
              </a:spcBef>
              <a:spcAft>
                <a:spcPct val="50000"/>
              </a:spcAft>
            </a:pPr>
            <a:r>
              <a:rPr lang="en-US" sz="1125" dirty="0">
                <a:solidFill>
                  <a:prstClr val="black"/>
                </a:solidFill>
              </a:rPr>
              <a:t>Decomposition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376417" y="1350527"/>
            <a:ext cx="2178995" cy="398864"/>
            <a:chOff x="4499626" y="1800702"/>
            <a:chExt cx="2905327" cy="531819"/>
          </a:xfrm>
        </p:grpSpPr>
        <p:sp>
          <p:nvSpPr>
            <p:cNvPr id="4" name="CaixaDeTexto 3"/>
            <p:cNvSpPr txBox="1"/>
            <p:nvPr/>
          </p:nvSpPr>
          <p:spPr>
            <a:xfrm>
              <a:off x="4952999" y="1835779"/>
              <a:ext cx="24519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Hypothetical example</a:t>
              </a:r>
              <a:endParaRPr lang="en-US" sz="1350" dirty="0"/>
            </a:p>
          </p:txBody>
        </p:sp>
        <p:pic>
          <p:nvPicPr>
            <p:cNvPr id="19769" name="Picture 313" descr="Resultado de imagem para h icon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626" y="1800702"/>
              <a:ext cx="531819" cy="531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35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Graphic spid="75" grpId="0">
        <p:bldAsOne/>
      </p:bldGraphic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700" dirty="0"/>
              <a:t>Understanding the Response curve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algn="ctr"/>
            <a:r>
              <a:rPr lang="en-SG" dirty="0"/>
              <a:t>Optimal range to be between point B and 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331192" y="1655793"/>
          <a:ext cx="3621450" cy="304956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3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521"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/>
                        <a:t>C</a:t>
                      </a:r>
                    </a:p>
                  </a:txBody>
                  <a:tcPr marL="68580" marR="68580" marT="34290" marB="3429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200" b="1" dirty="0">
                          <a:solidFill>
                            <a:srgbClr val="00B050"/>
                          </a:solidFill>
                        </a:rPr>
                        <a:t>Max ROI</a:t>
                      </a:r>
                    </a:p>
                  </a:txBody>
                  <a:tcPr marL="68580" marR="68580" marT="34290" marB="3429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dirty="0"/>
                        <a:t>The point at which the ROI is maximized.</a:t>
                      </a:r>
                    </a:p>
                  </a:txBody>
                  <a:tcPr marL="68580" marR="68580" marT="34290" marB="3429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521"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/>
                        <a:t>B</a:t>
                      </a:r>
                    </a:p>
                  </a:txBody>
                  <a:tcPr marL="68580" marR="68580" marT="34290" marB="3429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200" b="1" dirty="0">
                          <a:solidFill>
                            <a:srgbClr val="00B0F0"/>
                          </a:solidFill>
                        </a:rPr>
                        <a:t>Max Marginal</a:t>
                      </a:r>
                    </a:p>
                  </a:txBody>
                  <a:tcPr marL="68580" marR="68580" marT="34290" marB="3429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dirty="0"/>
                        <a:t>The</a:t>
                      </a:r>
                      <a:r>
                        <a:rPr lang="en-SG" sz="1100" baseline="0" dirty="0"/>
                        <a:t> execution required to get maximum marginal volume response per execution</a:t>
                      </a:r>
                      <a:endParaRPr lang="en-SG" sz="1100" dirty="0"/>
                    </a:p>
                  </a:txBody>
                  <a:tcPr marL="68580" marR="68580" marT="34290" marB="3429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521"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/>
                        <a:t>A</a:t>
                      </a:r>
                    </a:p>
                  </a:txBody>
                  <a:tcPr marL="68580" marR="68580" marT="34290" marB="3429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200" b="1" dirty="0">
                          <a:solidFill>
                            <a:srgbClr val="FF0000"/>
                          </a:solidFill>
                        </a:rPr>
                        <a:t>Threshold</a:t>
                      </a:r>
                    </a:p>
                  </a:txBody>
                  <a:tcPr marL="68580" marR="68580" marT="34290" marB="3429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dirty="0"/>
                        <a:t>Minimum execution required</a:t>
                      </a:r>
                      <a:r>
                        <a:rPr lang="en-SG" sz="1100" baseline="0" dirty="0"/>
                        <a:t> to have a significant impact on demand.</a:t>
                      </a:r>
                      <a:endParaRPr lang="en-SG" sz="1100" dirty="0"/>
                    </a:p>
                  </a:txBody>
                  <a:tcPr marL="68580" marR="68580" marT="34290" marB="3429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57208" y="1462657"/>
            <a:ext cx="4489939" cy="3242701"/>
            <a:chOff x="722144" y="1434907"/>
            <a:chExt cx="4489939" cy="3242701"/>
          </a:xfrm>
        </p:grpSpPr>
        <p:graphicFrame>
          <p:nvGraphicFramePr>
            <p:cNvPr id="9" name="Chart 8"/>
            <p:cNvGraphicFramePr/>
            <p:nvPr>
              <p:extLst/>
            </p:nvPr>
          </p:nvGraphicFramePr>
          <p:xfrm>
            <a:off x="722144" y="1434907"/>
            <a:ext cx="4489939" cy="32427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Oval 9"/>
            <p:cNvSpPr/>
            <p:nvPr/>
          </p:nvSpPr>
          <p:spPr>
            <a:xfrm>
              <a:off x="1160585" y="4188656"/>
              <a:ext cx="135000" cy="135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3" tIns="34287" rIns="68573" bIns="34287" rtlCol="0" anchor="ctr"/>
            <a:lstStyle/>
            <a:p>
              <a:pPr algn="ctr" defTabSz="685116"/>
              <a:endParaRPr lang="en-SG" dirty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79670" y="3261062"/>
              <a:ext cx="135000" cy="135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3" tIns="34287" rIns="68573" bIns="34287" rtlCol="0" anchor="ctr"/>
            <a:lstStyle/>
            <a:p>
              <a:pPr algn="ctr" defTabSz="685116"/>
              <a:endParaRPr lang="en-SG" dirty="0">
                <a:solidFill>
                  <a:srgbClr val="FFFFFF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050160" y="2414495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73" tIns="34287" rIns="68573" bIns="34287" rtlCol="0" anchor="ctr"/>
            <a:lstStyle/>
            <a:p>
              <a:pPr algn="ctr" defTabSz="685116"/>
              <a:endParaRPr lang="en-SG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95587" y="4136344"/>
              <a:ext cx="292374" cy="346243"/>
            </a:xfrm>
            <a:prstGeom prst="rect">
              <a:avLst/>
            </a:prstGeom>
            <a:noFill/>
          </p:spPr>
          <p:txBody>
            <a:bodyPr wrap="none" lIns="68573" tIns="34287" rIns="68573" bIns="34287" rtlCol="0">
              <a:spAutoFit/>
            </a:bodyPr>
            <a:lstStyle/>
            <a:p>
              <a:pPr defTabSz="685116"/>
              <a:r>
                <a:rPr lang="en-SG" dirty="0">
                  <a:solidFill>
                    <a:srgbClr val="5F5F5F"/>
                  </a:solidFill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1453" y="3398447"/>
              <a:ext cx="292374" cy="346243"/>
            </a:xfrm>
            <a:prstGeom prst="rect">
              <a:avLst/>
            </a:prstGeom>
            <a:noFill/>
          </p:spPr>
          <p:txBody>
            <a:bodyPr wrap="none" lIns="68573" tIns="34287" rIns="68573" bIns="34287" rtlCol="0">
              <a:spAutoFit/>
            </a:bodyPr>
            <a:lstStyle/>
            <a:p>
              <a:pPr defTabSz="685116"/>
              <a:r>
                <a:rPr lang="en-SG" dirty="0">
                  <a:solidFill>
                    <a:srgbClr val="5F5F5F"/>
                  </a:solidFill>
                </a:rPr>
                <a:t>B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76122" y="2343496"/>
              <a:ext cx="305198" cy="346243"/>
            </a:xfrm>
            <a:prstGeom prst="rect">
              <a:avLst/>
            </a:prstGeom>
            <a:noFill/>
          </p:spPr>
          <p:txBody>
            <a:bodyPr wrap="none" lIns="68573" tIns="34287" rIns="68573" bIns="34287" rtlCol="0">
              <a:spAutoFit/>
            </a:bodyPr>
            <a:lstStyle/>
            <a:p>
              <a:pPr defTabSz="685116"/>
              <a:r>
                <a:rPr lang="en-SG" dirty="0">
                  <a:solidFill>
                    <a:srgbClr val="5F5F5F"/>
                  </a:solidFill>
                </a:rPr>
                <a:t>C</a:t>
              </a:r>
            </a:p>
          </p:txBody>
        </p:sp>
        <p:cxnSp>
          <p:nvCxnSpPr>
            <p:cNvPr id="20" name="Straight Arrow Connector 19"/>
            <p:cNvCxnSpPr>
              <a:stCxn id="14" idx="0"/>
            </p:cNvCxnSpPr>
            <p:nvPr/>
          </p:nvCxnSpPr>
          <p:spPr>
            <a:xfrm flipV="1">
              <a:off x="1441774" y="3675451"/>
              <a:ext cx="205398" cy="46089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68872" y="3767264"/>
              <a:ext cx="2553287" cy="577075"/>
            </a:xfrm>
            <a:prstGeom prst="rect">
              <a:avLst/>
            </a:prstGeom>
            <a:noFill/>
          </p:spPr>
          <p:txBody>
            <a:bodyPr wrap="square" lIns="68573" tIns="34287" rIns="68573" bIns="34287" rtlCol="0">
              <a:spAutoFit/>
            </a:bodyPr>
            <a:lstStyle/>
            <a:p>
              <a:pPr defTabSz="685116"/>
              <a:r>
                <a:rPr lang="en-SG" sz="1100" dirty="0">
                  <a:solidFill>
                    <a:srgbClr val="5F5F5F"/>
                  </a:solidFill>
                </a:rPr>
                <a:t>Every increase in execution point </a:t>
              </a:r>
              <a:r>
                <a:rPr lang="en-SG" sz="1100" b="1" dirty="0">
                  <a:solidFill>
                    <a:srgbClr val="218535"/>
                  </a:solidFill>
                </a:rPr>
                <a:t>leads to higher marginal incremental volume.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68820" y="2873628"/>
              <a:ext cx="2553287" cy="577075"/>
            </a:xfrm>
            <a:prstGeom prst="rect">
              <a:avLst/>
            </a:prstGeom>
            <a:noFill/>
          </p:spPr>
          <p:txBody>
            <a:bodyPr wrap="square" lIns="68573" tIns="34287" rIns="68573" bIns="34287" rtlCol="0">
              <a:spAutoFit/>
            </a:bodyPr>
            <a:lstStyle/>
            <a:p>
              <a:pPr defTabSz="685116"/>
              <a:r>
                <a:rPr lang="en-SG" sz="1100" dirty="0">
                  <a:solidFill>
                    <a:srgbClr val="5F5F5F"/>
                  </a:solidFill>
                </a:rPr>
                <a:t>The marginal increase per execution decreases, </a:t>
              </a:r>
              <a:r>
                <a:rPr lang="en-SG" sz="1100" b="1" dirty="0">
                  <a:solidFill>
                    <a:srgbClr val="218535"/>
                  </a:solidFill>
                </a:rPr>
                <a:t>but cumulative is still increasing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1784659" y="2585131"/>
              <a:ext cx="363230" cy="64033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261880" y="1766070"/>
              <a:ext cx="1362513" cy="407798"/>
            </a:xfrm>
            <a:prstGeom prst="rect">
              <a:avLst/>
            </a:prstGeom>
            <a:noFill/>
          </p:spPr>
          <p:txBody>
            <a:bodyPr wrap="square" lIns="68573" tIns="34287" rIns="68573" bIns="34287" rtlCol="0">
              <a:spAutoFit/>
            </a:bodyPr>
            <a:lstStyle/>
            <a:p>
              <a:pPr algn="ctr" defTabSz="685116"/>
              <a:r>
                <a:rPr lang="en-SG" sz="1100" dirty="0">
                  <a:solidFill>
                    <a:srgbClr val="5F5F5F"/>
                  </a:solidFill>
                </a:rPr>
                <a:t>ROI is now </a:t>
              </a:r>
              <a:r>
                <a:rPr lang="en-SG" sz="1100" b="1" dirty="0">
                  <a:solidFill>
                    <a:srgbClr val="FF0000"/>
                  </a:solidFill>
                </a:rPr>
                <a:t>decreasing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2129644" y="1979726"/>
              <a:ext cx="471962" cy="28347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715000" y="953233"/>
            <a:ext cx="2971800" cy="646258"/>
          </a:xfrm>
          <a:prstGeom prst="rect">
            <a:avLst/>
          </a:prstGeom>
          <a:noFill/>
        </p:spPr>
        <p:txBody>
          <a:bodyPr wrap="square" lIns="91368" tIns="45684" rIns="91368" bIns="45684" rtlCol="0">
            <a:spAutoFit/>
          </a:bodyPr>
          <a:lstStyle/>
          <a:p>
            <a:pPr algn="ctr" defTabSz="685116"/>
            <a:r>
              <a:rPr lang="en-US" b="1" dirty="0">
                <a:solidFill>
                  <a:srgbClr val="707276">
                    <a:lumMod val="50000"/>
                  </a:srgbClr>
                </a:solidFill>
              </a:rPr>
              <a:t>ILLUSTRATIVE EXAMPLE</a:t>
            </a:r>
            <a:endParaRPr lang="en-SG" b="1" dirty="0">
              <a:solidFill>
                <a:srgbClr val="707276">
                  <a:lumMod val="50000"/>
                </a:srgbClr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12441532">
            <a:off x="1300915" y="2376354"/>
            <a:ext cx="181284" cy="889276"/>
          </a:xfrm>
          <a:prstGeom prst="rightBrace">
            <a:avLst>
              <a:gd name="adj1" fmla="val 53707"/>
              <a:gd name="adj2" fmla="val 49597"/>
            </a:avLst>
          </a:prstGeom>
          <a:ln>
            <a:solidFill>
              <a:srgbClr val="2185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382" tIns="45691" rIns="91382" bIns="45691" rtlCol="0" anchor="ctr"/>
          <a:lstStyle/>
          <a:p>
            <a:pPr algn="ctr" defTabSz="455954"/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482" y="2584488"/>
            <a:ext cx="547718" cy="338496"/>
          </a:xfrm>
          <a:prstGeom prst="rect">
            <a:avLst/>
          </a:prstGeom>
          <a:solidFill>
            <a:srgbClr val="218535"/>
          </a:solidFill>
        </p:spPr>
        <p:txBody>
          <a:bodyPr wrap="square" lIns="91382" tIns="45691" rIns="91382" bIns="45691" rtlCol="0">
            <a:spAutoFit/>
          </a:bodyPr>
          <a:lstStyle/>
          <a:p>
            <a:pPr defTabSz="455954"/>
            <a:r>
              <a:rPr lang="pt-BR" sz="800" dirty="0">
                <a:solidFill>
                  <a:srgbClr val="FFFFFF"/>
                </a:solidFill>
              </a:rPr>
              <a:t>Optimal Range</a:t>
            </a:r>
          </a:p>
        </p:txBody>
      </p:sp>
    </p:spTree>
    <p:extLst>
      <p:ext uri="{BB962C8B-B14F-4D97-AF65-F5344CB8AC3E}">
        <p14:creationId xmlns:p14="http://schemas.microsoft.com/office/powerpoint/2010/main" val="202503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/>
          <p:cNvGraphicFramePr/>
          <p:nvPr>
            <p:extLst/>
          </p:nvPr>
        </p:nvGraphicFramePr>
        <p:xfrm>
          <a:off x="304800" y="1793010"/>
          <a:ext cx="5733957" cy="306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DEB3AA4-1818-45A6-A752-3166BB7D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Open </a:t>
            </a:r>
            <a:r>
              <a:rPr lang="en-US" sz="2800" dirty="0" err="1"/>
              <a:t>tv</a:t>
            </a:r>
            <a:r>
              <a:rPr lang="en-US" sz="2800" dirty="0"/>
              <a:t> OPTIMAL RANGES</a:t>
            </a:r>
          </a:p>
        </p:txBody>
      </p:sp>
      <p:sp>
        <p:nvSpPr>
          <p:cNvPr id="7" name="TextBox 25"/>
          <p:cNvSpPr txBox="1"/>
          <p:nvPr/>
        </p:nvSpPr>
        <p:spPr>
          <a:xfrm>
            <a:off x="2396641" y="1475599"/>
            <a:ext cx="1635557" cy="7463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68507" tIns="34286" rIns="68507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Average weekly GRP: 9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Below: </a:t>
            </a:r>
            <a:r>
              <a:rPr lang="en-US" sz="1100" dirty="0">
                <a:solidFill>
                  <a:schemeClr val="accent5"/>
                </a:solidFill>
              </a:rPr>
              <a:t>76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Within: </a:t>
            </a:r>
            <a:r>
              <a:rPr lang="en-US" sz="1100" dirty="0">
                <a:solidFill>
                  <a:schemeClr val="accent3"/>
                </a:solidFill>
              </a:rPr>
              <a:t>11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Above: </a:t>
            </a:r>
            <a:r>
              <a:rPr lang="en-US" sz="1100" dirty="0">
                <a:solidFill>
                  <a:schemeClr val="accent5"/>
                </a:solidFill>
              </a:rPr>
              <a:t>11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6970298" y="1364034"/>
            <a:ext cx="1395106" cy="223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68507" tIns="34286" rIns="68507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997"/>
            <a:r>
              <a:rPr lang="en-US" sz="1000" b="1" dirty="0">
                <a:solidFill>
                  <a:srgbClr val="5F5F5F"/>
                </a:solidFill>
              </a:rPr>
              <a:t>Max Weeks Off-air: 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816626" y="1583801"/>
            <a:ext cx="3270251" cy="2080317"/>
            <a:chOff x="5721349" y="1581150"/>
            <a:chExt cx="3270251" cy="2080317"/>
          </a:xfrm>
        </p:grpSpPr>
        <p:graphicFrame>
          <p:nvGraphicFramePr>
            <p:cNvPr id="12" name="Chart 11"/>
            <p:cNvGraphicFramePr/>
            <p:nvPr/>
          </p:nvGraphicFramePr>
          <p:xfrm>
            <a:off x="5721349" y="1581150"/>
            <a:ext cx="3134419" cy="20803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3" name="Group 12"/>
            <p:cNvGrpSpPr/>
            <p:nvPr/>
          </p:nvGrpSpPr>
          <p:grpSpPr>
            <a:xfrm>
              <a:off x="7936117" y="2736572"/>
              <a:ext cx="1055483" cy="586545"/>
              <a:chOff x="7936117" y="2736572"/>
              <a:chExt cx="1055483" cy="58654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936117" y="2736572"/>
                <a:ext cx="1055483" cy="586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5822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077200" y="2772802"/>
                <a:ext cx="900982" cy="484740"/>
                <a:chOff x="8215131" y="2454901"/>
                <a:chExt cx="900982" cy="484740"/>
              </a:xfrm>
              <a:solidFill>
                <a:schemeClr val="bg1"/>
              </a:solidFill>
            </p:grpSpPr>
            <p:sp>
              <p:nvSpPr>
                <p:cNvPr id="18" name="Oval 17"/>
                <p:cNvSpPr/>
                <p:nvPr/>
              </p:nvSpPr>
              <p:spPr>
                <a:xfrm>
                  <a:off x="8215131" y="2657047"/>
                  <a:ext cx="54000" cy="54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68571" tIns="34286" rIns="68571" bIns="34286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4997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215131" y="2533193"/>
                  <a:ext cx="54000" cy="54000"/>
                </a:xfrm>
                <a:prstGeom prst="ellipse">
                  <a:avLst/>
                </a:prstGeom>
                <a:solidFill>
                  <a:srgbClr val="218535"/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68571" tIns="34286" rIns="68571" bIns="34286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4997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TextBox 51"/>
                <p:cNvSpPr txBox="1"/>
                <p:nvPr/>
              </p:nvSpPr>
              <p:spPr>
                <a:xfrm>
                  <a:off x="8285134" y="2454901"/>
                  <a:ext cx="830979" cy="484740"/>
                </a:xfrm>
                <a:prstGeom prst="rect">
                  <a:avLst/>
                </a:prstGeom>
                <a:grpFill/>
              </p:spPr>
              <p:txBody>
                <a:bodyPr wrap="none" lIns="68571" tIns="34286" rIns="68571" bIns="34286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4997"/>
                  <a:r>
                    <a:rPr lang="en-US" sz="900" dirty="0">
                      <a:solidFill>
                        <a:srgbClr val="5F5F5F"/>
                      </a:solidFill>
                    </a:rPr>
                    <a:t>Max ROI</a:t>
                  </a:r>
                </a:p>
                <a:p>
                  <a:pPr defTabSz="684997"/>
                  <a:r>
                    <a:rPr lang="en-US" sz="900" dirty="0">
                      <a:solidFill>
                        <a:srgbClr val="5F5F5F"/>
                      </a:solidFill>
                    </a:rPr>
                    <a:t>Max Marginal</a:t>
                  </a:r>
                </a:p>
                <a:p>
                  <a:pPr defTabSz="684997"/>
                  <a:endParaRPr lang="en-US" sz="900" dirty="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4" name="Oval 13"/>
            <p:cNvSpPr/>
            <p:nvPr/>
          </p:nvSpPr>
          <p:spPr>
            <a:xfrm>
              <a:off x="6460157" y="2952500"/>
              <a:ext cx="144000" cy="144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>
              <a:glow rad="101600">
                <a:schemeClr val="accent4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359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234704" y="2124349"/>
              <a:ext cx="144000" cy="144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359"/>
              <a:endParaRPr lang="en-US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248400" y="3726180"/>
          <a:ext cx="2737048" cy="1162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CO" sz="1400" dirty="0" err="1"/>
                        <a:t>Optimal</a:t>
                      </a:r>
                      <a:r>
                        <a:rPr lang="es-CO" sz="1400" baseline="0" dirty="0"/>
                        <a:t> </a:t>
                      </a:r>
                      <a:r>
                        <a:rPr lang="es-CO" sz="1400" baseline="0" dirty="0" err="1"/>
                        <a:t>Range</a:t>
                      </a:r>
                      <a:endParaRPr lang="es-CO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CO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Max Marginal ROI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15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Max</a:t>
                      </a:r>
                      <a:r>
                        <a:rPr lang="es-CO" sz="1100" b="1" baseline="0" dirty="0"/>
                        <a:t> ROI</a:t>
                      </a:r>
                      <a:endParaRPr lang="es-CO" sz="1100" b="1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699430" y="3453140"/>
            <a:ext cx="179109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Weekly Impressions</a:t>
            </a:r>
          </a:p>
        </p:txBody>
      </p:sp>
      <p:sp>
        <p:nvSpPr>
          <p:cNvPr id="25" name="TextBox 51"/>
          <p:cNvSpPr txBox="1"/>
          <p:nvPr/>
        </p:nvSpPr>
        <p:spPr>
          <a:xfrm>
            <a:off x="8242480" y="2775453"/>
            <a:ext cx="830979" cy="623239"/>
          </a:xfrm>
          <a:prstGeom prst="rect">
            <a:avLst/>
          </a:prstGeom>
          <a:solidFill>
            <a:schemeClr val="bg1"/>
          </a:solidFill>
        </p:spPr>
        <p:txBody>
          <a:bodyPr wrap="none" lIns="68571" tIns="34286" rIns="68571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997"/>
            <a:r>
              <a:rPr lang="en-US" sz="900" dirty="0">
                <a:solidFill>
                  <a:srgbClr val="5F5F5F"/>
                </a:solidFill>
              </a:rPr>
              <a:t>Max ROI</a:t>
            </a:r>
          </a:p>
          <a:p>
            <a:pPr defTabSz="684997"/>
            <a:r>
              <a:rPr lang="en-US" sz="900" dirty="0">
                <a:solidFill>
                  <a:srgbClr val="5F5F5F"/>
                </a:solidFill>
              </a:rPr>
              <a:t>Max Marginal</a:t>
            </a:r>
          </a:p>
          <a:p>
            <a:pPr defTabSz="684997"/>
            <a:r>
              <a:rPr lang="en-US" sz="900" dirty="0">
                <a:solidFill>
                  <a:srgbClr val="5F5F5F"/>
                </a:solidFill>
              </a:rPr>
              <a:t>ROI</a:t>
            </a:r>
          </a:p>
          <a:p>
            <a:pPr defTabSz="684997"/>
            <a:endParaRPr lang="en-US" sz="900" dirty="0">
              <a:solidFill>
                <a:srgbClr val="5F5F5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04957" y="4896519"/>
            <a:ext cx="1403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4"/>
                </a:solidFill>
              </a:rPr>
              <a:t>Max Marginal ROI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76248" y="4891622"/>
            <a:ext cx="74958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3"/>
                </a:solidFill>
              </a:rPr>
              <a:t>Max ROI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C859EC0-30CF-49FD-8EF3-23C6DE4139B8}"/>
              </a:ext>
            </a:extLst>
          </p:cNvPr>
          <p:cNvSpPr txBox="1">
            <a:spLocks/>
          </p:cNvSpPr>
          <p:nvPr/>
        </p:nvSpPr>
        <p:spPr>
          <a:xfrm>
            <a:off x="533400" y="735668"/>
            <a:ext cx="6515506" cy="16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7007" indent="-227007" algn="l" defTabSz="45718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14" indent="-220658" algn="l" defTabSz="287331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58" indent="-228594" algn="l" defTabSz="457189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65" indent="-225419" algn="l" defTabSz="227007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2972" indent="-230183" algn="l" defTabSz="457189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Watch out for extended period of low weights, there is room to optimize between the burst activity and the following weeks. Keep higher weights when introducing new emotional message campaigns.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298" y="722427"/>
            <a:ext cx="556564" cy="533715"/>
          </a:xfrm>
          <a:prstGeom prst="rect">
            <a:avLst/>
          </a:prstGeom>
        </p:spPr>
      </p:pic>
      <p:pic>
        <p:nvPicPr>
          <p:cNvPr id="26" name="Picture 2" descr="Image result for intimus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4976" y="735666"/>
            <a:ext cx="770428" cy="48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1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971925" y="2150374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PAY TV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809750"/>
            <a:ext cx="1447800" cy="1388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677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INTIMUS </a:t>
            </a:r>
            <a:r>
              <a:rPr lang="en-US" b="0" dirty="0">
                <a:solidFill>
                  <a:srgbClr val="D416AB"/>
                </a:solidFill>
              </a:rPr>
              <a:t>PAY TV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i="1" dirty="0"/>
              <a:t>Total Intimus (</a:t>
            </a:r>
            <a:r>
              <a:rPr lang="es-CO" i="1" dirty="0" err="1"/>
              <a:t>Pads</a:t>
            </a:r>
            <a:r>
              <a:rPr lang="es-CO" i="1" dirty="0"/>
              <a:t>, Overnight, Premium, </a:t>
            </a:r>
            <a:r>
              <a:rPr lang="es-CO" i="1" dirty="0" err="1"/>
              <a:t>Tampons</a:t>
            </a:r>
            <a:r>
              <a:rPr lang="es-CO" i="1" dirty="0"/>
              <a:t> and </a:t>
            </a:r>
            <a:r>
              <a:rPr lang="es-CO" i="1" dirty="0" err="1"/>
              <a:t>Liners</a:t>
            </a:r>
            <a:r>
              <a:rPr lang="es-CO" i="1" dirty="0"/>
              <a:t>)</a:t>
            </a:r>
            <a:endParaRPr lang="pt-BR" dirty="0"/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228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485649" y="1392555"/>
          <a:ext cx="8763000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0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pTV Driven gp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Incr. Revenue (‘000 BRL)</a:t>
                      </a: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pTV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GRPs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pTV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 PER 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008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33528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6324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81000" y="233553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804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1,262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144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35375"/>
            <a:ext cx="12192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GRPs</a:t>
            </a:r>
            <a:endParaRPr lang="es-CO" sz="1100" u="sng" dirty="0">
              <a:solidFill>
                <a:srgbClr val="D416AB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77000" y="2338508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0.7MM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3.9MM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1.7MM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0" y="2038353"/>
            <a:ext cx="1524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Spending</a:t>
            </a:r>
            <a:r>
              <a:rPr lang="es-CO" sz="1100" u="sng" dirty="0">
                <a:solidFill>
                  <a:srgbClr val="D416AB"/>
                </a:solidFill>
              </a:rPr>
              <a:t> (BRL)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81000" y="2782136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59%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53%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35%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7200" y="2481977"/>
            <a:ext cx="24384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Contribution</a:t>
            </a:r>
            <a:r>
              <a:rPr lang="es-CO" sz="1100" u="sng" dirty="0">
                <a:solidFill>
                  <a:srgbClr val="D416AB"/>
                </a:solidFill>
              </a:rPr>
              <a:t> in Total Media%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477000" y="2785110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917 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3,162 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12,001 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53200" y="2484954"/>
            <a:ext cx="1524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CPP (BRL)</a:t>
            </a:r>
          </a:p>
        </p:txBody>
      </p:sp>
      <p:sp>
        <p:nvSpPr>
          <p:cNvPr id="21" name="Text Placeholder 21"/>
          <p:cNvSpPr txBox="1">
            <a:spLocks/>
          </p:cNvSpPr>
          <p:nvPr/>
        </p:nvSpPr>
        <p:spPr>
          <a:xfrm>
            <a:off x="460249" y="4788355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*GRPs and Spending for modeled campaigns only. 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  <p:sp>
        <p:nvSpPr>
          <p:cNvPr id="2" name="Rectangle 1"/>
          <p:cNvSpPr/>
          <p:nvPr/>
        </p:nvSpPr>
        <p:spPr>
          <a:xfrm>
            <a:off x="6553200" y="2743575"/>
            <a:ext cx="2438400" cy="2853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D416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58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40425" y="881888"/>
            <a:ext cx="2743200" cy="4191000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4" name="Chart 93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1610487" y="1043109"/>
          <a:ext cx="1866328" cy="176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340425" y="1150476"/>
          <a:ext cx="2743200" cy="261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293079" y="837950"/>
            <a:ext cx="2743200" cy="4191000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3293079" y="1106538"/>
          <a:ext cx="2743200" cy="261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5" name="Chart 94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1712025" y="2931401"/>
          <a:ext cx="1866328" cy="176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3318556" y="2915658"/>
          <a:ext cx="2743200" cy="261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3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6264080" y="864099"/>
            <a:ext cx="2743200" cy="4191000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6264080" y="1132684"/>
          <a:ext cx="2743200" cy="261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6289557" y="2941804"/>
          <a:ext cx="2743200" cy="261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6468-D3AC-46DF-A441-5FC8D916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2017 costs grew due to channel mix and mainly 30’ </a:t>
            </a:r>
            <a:br>
              <a:rPr lang="en-US" sz="2000" dirty="0"/>
            </a:br>
            <a:r>
              <a:rPr lang="en-US" sz="2000" dirty="0"/>
              <a:t>2018 costs continued to grow across the board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idx="15"/>
          </p:nvPr>
        </p:nvSpPr>
        <p:spPr/>
        <p:txBody>
          <a:bodyPr anchor="ctr"/>
          <a:lstStyle/>
          <a:p>
            <a:pPr algn="ctr"/>
            <a:r>
              <a:rPr lang="en-US" sz="700" dirty="0"/>
              <a:t>Others: 20”, 60”, 300”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3978879" y="9141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2017</a:t>
            </a:r>
            <a:endParaRPr lang="en-US" sz="1100" dirty="0">
              <a:solidFill>
                <a:srgbClr val="000000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4639202" y="1035996"/>
          <a:ext cx="1866328" cy="176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5" name="Rectangle 34"/>
          <p:cNvSpPr/>
          <p:nvPr/>
        </p:nvSpPr>
        <p:spPr>
          <a:xfrm>
            <a:off x="4760999" y="2292291"/>
            <a:ext cx="7137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R$1,618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40044" y="2078300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R$13,472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65765" y="1878989"/>
            <a:ext cx="7137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R$978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75670" y="1662134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R$5,311</a:t>
            </a: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4664679" y="2845116"/>
          <a:ext cx="1866328" cy="176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9" name="Rectangle 48"/>
          <p:cNvSpPr/>
          <p:nvPr/>
        </p:nvSpPr>
        <p:spPr>
          <a:xfrm>
            <a:off x="4867252" y="4096932"/>
            <a:ext cx="7700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R$11,438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905348" y="3893770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R$12,457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885210" y="3692075"/>
            <a:ext cx="7137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R$2,325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9295" y="3495650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R$2,548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6949880" y="9402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2018</a:t>
            </a:r>
            <a:endParaRPr lang="en-US" sz="1100" dirty="0">
              <a:solidFill>
                <a:srgbClr val="000000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7524478" y="1062142"/>
          <a:ext cx="1866328" cy="176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1" name="Text Placeholder 21"/>
          <p:cNvSpPr txBox="1">
            <a:spLocks/>
          </p:cNvSpPr>
          <p:nvPr/>
        </p:nvSpPr>
        <p:spPr>
          <a:xfrm>
            <a:off x="6663932" y="4771250"/>
            <a:ext cx="2160232" cy="283846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Others: 60”, 300</a:t>
            </a:r>
            <a:r>
              <a:rPr lang="pt-BR" sz="700" dirty="0"/>
              <a:t>”</a:t>
            </a:r>
            <a:endParaRPr lang="en-US" sz="700" dirty="0"/>
          </a:p>
        </p:txBody>
      </p: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7635680" y="2871262"/>
          <a:ext cx="1866328" cy="176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64" name="Rectangle 63"/>
          <p:cNvSpPr/>
          <p:nvPr/>
        </p:nvSpPr>
        <p:spPr>
          <a:xfrm>
            <a:off x="8200261" y="4122357"/>
            <a:ext cx="713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R$17,218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57303" y="3913566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R$2,305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023786" y="3711266"/>
            <a:ext cx="7137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R$4,501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856206" y="3513875"/>
            <a:ext cx="818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  R$13,598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964410" y="1901559"/>
            <a:ext cx="7713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R$18,332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77948" y="1689084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R$8,130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31394" y="209663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R$7,167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317996" y="2324521"/>
            <a:ext cx="7713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R$12,567 </a:t>
            </a:r>
          </a:p>
        </p:txBody>
      </p:sp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365902" y="2959596"/>
          <a:ext cx="2743200" cy="261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1026225" y="9580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2016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078445" y="2159656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R$2,307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885390" y="1833490"/>
            <a:ext cx="7137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R$762 </a:t>
            </a:r>
          </a:p>
        </p:txBody>
      </p:sp>
      <p:sp>
        <p:nvSpPr>
          <p:cNvPr id="89" name="Text Placeholder 21"/>
          <p:cNvSpPr txBox="1">
            <a:spLocks/>
          </p:cNvSpPr>
          <p:nvPr/>
        </p:nvSpPr>
        <p:spPr>
          <a:xfrm>
            <a:off x="980979" y="4789043"/>
            <a:ext cx="1562672" cy="274320"/>
          </a:xfrm>
          <a:prstGeom prst="rect">
            <a:avLst/>
          </a:prstGeom>
        </p:spPr>
        <p:txBody>
          <a:bodyPr vert="horz" wrap="square" lIns="91440" tIns="0" rIns="91440" bIns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Others: 20”, 60”, 300”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919551" y="4175641"/>
            <a:ext cx="7700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R$11,438 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885391" y="3977509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6"/>
                </a:solidFill>
              </a:rPr>
              <a:t>R$731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885391" y="3773065"/>
            <a:ext cx="7137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R$350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070828" y="3570126"/>
            <a:ext cx="7496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 R$2,358</a:t>
            </a:r>
          </a:p>
        </p:txBody>
      </p:sp>
    </p:spTree>
    <p:extLst>
      <p:ext uri="{BB962C8B-B14F-4D97-AF65-F5344CB8AC3E}">
        <p14:creationId xmlns:p14="http://schemas.microsoft.com/office/powerpoint/2010/main" val="291710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200400" y="864099"/>
            <a:ext cx="5806880" cy="4191000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81000" y="1412689"/>
            <a:ext cx="2743200" cy="3013261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F6468-D3AC-46DF-A441-5FC8D916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1" y="417091"/>
            <a:ext cx="8166672" cy="433917"/>
          </a:xfrm>
        </p:spPr>
        <p:txBody>
          <a:bodyPr/>
          <a:lstStyle/>
          <a:p>
            <a:r>
              <a:rPr lang="en-US" sz="2000" dirty="0"/>
              <a:t>Pay </a:t>
            </a:r>
            <a:r>
              <a:rPr lang="en-US" sz="2000" dirty="0" err="1"/>
              <a:t>tv</a:t>
            </a:r>
            <a:r>
              <a:rPr lang="en-US" sz="2000" dirty="0"/>
              <a:t> costs have been constantly increasing each year and is now almost 4x higher than </a:t>
            </a:r>
            <a:r>
              <a:rPr lang="en-US" sz="2000" dirty="0" err="1"/>
              <a:t>nielsen</a:t>
            </a:r>
            <a:r>
              <a:rPr lang="en-US" sz="2000" dirty="0"/>
              <a:t> norms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77837" y="2858761"/>
            <a:ext cx="3212451" cy="2688770"/>
            <a:chOff x="3057811" y="2782637"/>
            <a:chExt cx="3212451" cy="2688770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521DB8BC-7159-405B-A6BB-6E94FD822DD7}"/>
                </a:ext>
              </a:extLst>
            </p:cNvPr>
            <p:cNvGraphicFramePr/>
            <p:nvPr>
              <p:extLst/>
            </p:nvPr>
          </p:nvGraphicFramePr>
          <p:xfrm>
            <a:off x="3057811" y="2853179"/>
            <a:ext cx="2743200" cy="2618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F10B55BF-B81F-4BE5-8062-F117D59700C8}"/>
                </a:ext>
              </a:extLst>
            </p:cNvPr>
            <p:cNvGraphicFramePr/>
            <p:nvPr>
              <p:extLst/>
            </p:nvPr>
          </p:nvGraphicFramePr>
          <p:xfrm>
            <a:off x="4403934" y="2782637"/>
            <a:ext cx="1866328" cy="1767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5" name="Rectangle 34"/>
            <p:cNvSpPr/>
            <p:nvPr/>
          </p:nvSpPr>
          <p:spPr>
            <a:xfrm>
              <a:off x="4525731" y="4038932"/>
              <a:ext cx="71371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R$1,618 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04776" y="3824941"/>
              <a:ext cx="7496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>
                  <a:solidFill>
                    <a:schemeClr val="bg1"/>
                  </a:solidFill>
                </a:rPr>
                <a:t>R$13,472  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0497" y="3625630"/>
              <a:ext cx="71371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R$978 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40402" y="3408775"/>
              <a:ext cx="7496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  R$5,311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3703540" y="1081198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What is happening with Intimus PTV costs?</a:t>
            </a:r>
            <a:endParaRPr lang="en-US" sz="1050" b="1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29240" y="2858761"/>
            <a:ext cx="3126726" cy="2688770"/>
            <a:chOff x="5842000" y="2866886"/>
            <a:chExt cx="3126726" cy="2688770"/>
          </a:xfrm>
        </p:grpSpPr>
        <p:graphicFrame>
          <p:nvGraphicFramePr>
            <p:cNvPr id="55" name="Chart 54">
              <a:extLst>
                <a:ext uri="{FF2B5EF4-FFF2-40B4-BE49-F238E27FC236}">
                  <a16:creationId xmlns:a16="http://schemas.microsoft.com/office/drawing/2014/main" id="{521DB8BC-7159-405B-A6BB-6E94FD822DD7}"/>
                </a:ext>
              </a:extLst>
            </p:cNvPr>
            <p:cNvGraphicFramePr/>
            <p:nvPr>
              <p:extLst/>
            </p:nvPr>
          </p:nvGraphicFramePr>
          <p:xfrm>
            <a:off x="5842000" y="2937428"/>
            <a:ext cx="2743200" cy="2618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F10B55BF-B81F-4BE5-8062-F117D59700C8}"/>
                </a:ext>
              </a:extLst>
            </p:cNvPr>
            <p:cNvGraphicFramePr/>
            <p:nvPr>
              <p:extLst/>
            </p:nvPr>
          </p:nvGraphicFramePr>
          <p:xfrm>
            <a:off x="7102398" y="2866886"/>
            <a:ext cx="1866328" cy="1767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Rectangle 42"/>
            <p:cNvSpPr/>
            <p:nvPr/>
          </p:nvSpPr>
          <p:spPr>
            <a:xfrm>
              <a:off x="7542330" y="3706303"/>
              <a:ext cx="7713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>
                  <a:solidFill>
                    <a:schemeClr val="bg1"/>
                  </a:solidFill>
                </a:rPr>
                <a:t>R$18,332 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55868" y="3493828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R$8,130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09314" y="3901379"/>
              <a:ext cx="7008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R$7,167 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95916" y="4129265"/>
              <a:ext cx="7713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dirty="0"/>
                <a:t>R$12,567 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871187" y="1600955"/>
            <a:ext cx="178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Nielsen </a:t>
            </a:r>
            <a:r>
              <a:rPr lang="en-US" sz="1600" b="1" dirty="0" err="1">
                <a:solidFill>
                  <a:srgbClr val="000000"/>
                </a:solidFill>
              </a:rPr>
              <a:t>Latam</a:t>
            </a:r>
            <a:r>
              <a:rPr lang="en-US" sz="1600" b="1" dirty="0">
                <a:solidFill>
                  <a:srgbClr val="000000"/>
                </a:solidFill>
              </a:rPr>
              <a:t> NORMs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57" name="Text Placeholder 39"/>
          <p:cNvSpPr>
            <a:spLocks noGrp="1"/>
          </p:cNvSpPr>
          <p:nvPr>
            <p:ph type="body" idx="4294967295"/>
          </p:nvPr>
        </p:nvSpPr>
        <p:spPr>
          <a:xfrm>
            <a:off x="614327" y="4023373"/>
            <a:ext cx="2301944" cy="286437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pt-BR" sz="800" dirty="0"/>
              <a:t>Source:  Nielsen Marketing Mix | All CPG categories | LatAm all data up to Q1`18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6437" y="1555421"/>
            <a:ext cx="419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D416AB"/>
                </a:solidFill>
              </a:rPr>
              <a:t>2016</a:t>
            </a:r>
            <a:r>
              <a:rPr lang="pt-BR" sz="1200" dirty="0"/>
              <a:t>: Due to good negotiation with SONY channel, costs were 4x below Nielsen NORMs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03540" y="1544636"/>
            <a:ext cx="972897" cy="46289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046DC"/>
                </a:solidFill>
              </a:rPr>
              <a:t>R$917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279579" y="2320494"/>
            <a:ext cx="972897" cy="46289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046DC"/>
                </a:solidFill>
              </a:rPr>
              <a:t>R$3,162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328287" y="2320325"/>
            <a:ext cx="972897" cy="462899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046DC"/>
                </a:solidFill>
              </a:rPr>
              <a:t>R$12,001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059131" y="3006197"/>
            <a:ext cx="1463137" cy="6328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046DC"/>
                </a:solidFill>
              </a:rPr>
              <a:t>R$3,617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" y="2365321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Pay TV Cost</a:t>
            </a:r>
          </a:p>
          <a:p>
            <a:pPr algn="ctr"/>
            <a:r>
              <a:rPr lang="pt-BR" sz="1100" dirty="0"/>
              <a:t>(BRL/GRP)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252476" y="2164092"/>
            <a:ext cx="1731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D416AB"/>
                </a:solidFill>
              </a:rPr>
              <a:t>2017</a:t>
            </a:r>
            <a:r>
              <a:rPr lang="pt-BR" sz="1200" dirty="0"/>
              <a:t>: Increase of channel mix kept costs on average compared to Nielsen NORMs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75784" y="2044111"/>
            <a:ext cx="1859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D416AB"/>
                </a:solidFill>
              </a:rPr>
              <a:t>2018</a:t>
            </a:r>
            <a:r>
              <a:rPr lang="pt-BR" sz="1200" dirty="0"/>
              <a:t>: Increase on all channels costs, while allocating 77% of the execution on the most expensive channels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2114550"/>
            <a:ext cx="0" cy="2769858"/>
          </a:xfrm>
          <a:prstGeom prst="line">
            <a:avLst/>
          </a:prstGeom>
          <a:ln>
            <a:solidFill>
              <a:srgbClr val="DE98D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482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143007" y="1707966"/>
            <a:ext cx="7848597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53" name="Chart Placeholder 11"/>
          <p:cNvGraphicFramePr>
            <a:graphicFrameLocks/>
          </p:cNvGraphicFramePr>
          <p:nvPr>
            <p:extLst/>
          </p:nvPr>
        </p:nvGraphicFramePr>
        <p:xfrm>
          <a:off x="1222365" y="1692557"/>
          <a:ext cx="7769236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Placeholder 11"/>
          <p:cNvGraphicFramePr>
            <a:graphicFrameLocks/>
          </p:cNvGraphicFramePr>
          <p:nvPr>
            <p:extLst/>
          </p:nvPr>
        </p:nvGraphicFramePr>
        <p:xfrm>
          <a:off x="1222365" y="2698568"/>
          <a:ext cx="7769236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304798" y="4019552"/>
          <a:ext cx="8686806" cy="982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Premium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737,727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3,990,720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1,084,758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639,059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GRPs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GRP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143001" y="2898641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200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 Pay TV ROI</a:t>
            </a:r>
          </a:p>
        </p:txBody>
      </p:sp>
      <p:sp>
        <p:nvSpPr>
          <p:cNvPr id="50" name="Text Placeholder 8"/>
          <p:cNvSpPr txBox="1">
            <a:spLocks/>
          </p:cNvSpPr>
          <p:nvPr/>
        </p:nvSpPr>
        <p:spPr>
          <a:xfrm>
            <a:off x="1146164" y="1831836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5438031" y="1790707"/>
            <a:ext cx="213970" cy="213970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5590422" y="1759196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6146045" y="1790707"/>
            <a:ext cx="213970" cy="2139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6298436" y="1759196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Pay </a:t>
            </a:r>
            <a:r>
              <a:rPr lang="en-US" dirty="0" err="1"/>
              <a:t>tv</a:t>
            </a:r>
            <a:r>
              <a:rPr lang="en-US" dirty="0"/>
              <a:t> campaigns</a:t>
            </a:r>
            <a:endParaRPr lang="en-US" b="0" dirty="0"/>
          </a:p>
        </p:txBody>
      </p:sp>
      <p:pic>
        <p:nvPicPr>
          <p:cNvPr id="24" name="Picture 19">
            <a:extLst>
              <a:ext uri="{FF2B5EF4-FFF2-40B4-BE49-F238E27FC236}">
                <a16:creationId xmlns:a16="http://schemas.microsoft.com/office/drawing/2014/main" id="{87BFCFFB-B738-4A51-8CC4-8F8C15DC88CC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953900"/>
            <a:ext cx="1054100" cy="703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87E00D5A-2848-4A06-B5AD-5B7BF721E408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34" t="7350" r="8241" b="8695"/>
          <a:stretch/>
        </p:blipFill>
        <p:spPr>
          <a:xfrm>
            <a:off x="3657604" y="942344"/>
            <a:ext cx="1069151" cy="715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C91F9D-F2EE-4AC3-B5A0-282D585FF31F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134" y="942344"/>
            <a:ext cx="1039149" cy="692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194" name="Picture 2" descr="G:\My Drive\Mix\Projetos\Kimberly Clark\Shared KC Fem&amp;Baby Care 2018\BRA Fem Care - Intimus\2. Data Collection\Media\Raw\Offline Ogivly\Print Campanhas\Campanha She Can Masterbrand 2018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56714" y="942346"/>
            <a:ext cx="1117600" cy="715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190799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/>
          <p:cNvGraphicFramePr/>
          <p:nvPr>
            <p:extLst/>
          </p:nvPr>
        </p:nvGraphicFramePr>
        <p:xfrm>
          <a:off x="209646" y="1581150"/>
          <a:ext cx="5733957" cy="306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DEB3AA4-1818-45A6-A752-3166BB7D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PAY TV OPTIMAL RANGES</a:t>
            </a:r>
          </a:p>
        </p:txBody>
      </p:sp>
      <p:sp>
        <p:nvSpPr>
          <p:cNvPr id="7" name="TextBox 25"/>
          <p:cNvSpPr txBox="1"/>
          <p:nvPr/>
        </p:nvSpPr>
        <p:spPr>
          <a:xfrm>
            <a:off x="2401494" y="1363127"/>
            <a:ext cx="1784636" cy="7463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lIns="68507" tIns="34286" rIns="68507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Average weekly GRPs: 19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Below: </a:t>
            </a:r>
            <a:r>
              <a:rPr lang="en-US" sz="1100" dirty="0">
                <a:solidFill>
                  <a:schemeClr val="accent5"/>
                </a:solidFill>
              </a:rPr>
              <a:t>49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Within: </a:t>
            </a:r>
            <a:r>
              <a:rPr lang="en-US" sz="1100" dirty="0">
                <a:solidFill>
                  <a:schemeClr val="accent3"/>
                </a:solidFill>
              </a:rPr>
              <a:t>17</a:t>
            </a:r>
          </a:p>
          <a:p>
            <a:pPr algn="ctr" defTabSz="684997"/>
            <a:r>
              <a:rPr lang="en-US" sz="1100" dirty="0">
                <a:solidFill>
                  <a:srgbClr val="5F5F5F"/>
                </a:solidFill>
              </a:rPr>
              <a:t>Weeks Above: </a:t>
            </a:r>
            <a:r>
              <a:rPr lang="en-US" sz="1100" dirty="0">
                <a:solidFill>
                  <a:schemeClr val="accent5"/>
                </a:solidFill>
              </a:rPr>
              <a:t>53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6970298" y="1364034"/>
            <a:ext cx="1395106" cy="223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68507" tIns="34286" rIns="68507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997"/>
            <a:r>
              <a:rPr lang="en-US" sz="1000" b="1" dirty="0">
                <a:solidFill>
                  <a:srgbClr val="5F5F5F"/>
                </a:solidFill>
              </a:rPr>
              <a:t>Max Weeks Off-air: 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816626" y="1583801"/>
            <a:ext cx="3270251" cy="2080317"/>
            <a:chOff x="5721349" y="1581150"/>
            <a:chExt cx="3270251" cy="2080317"/>
          </a:xfrm>
        </p:grpSpPr>
        <p:graphicFrame>
          <p:nvGraphicFramePr>
            <p:cNvPr id="12" name="Chart 11"/>
            <p:cNvGraphicFramePr/>
            <p:nvPr/>
          </p:nvGraphicFramePr>
          <p:xfrm>
            <a:off x="5721349" y="1581150"/>
            <a:ext cx="3134419" cy="20803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3" name="Group 12"/>
            <p:cNvGrpSpPr/>
            <p:nvPr/>
          </p:nvGrpSpPr>
          <p:grpSpPr>
            <a:xfrm>
              <a:off x="7936117" y="2736572"/>
              <a:ext cx="1055483" cy="586545"/>
              <a:chOff x="7936117" y="2736572"/>
              <a:chExt cx="1055483" cy="58654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936117" y="2736572"/>
                <a:ext cx="1055483" cy="586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5822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077200" y="2772802"/>
                <a:ext cx="900982" cy="484740"/>
                <a:chOff x="8215131" y="2454901"/>
                <a:chExt cx="900982" cy="484740"/>
              </a:xfrm>
              <a:solidFill>
                <a:schemeClr val="bg1"/>
              </a:solidFill>
            </p:grpSpPr>
            <p:sp>
              <p:nvSpPr>
                <p:cNvPr id="18" name="Oval 17"/>
                <p:cNvSpPr/>
                <p:nvPr/>
              </p:nvSpPr>
              <p:spPr>
                <a:xfrm>
                  <a:off x="8215131" y="2657047"/>
                  <a:ext cx="54000" cy="54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68571" tIns="34286" rIns="68571" bIns="34286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4997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215131" y="2533193"/>
                  <a:ext cx="54000" cy="54000"/>
                </a:xfrm>
                <a:prstGeom prst="ellipse">
                  <a:avLst/>
                </a:prstGeom>
                <a:solidFill>
                  <a:srgbClr val="218535"/>
                </a:solidFill>
                <a:ln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68571" tIns="34286" rIns="68571" bIns="34286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4997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TextBox 51"/>
                <p:cNvSpPr txBox="1"/>
                <p:nvPr/>
              </p:nvSpPr>
              <p:spPr>
                <a:xfrm>
                  <a:off x="8285134" y="2454901"/>
                  <a:ext cx="830979" cy="484740"/>
                </a:xfrm>
                <a:prstGeom prst="rect">
                  <a:avLst/>
                </a:prstGeom>
                <a:grpFill/>
              </p:spPr>
              <p:txBody>
                <a:bodyPr wrap="none" lIns="68571" tIns="34286" rIns="68571" bIns="34286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4997"/>
                  <a:r>
                    <a:rPr lang="en-US" sz="900" dirty="0">
                      <a:solidFill>
                        <a:srgbClr val="5F5F5F"/>
                      </a:solidFill>
                    </a:rPr>
                    <a:t>Max ROI</a:t>
                  </a:r>
                </a:p>
                <a:p>
                  <a:pPr defTabSz="684997"/>
                  <a:r>
                    <a:rPr lang="en-US" sz="900" dirty="0">
                      <a:solidFill>
                        <a:srgbClr val="5F5F5F"/>
                      </a:solidFill>
                    </a:rPr>
                    <a:t>Max Marginal</a:t>
                  </a:r>
                </a:p>
                <a:p>
                  <a:pPr defTabSz="684997"/>
                  <a:endParaRPr lang="en-US" sz="900" dirty="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4" name="Oval 13"/>
            <p:cNvSpPr/>
            <p:nvPr/>
          </p:nvSpPr>
          <p:spPr>
            <a:xfrm>
              <a:off x="6460157" y="2952500"/>
              <a:ext cx="144000" cy="144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>
              <a:glow rad="101600">
                <a:schemeClr val="accent4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359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234704" y="2124349"/>
              <a:ext cx="144000" cy="144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359"/>
              <a:endParaRPr lang="en-US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248400" y="3726180"/>
          <a:ext cx="2737048" cy="1162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CO" sz="1400" dirty="0" err="1"/>
                        <a:t>Optimal</a:t>
                      </a:r>
                      <a:r>
                        <a:rPr lang="es-CO" sz="1400" baseline="0" dirty="0"/>
                        <a:t> </a:t>
                      </a:r>
                      <a:r>
                        <a:rPr lang="es-CO" sz="1400" baseline="0" dirty="0" err="1"/>
                        <a:t>Range</a:t>
                      </a:r>
                      <a:endParaRPr lang="es-CO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CO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Max Marginal ROI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14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Max</a:t>
                      </a:r>
                      <a:r>
                        <a:rPr lang="es-CO" sz="1100" b="1" baseline="0" dirty="0"/>
                        <a:t> ROI</a:t>
                      </a:r>
                      <a:endParaRPr lang="es-CO" sz="1100" b="1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23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699430" y="3453140"/>
            <a:ext cx="179109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Weekly GRPs*</a:t>
            </a:r>
          </a:p>
        </p:txBody>
      </p:sp>
      <p:sp>
        <p:nvSpPr>
          <p:cNvPr id="25" name="TextBox 51"/>
          <p:cNvSpPr txBox="1"/>
          <p:nvPr/>
        </p:nvSpPr>
        <p:spPr>
          <a:xfrm>
            <a:off x="8242480" y="2775453"/>
            <a:ext cx="830979" cy="623239"/>
          </a:xfrm>
          <a:prstGeom prst="rect">
            <a:avLst/>
          </a:prstGeom>
          <a:solidFill>
            <a:schemeClr val="bg1"/>
          </a:solidFill>
        </p:spPr>
        <p:txBody>
          <a:bodyPr wrap="none" lIns="68571" tIns="34286" rIns="68571" bIns="34286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997"/>
            <a:r>
              <a:rPr lang="en-US" sz="900" dirty="0">
                <a:solidFill>
                  <a:srgbClr val="5F5F5F"/>
                </a:solidFill>
              </a:rPr>
              <a:t>Max ROI</a:t>
            </a:r>
          </a:p>
          <a:p>
            <a:pPr defTabSz="684997"/>
            <a:r>
              <a:rPr lang="en-US" sz="900" dirty="0">
                <a:solidFill>
                  <a:srgbClr val="5F5F5F"/>
                </a:solidFill>
              </a:rPr>
              <a:t>Max Marginal</a:t>
            </a:r>
          </a:p>
          <a:p>
            <a:pPr defTabSz="684997"/>
            <a:r>
              <a:rPr lang="en-US" sz="900" dirty="0">
                <a:solidFill>
                  <a:srgbClr val="5F5F5F"/>
                </a:solidFill>
              </a:rPr>
              <a:t>ROI</a:t>
            </a:r>
          </a:p>
          <a:p>
            <a:pPr defTabSz="684997"/>
            <a:endParaRPr lang="en-US" sz="900" dirty="0">
              <a:solidFill>
                <a:srgbClr val="5F5F5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09800" y="4684659"/>
            <a:ext cx="1403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4"/>
                </a:solidFill>
              </a:rPr>
              <a:t>Max Marginal ROI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1091" y="4679762"/>
            <a:ext cx="74958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3"/>
                </a:solidFill>
              </a:rPr>
              <a:t>Max ROI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C859EC0-30CF-49FD-8EF3-23C6DE4139B8}"/>
              </a:ext>
            </a:extLst>
          </p:cNvPr>
          <p:cNvSpPr txBox="1">
            <a:spLocks/>
          </p:cNvSpPr>
          <p:nvPr/>
        </p:nvSpPr>
        <p:spPr>
          <a:xfrm>
            <a:off x="533400" y="735666"/>
            <a:ext cx="6436898" cy="31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7007" indent="-227007" algn="l" defTabSz="45718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14" indent="-220658" algn="l" defTabSz="287331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58" indent="-228594" algn="l" defTabSz="457189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65" indent="-225419" algn="l" defTabSz="227007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2972" indent="-230183" algn="l" defTabSz="457189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Lower weights in 2018 for Sport and </a:t>
            </a:r>
            <a:r>
              <a:rPr lang="en-US" sz="1200" dirty="0" err="1"/>
              <a:t>Totex</a:t>
            </a:r>
            <a:r>
              <a:rPr lang="en-US" sz="1200" dirty="0"/>
              <a:t> likely contributed to lower responses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298" y="722427"/>
            <a:ext cx="556564" cy="533715"/>
          </a:xfrm>
          <a:prstGeom prst="rect">
            <a:avLst/>
          </a:prstGeom>
        </p:spPr>
      </p:pic>
      <p:pic>
        <p:nvPicPr>
          <p:cNvPr id="33" name="Picture 2" descr="Image result for intimus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4976" y="735666"/>
            <a:ext cx="770428" cy="48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419316" y="4801785"/>
            <a:ext cx="1791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*Nationalized GRPs</a:t>
            </a:r>
          </a:p>
        </p:txBody>
      </p:sp>
    </p:spTree>
    <p:extLst>
      <p:ext uri="{BB962C8B-B14F-4D97-AF65-F5344CB8AC3E}">
        <p14:creationId xmlns:p14="http://schemas.microsoft.com/office/powerpoint/2010/main" val="26316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971925" y="2150374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radio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809750"/>
            <a:ext cx="1447800" cy="1388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620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INTIMUS </a:t>
            </a:r>
            <a:r>
              <a:rPr lang="en-US" b="0" dirty="0">
                <a:solidFill>
                  <a:srgbClr val="D416AB"/>
                </a:solidFill>
              </a:rPr>
              <a:t>RADIO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i="1" dirty="0"/>
              <a:t>Total Intimus (</a:t>
            </a:r>
            <a:r>
              <a:rPr lang="es-CO" i="1" dirty="0" err="1"/>
              <a:t>Pads</a:t>
            </a:r>
            <a:r>
              <a:rPr lang="es-CO" i="1" dirty="0"/>
              <a:t>, Overnight, Premium, </a:t>
            </a:r>
            <a:r>
              <a:rPr lang="es-CO" i="1" dirty="0" err="1"/>
              <a:t>Tampons</a:t>
            </a:r>
            <a:r>
              <a:rPr lang="es-CO" i="1" dirty="0"/>
              <a:t> and </a:t>
            </a:r>
            <a:r>
              <a:rPr lang="es-CO" i="1" dirty="0" err="1"/>
              <a:t>Liners</a:t>
            </a:r>
            <a:r>
              <a:rPr lang="es-CO" i="1" dirty="0"/>
              <a:t>)</a:t>
            </a:r>
            <a:endParaRPr lang="en-US" i="1" dirty="0"/>
          </a:p>
          <a:p>
            <a:endParaRPr lang="pt-BR" dirty="0"/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228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457201" y="1581150"/>
          <a:ext cx="8763000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0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RADIO Driven gp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Incr. Revenue (‘000 BRL)</a:t>
                      </a: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RADIO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INSERTIONS*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RADIO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 PER 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008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33528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6324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81000" y="233553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636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762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1,289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35375"/>
            <a:ext cx="12192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Insertions</a:t>
            </a:r>
            <a:r>
              <a:rPr lang="es-CO" sz="1100" u="sng" dirty="0">
                <a:solidFill>
                  <a:srgbClr val="D416AB"/>
                </a:solidFill>
              </a:rPr>
              <a:t>*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77000" y="2338508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184M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122M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89M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0" y="2038353"/>
            <a:ext cx="1524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Spending</a:t>
            </a:r>
            <a:r>
              <a:rPr lang="es-CO" sz="1100" u="sng" dirty="0">
                <a:solidFill>
                  <a:srgbClr val="D416AB"/>
                </a:solidFill>
              </a:rPr>
              <a:t> (BRL)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81000" y="2937511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1.1%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1.3%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14.4%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7200" y="2637354"/>
            <a:ext cx="25146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Contribution</a:t>
            </a:r>
            <a:r>
              <a:rPr lang="es-CO" sz="1100" u="sng" dirty="0">
                <a:solidFill>
                  <a:srgbClr val="D416AB"/>
                </a:solidFill>
              </a:rPr>
              <a:t> in Total Media %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477000" y="2785110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290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160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69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53200" y="2484954"/>
            <a:ext cx="1524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CPP (BRL)</a:t>
            </a:r>
          </a:p>
        </p:txBody>
      </p:sp>
      <p:sp>
        <p:nvSpPr>
          <p:cNvPr id="21" name="Text Placeholder 21"/>
          <p:cNvSpPr txBox="1">
            <a:spLocks/>
          </p:cNvSpPr>
          <p:nvPr/>
        </p:nvSpPr>
        <p:spPr>
          <a:xfrm>
            <a:off x="460249" y="4788355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*Insertions and Spending for modeled campaigns only. 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53200" y="2743575"/>
            <a:ext cx="2438400" cy="2853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D416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6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99" y="285750"/>
            <a:ext cx="9220195" cy="433917"/>
          </a:xfrm>
        </p:spPr>
        <p:txBody>
          <a:bodyPr/>
          <a:lstStyle/>
          <a:p>
            <a:r>
              <a:rPr lang="en-US" dirty="0"/>
              <a:t>Integration of model results with financial data permits rich assessment of marketing impact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533400" y="2708502"/>
            <a:ext cx="1504950" cy="7000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600" dirty="0"/>
              <a:t>Marketing</a:t>
            </a:r>
          </a:p>
          <a:p>
            <a:pPr algn="ctr" eaLnBrk="1" hangingPunct="1">
              <a:defRPr/>
            </a:pPr>
            <a:r>
              <a:rPr lang="en-US" sz="1600" dirty="0"/>
              <a:t>Activity</a:t>
            </a:r>
          </a:p>
          <a:p>
            <a:pPr algn="ctr" eaLnBrk="1" hangingPunct="1">
              <a:defRPr/>
            </a:pPr>
            <a:r>
              <a:rPr lang="en-US" sz="1200" dirty="0"/>
              <a:t>TV Advertising</a:t>
            </a:r>
            <a:endParaRPr lang="en-US" sz="1600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400300" y="2322739"/>
            <a:ext cx="1828800" cy="1443038"/>
            <a:chOff x="1512" y="1716"/>
            <a:chExt cx="1152" cy="121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>
              <a:off x="1512" y="2040"/>
              <a:ext cx="1152" cy="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63500">
              <a:noFill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r>
                <a:rPr lang="en-US" sz="1598" dirty="0">
                  <a:solidFill>
                    <a:schemeClr val="bg1"/>
                  </a:solidFill>
                </a:rPr>
                <a:t>Effectiveness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(</a:t>
              </a:r>
              <a:r>
                <a:rPr lang="en-US" sz="1200" dirty="0" err="1">
                  <a:solidFill>
                    <a:schemeClr val="bg1"/>
                  </a:solidFill>
                </a:rPr>
                <a:t>Inc</a:t>
              </a:r>
              <a:r>
                <a:rPr lang="en-US" sz="1200" dirty="0">
                  <a:solidFill>
                    <a:schemeClr val="bg1"/>
                  </a:solidFill>
                </a:rPr>
                <a:t> SU/GRP)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200</a:t>
              </a: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gray">
            <a:xfrm>
              <a:off x="2092" y="1716"/>
              <a:ext cx="0" cy="312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gray">
            <a:xfrm flipV="1">
              <a:off x="2092" y="2616"/>
              <a:ext cx="0" cy="312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400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4387850" y="2322739"/>
            <a:ext cx="1828800" cy="1457325"/>
            <a:chOff x="2764" y="1716"/>
            <a:chExt cx="1152" cy="1224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gray">
            <a:xfrm>
              <a:off x="2764" y="2040"/>
              <a:ext cx="1152" cy="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Efficiency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(</a:t>
              </a:r>
              <a:r>
                <a:rPr lang="en-US" sz="1200" dirty="0" err="1">
                  <a:solidFill>
                    <a:srgbClr val="FFFFFF"/>
                  </a:solidFill>
                </a:rPr>
                <a:t>Inc</a:t>
              </a:r>
              <a:r>
                <a:rPr lang="en-US" sz="1200" dirty="0">
                  <a:solidFill>
                    <a:srgbClr val="FFFFFF"/>
                  </a:solidFill>
                </a:rPr>
                <a:t> SU/$ Spent)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0.50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gray">
            <a:xfrm>
              <a:off x="3320" y="1716"/>
              <a:ext cx="0" cy="312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gray">
            <a:xfrm flipV="1">
              <a:off x="3320" y="2628"/>
              <a:ext cx="0" cy="312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6381750" y="2308454"/>
            <a:ext cx="1828800" cy="1471613"/>
            <a:chOff x="4020" y="1704"/>
            <a:chExt cx="1152" cy="1236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gray">
            <a:xfrm>
              <a:off x="4020" y="2040"/>
              <a:ext cx="1152" cy="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ROI = Payback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($ </a:t>
              </a:r>
              <a:r>
                <a:rPr lang="en-US" sz="1200" dirty="0" err="1">
                  <a:solidFill>
                    <a:srgbClr val="FFFFFF"/>
                  </a:solidFill>
                </a:rPr>
                <a:t>Inc</a:t>
              </a:r>
              <a:r>
                <a:rPr lang="en-US" sz="1200" dirty="0">
                  <a:solidFill>
                    <a:srgbClr val="FFFFFF"/>
                  </a:solidFill>
                </a:rPr>
                <a:t> Profit/$ Spent)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$0.75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4560" y="1704"/>
              <a:ext cx="0" cy="312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 flipV="1">
              <a:off x="4560" y="2628"/>
              <a:ext cx="0" cy="312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1295400" y="3437163"/>
            <a:ext cx="2813050" cy="1028700"/>
            <a:chOff x="816" y="2652"/>
            <a:chExt cx="1772" cy="864"/>
          </a:xfrm>
        </p:grpSpPr>
        <p:sp>
          <p:nvSpPr>
            <p:cNvPr id="18" name="Rectangle 16"/>
            <p:cNvSpPr>
              <a:spLocks noChangeArrowheads="1"/>
            </p:cNvSpPr>
            <p:nvPr/>
          </p:nvSpPr>
          <p:spPr bwMode="gray">
            <a:xfrm>
              <a:off x="1640" y="2928"/>
              <a:ext cx="948" cy="5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dirty="0"/>
                <a:t>Support</a:t>
              </a:r>
            </a:p>
            <a:p>
              <a:pPr algn="ctr" eaLnBrk="1" hangingPunct="1">
                <a:defRPr/>
              </a:pPr>
              <a:r>
                <a:rPr lang="en-US" sz="1200" dirty="0"/>
                <a:t>500 GRPs</a:t>
              </a:r>
              <a:endParaRPr lang="en-US" sz="1600" dirty="0"/>
            </a:p>
          </p:txBody>
        </p:sp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816" y="2652"/>
              <a:ext cx="816" cy="564"/>
              <a:chOff x="1032" y="2520"/>
              <a:chExt cx="816" cy="564"/>
            </a:xfrm>
          </p:grpSpPr>
          <p:sp>
            <p:nvSpPr>
              <p:cNvPr id="20" name="Line 18"/>
              <p:cNvSpPr>
                <a:spLocks noChangeShapeType="1"/>
              </p:cNvSpPr>
              <p:nvPr/>
            </p:nvSpPr>
            <p:spPr bwMode="gray">
              <a:xfrm rot="5400000" flipV="1">
                <a:off x="1440" y="2676"/>
                <a:ext cx="0" cy="816"/>
              </a:xfrm>
              <a:prstGeom prst="line">
                <a:avLst/>
              </a:prstGeom>
              <a:noFill/>
              <a:ln w="63500">
                <a:solidFill>
                  <a:schemeClr val="accent3">
                    <a:lumMod val="75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gray">
              <a:xfrm flipV="1">
                <a:off x="1044" y="2520"/>
                <a:ext cx="0" cy="552"/>
              </a:xfrm>
              <a:prstGeom prst="line">
                <a:avLst/>
              </a:prstGeom>
              <a:noFill/>
              <a:ln w="63500">
                <a:solidFill>
                  <a:schemeClr val="accent3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</p:grp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1295400" y="1608366"/>
            <a:ext cx="4914900" cy="1014413"/>
            <a:chOff x="816" y="1116"/>
            <a:chExt cx="3096" cy="852"/>
          </a:xfrm>
        </p:grpSpPr>
        <p:sp>
          <p:nvSpPr>
            <p:cNvPr id="23" name="Rectangle 21"/>
            <p:cNvSpPr>
              <a:spLocks noChangeArrowheads="1"/>
            </p:cNvSpPr>
            <p:nvPr/>
          </p:nvSpPr>
          <p:spPr bwMode="gray">
            <a:xfrm>
              <a:off x="1608" y="1116"/>
              <a:ext cx="2304" cy="5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dirty="0"/>
                <a:t>Incremental Volume</a:t>
              </a:r>
            </a:p>
            <a:p>
              <a:pPr algn="ctr" eaLnBrk="1" hangingPunct="1">
                <a:defRPr/>
              </a:pPr>
              <a:r>
                <a:rPr lang="en-US" sz="1200" dirty="0"/>
                <a:t>100,000 SU</a:t>
              </a:r>
              <a:endParaRPr lang="en-US" sz="1600" dirty="0"/>
            </a:p>
          </p:txBody>
        </p:sp>
        <p:grpSp>
          <p:nvGrpSpPr>
            <p:cNvPr id="24" name="Group 22"/>
            <p:cNvGrpSpPr>
              <a:grpSpLocks/>
            </p:cNvGrpSpPr>
            <p:nvPr/>
          </p:nvGrpSpPr>
          <p:grpSpPr bwMode="auto">
            <a:xfrm>
              <a:off x="816" y="1416"/>
              <a:ext cx="816" cy="552"/>
              <a:chOff x="972" y="1284"/>
              <a:chExt cx="816" cy="552"/>
            </a:xfrm>
          </p:grpSpPr>
          <p:sp>
            <p:nvSpPr>
              <p:cNvPr id="25" name="Line 23"/>
              <p:cNvSpPr>
                <a:spLocks noChangeShapeType="1"/>
              </p:cNvSpPr>
              <p:nvPr/>
            </p:nvSpPr>
            <p:spPr bwMode="gray">
              <a:xfrm rot="5400000" flipV="1">
                <a:off x="1380" y="888"/>
                <a:ext cx="0" cy="816"/>
              </a:xfrm>
              <a:prstGeom prst="line">
                <a:avLst/>
              </a:prstGeom>
              <a:noFill/>
              <a:ln w="63500">
                <a:solidFill>
                  <a:schemeClr val="accent3">
                    <a:lumMod val="75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gray">
              <a:xfrm flipV="1">
                <a:off x="984" y="1284"/>
                <a:ext cx="0" cy="552"/>
              </a:xfrm>
              <a:prstGeom prst="line">
                <a:avLst/>
              </a:prstGeom>
              <a:noFill/>
              <a:ln w="63500">
                <a:solidFill>
                  <a:schemeClr val="accent3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400"/>
              </a:p>
            </p:txBody>
          </p:sp>
        </p:grp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4159251" y="3765777"/>
            <a:ext cx="4032250" cy="700088"/>
            <a:chOff x="2620" y="2928"/>
            <a:chExt cx="2540" cy="588"/>
          </a:xfrm>
        </p:grpSpPr>
        <p:sp>
          <p:nvSpPr>
            <p:cNvPr id="28" name="Rectangle 26"/>
            <p:cNvSpPr>
              <a:spLocks noChangeArrowheads="1"/>
            </p:cNvSpPr>
            <p:nvPr/>
          </p:nvSpPr>
          <p:spPr bwMode="gray">
            <a:xfrm>
              <a:off x="2856" y="2928"/>
              <a:ext cx="2304" cy="5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dirty="0"/>
                <a:t>Working Spending</a:t>
              </a:r>
            </a:p>
            <a:p>
              <a:pPr algn="ctr" eaLnBrk="1" hangingPunct="1">
                <a:defRPr/>
              </a:pPr>
              <a:r>
                <a:rPr lang="en-US" sz="1200" dirty="0"/>
                <a:t>$200,000</a:t>
              </a:r>
              <a:endParaRPr lang="en-US" sz="1600" dirty="0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gray">
            <a:xfrm rot="5400000" flipV="1">
              <a:off x="2738" y="3098"/>
              <a:ext cx="0" cy="236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5930901" y="1608366"/>
            <a:ext cx="2127250" cy="1114426"/>
            <a:chOff x="3736" y="1116"/>
            <a:chExt cx="1340" cy="936"/>
          </a:xfrm>
        </p:grpSpPr>
        <p:sp>
          <p:nvSpPr>
            <p:cNvPr id="31" name="Rectangle 29"/>
            <p:cNvSpPr>
              <a:spLocks noChangeArrowheads="1"/>
            </p:cNvSpPr>
            <p:nvPr/>
          </p:nvSpPr>
          <p:spPr bwMode="gray">
            <a:xfrm>
              <a:off x="4128" y="1116"/>
              <a:ext cx="948" cy="5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1600" dirty="0"/>
                <a:t>Profit (GP)</a:t>
              </a:r>
            </a:p>
            <a:p>
              <a:pPr algn="ctr" eaLnBrk="1" hangingPunct="1">
                <a:defRPr/>
              </a:pPr>
              <a:r>
                <a:rPr lang="en-US" sz="1200" dirty="0"/>
                <a:t>$150,000</a:t>
              </a:r>
              <a:endParaRPr lang="en-US" sz="1600" dirty="0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gray">
            <a:xfrm rot="5400000" flipV="1">
              <a:off x="4038" y="1302"/>
              <a:ext cx="0" cy="204"/>
            </a:xfrm>
            <a:prstGeom prst="line">
              <a:avLst/>
            </a:prstGeom>
            <a:noFill/>
            <a:ln w="63500">
              <a:solidFill>
                <a:schemeClr val="accent3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gray">
            <a:xfrm>
              <a:off x="3736" y="1716"/>
              <a:ext cx="600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schemeClr val="accent3">
                      <a:lumMod val="75000"/>
                    </a:schemeClr>
                  </a:solidFill>
                </a:rPr>
                <a:t>$1.50 GP per SU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95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6248400" y="1142629"/>
            <a:ext cx="2438400" cy="3728018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6599453" y="2845272"/>
          <a:ext cx="1832644" cy="2196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586387" y="1174931"/>
            <a:ext cx="2438400" cy="3728018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F6468-D3AC-46DF-A441-5FC8D916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87" y="438150"/>
            <a:ext cx="8166672" cy="433917"/>
          </a:xfrm>
        </p:spPr>
        <p:txBody>
          <a:bodyPr/>
          <a:lstStyle/>
          <a:p>
            <a:r>
              <a:rPr lang="en-US" sz="2000" dirty="0"/>
              <a:t>Radio consistently improved costs by switching channels AND REGIONS from northeast to south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814987" y="2890229"/>
          <a:ext cx="1832644" cy="2196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Rectangle 34"/>
          <p:cNvSpPr/>
          <p:nvPr/>
        </p:nvSpPr>
        <p:spPr>
          <a:xfrm>
            <a:off x="2388848" y="4290419"/>
            <a:ext cx="5950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R$389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53582" y="4067462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R$365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04636" y="3864335"/>
            <a:ext cx="5597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R$148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1106735" y="12542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2016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4DA618DE-FE43-4695-9CE8-D82CE5019685}"/>
              </a:ext>
            </a:extLst>
          </p:cNvPr>
          <p:cNvSpPr/>
          <p:nvPr/>
        </p:nvSpPr>
        <p:spPr>
          <a:xfrm>
            <a:off x="3429000" y="1152568"/>
            <a:ext cx="2438400" cy="3728018"/>
          </a:xfrm>
          <a:prstGeom prst="round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3949348" y="123190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2017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850572-E60D-4CCA-82D4-D641D7FC4832}"/>
              </a:ext>
            </a:extLst>
          </p:cNvPr>
          <p:cNvSpPr txBox="1"/>
          <p:nvPr/>
        </p:nvSpPr>
        <p:spPr>
          <a:xfrm>
            <a:off x="6768748" y="122196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2018</a:t>
            </a:r>
            <a:endParaRPr lang="en-US" sz="1100" dirty="0">
              <a:solidFill>
                <a:srgbClr val="000000"/>
              </a:solidFill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586387" y="1236971"/>
          <a:ext cx="2398632" cy="254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Rectangle 50"/>
          <p:cNvSpPr/>
          <p:nvPr/>
        </p:nvSpPr>
        <p:spPr>
          <a:xfrm>
            <a:off x="4953827" y="4237765"/>
            <a:ext cx="5950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R$311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191006" y="4014809"/>
            <a:ext cx="5597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R$100</a:t>
            </a:r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3448884" y="1184318"/>
          <a:ext cx="2398632" cy="254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F10B55BF-B81F-4BE5-8062-F117D59700C8}"/>
              </a:ext>
            </a:extLst>
          </p:cNvPr>
          <p:cNvGraphicFramePr/>
          <p:nvPr>
            <p:extLst/>
          </p:nvPr>
        </p:nvGraphicFramePr>
        <p:xfrm>
          <a:off x="3677484" y="2837577"/>
          <a:ext cx="1832644" cy="2196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5" name="Rectangle 54"/>
          <p:cNvSpPr/>
          <p:nvPr/>
        </p:nvSpPr>
        <p:spPr>
          <a:xfrm>
            <a:off x="7227858" y="3777004"/>
            <a:ext cx="5597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R$131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8504" y="401900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R$64</a:t>
            </a: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521DB8BC-7159-405B-A6BB-6E94FD822DD7}"/>
              </a:ext>
            </a:extLst>
          </p:cNvPr>
          <p:cNvGraphicFramePr/>
          <p:nvPr>
            <p:extLst/>
          </p:nvPr>
        </p:nvGraphicFramePr>
        <p:xfrm>
          <a:off x="6370853" y="1174931"/>
          <a:ext cx="2398632" cy="2542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9" name="Rectangle 58"/>
          <p:cNvSpPr/>
          <p:nvPr/>
        </p:nvSpPr>
        <p:spPr>
          <a:xfrm>
            <a:off x="7089037" y="4233653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R$83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0262" y="2190750"/>
            <a:ext cx="831201" cy="685800"/>
          </a:xfrm>
          <a:prstGeom prst="rect">
            <a:avLst/>
          </a:prstGeom>
          <a:noFill/>
          <a:ln>
            <a:solidFill>
              <a:srgbClr val="DB29AC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ounded Rectangle 3"/>
          <p:cNvSpPr/>
          <p:nvPr/>
        </p:nvSpPr>
        <p:spPr>
          <a:xfrm>
            <a:off x="2064399" y="1962152"/>
            <a:ext cx="787060" cy="152400"/>
          </a:xfrm>
          <a:prstGeom prst="roundRect">
            <a:avLst/>
          </a:prstGeom>
          <a:solidFill>
            <a:srgbClr val="DB29AC"/>
          </a:solidFill>
          <a:ln>
            <a:solidFill>
              <a:srgbClr val="DB2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Northeast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905353" y="2320838"/>
            <a:ext cx="831201" cy="685800"/>
          </a:xfrm>
          <a:prstGeom prst="rect">
            <a:avLst/>
          </a:prstGeom>
          <a:noFill/>
          <a:ln>
            <a:solidFill>
              <a:srgbClr val="DB29AC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ounded Rectangle 60"/>
          <p:cNvSpPr/>
          <p:nvPr/>
        </p:nvSpPr>
        <p:spPr>
          <a:xfrm>
            <a:off x="4949488" y="2092238"/>
            <a:ext cx="787060" cy="152400"/>
          </a:xfrm>
          <a:prstGeom prst="roundRect">
            <a:avLst/>
          </a:prstGeom>
          <a:solidFill>
            <a:srgbClr val="DB29AC"/>
          </a:solidFill>
          <a:ln>
            <a:solidFill>
              <a:srgbClr val="DB29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South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279" y="4479874"/>
            <a:ext cx="15044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00" dirty="0"/>
              <a:t>2016 Cost per Insertion:</a:t>
            </a:r>
          </a:p>
          <a:p>
            <a:pPr algn="ctr"/>
            <a:r>
              <a:rPr lang="es-419" sz="1400" dirty="0"/>
              <a:t>R$ 290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882912" y="4479874"/>
            <a:ext cx="15044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00" dirty="0"/>
              <a:t>2016 Cost per Insertion:</a:t>
            </a:r>
          </a:p>
          <a:p>
            <a:pPr algn="ctr"/>
            <a:r>
              <a:rPr lang="es-419" sz="1400" dirty="0"/>
              <a:t>R$ 160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826043" y="4479874"/>
            <a:ext cx="15044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00" dirty="0"/>
              <a:t>2016 Cost per Insertion:</a:t>
            </a:r>
          </a:p>
          <a:p>
            <a:pPr algn="ctr"/>
            <a:r>
              <a:rPr lang="es-419" sz="1400" dirty="0"/>
              <a:t>R$ 69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638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971925" y="2150374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OOH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809750"/>
            <a:ext cx="1371600" cy="1387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077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INTIMUS </a:t>
            </a:r>
            <a:r>
              <a:rPr lang="en-US" b="0" dirty="0">
                <a:solidFill>
                  <a:srgbClr val="D416AB"/>
                </a:solidFill>
              </a:rPr>
              <a:t>OOH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dirty="0"/>
              <a:t>OOH </a:t>
            </a:r>
            <a:r>
              <a:rPr lang="es-CO" dirty="0" err="1"/>
              <a:t>volume</a:t>
            </a:r>
            <a:r>
              <a:rPr lang="es-CO" dirty="0"/>
              <a:t> response in YTD18 </a:t>
            </a:r>
            <a:r>
              <a:rPr lang="es-CO" dirty="0" err="1"/>
              <a:t>was</a:t>
            </a:r>
            <a:r>
              <a:rPr lang="es-CO" dirty="0"/>
              <a:t> </a:t>
            </a:r>
            <a:r>
              <a:rPr lang="es-CO" dirty="0" err="1"/>
              <a:t>impacted</a:t>
            </a:r>
            <a:r>
              <a:rPr lang="es-CO" dirty="0"/>
              <a:t> </a:t>
            </a:r>
            <a:r>
              <a:rPr lang="es-CO" dirty="0" err="1"/>
              <a:t>due</a:t>
            </a:r>
            <a:r>
              <a:rPr lang="es-CO" dirty="0"/>
              <a:t> to </a:t>
            </a:r>
            <a:r>
              <a:rPr lang="es-CO" dirty="0" err="1"/>
              <a:t>lack</a:t>
            </a:r>
            <a:r>
              <a:rPr lang="es-CO" dirty="0"/>
              <a:t> of </a:t>
            </a:r>
            <a:r>
              <a:rPr lang="es-CO" dirty="0" err="1"/>
              <a:t>halo’ing</a:t>
            </a:r>
            <a:r>
              <a:rPr lang="es-CO" dirty="0"/>
              <a:t> </a:t>
            </a:r>
            <a:r>
              <a:rPr lang="es-CO" dirty="0" err="1"/>
              <a:t>onto</a:t>
            </a:r>
            <a:r>
              <a:rPr lang="es-CO" dirty="0"/>
              <a:t> </a:t>
            </a:r>
            <a:r>
              <a:rPr lang="es-CO" dirty="0" err="1"/>
              <a:t>Mainline</a:t>
            </a:r>
            <a:endParaRPr lang="en-US" dirty="0"/>
          </a:p>
          <a:p>
            <a:endParaRPr lang="pt-BR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0" y="1509782"/>
          <a:ext cx="3275888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OOH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FACES*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228600" y="1679329"/>
          <a:ext cx="2819400" cy="995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228600" y="3257552"/>
          <a:ext cx="28194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 Placeholder 21"/>
          <p:cNvSpPr txBox="1">
            <a:spLocks/>
          </p:cNvSpPr>
          <p:nvPr/>
        </p:nvSpPr>
        <p:spPr>
          <a:xfrm>
            <a:off x="460249" y="4788355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*Faces from  Media plan file shared by Ogilvy. **From Execution base file shared by Ogilvy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387321" y="3095625"/>
          <a:ext cx="2784504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OOH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 PER 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3657600" y="1352552"/>
            <a:ext cx="5257804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27" name="Chart Placeholder 11"/>
          <p:cNvGraphicFramePr>
            <a:graphicFrameLocks/>
          </p:cNvGraphicFramePr>
          <p:nvPr>
            <p:extLst/>
          </p:nvPr>
        </p:nvGraphicFramePr>
        <p:xfrm>
          <a:off x="3733800" y="1390652"/>
          <a:ext cx="5181604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Chart Placeholder 11"/>
          <p:cNvGraphicFramePr>
            <a:graphicFrameLocks/>
          </p:cNvGraphicFramePr>
          <p:nvPr>
            <p:extLst/>
          </p:nvPr>
        </p:nvGraphicFramePr>
        <p:xfrm>
          <a:off x="4038600" y="2327093"/>
          <a:ext cx="4876804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Content Placeholder 5"/>
          <p:cNvGraphicFramePr>
            <a:graphicFrameLocks/>
          </p:cNvGraphicFramePr>
          <p:nvPr>
            <p:extLst/>
          </p:nvPr>
        </p:nvGraphicFramePr>
        <p:xfrm>
          <a:off x="3352803" y="3672075"/>
          <a:ext cx="5562603" cy="928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8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Premium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Tampons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884,431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130,571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106,599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Faces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Face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Text Placeholder 8"/>
          <p:cNvSpPr txBox="1">
            <a:spLocks/>
          </p:cNvSpPr>
          <p:nvPr/>
        </p:nvSpPr>
        <p:spPr>
          <a:xfrm>
            <a:off x="3923806" y="2518887"/>
            <a:ext cx="3385489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000" b="1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000" b="1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000" b="1" dirty="0">
                <a:solidFill>
                  <a:srgbClr val="000000"/>
                </a:solidFill>
                <a:ea typeface="ＭＳ Ｐゴシック" pitchFamily="34" charset="-128"/>
              </a:rPr>
              <a:t> OOH ROI</a:t>
            </a:r>
          </a:p>
        </p:txBody>
      </p:sp>
      <p:sp>
        <p:nvSpPr>
          <p:cNvPr id="31" name="Text Placeholder 8"/>
          <p:cNvSpPr txBox="1">
            <a:spLocks/>
          </p:cNvSpPr>
          <p:nvPr/>
        </p:nvSpPr>
        <p:spPr>
          <a:xfrm>
            <a:off x="3876182" y="1452306"/>
            <a:ext cx="2762707" cy="333330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000" b="1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Faces)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6629362" y="1455244"/>
            <a:ext cx="213970" cy="213970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6781753" y="1423733"/>
            <a:ext cx="66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7337376" y="1455244"/>
            <a:ext cx="213970" cy="2139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7489767" y="1423733"/>
            <a:ext cx="2007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</p:spTree>
    <p:extLst>
      <p:ext uri="{BB962C8B-B14F-4D97-AF65-F5344CB8AC3E}">
        <p14:creationId xmlns:p14="http://schemas.microsoft.com/office/powerpoint/2010/main" val="48309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4124325" y="2210907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ONLINE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925" y="1809750"/>
            <a:ext cx="1676400" cy="1241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819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8500" y="2298458"/>
            <a:ext cx="8046720" cy="438912"/>
          </a:xfrm>
        </p:spPr>
        <p:txBody>
          <a:bodyPr/>
          <a:lstStyle/>
          <a:p>
            <a:r>
              <a:rPr lang="pt-BR" sz="2800" dirty="0"/>
              <a:t>SOCIAL MEDIA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2038355"/>
            <a:ext cx="1295400" cy="9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1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INTIMUS </a:t>
            </a:r>
            <a:r>
              <a:rPr lang="en-US" sz="2800" b="0" dirty="0" err="1">
                <a:solidFill>
                  <a:srgbClr val="D416AB"/>
                </a:solidFill>
              </a:rPr>
              <a:t>facebook+ig</a:t>
            </a:r>
            <a:r>
              <a:rPr lang="en-US" sz="2800" b="0" dirty="0">
                <a:solidFill>
                  <a:schemeClr val="accent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Performance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dirty="0"/>
              <a:t>ROI </a:t>
            </a:r>
            <a:r>
              <a:rPr lang="es-CO" dirty="0" err="1"/>
              <a:t>falling</a:t>
            </a:r>
            <a:r>
              <a:rPr lang="es-CO" dirty="0"/>
              <a:t> </a:t>
            </a:r>
            <a:r>
              <a:rPr lang="es-CO" dirty="0" err="1"/>
              <a:t>due</a:t>
            </a:r>
            <a:r>
              <a:rPr lang="es-CO" dirty="0"/>
              <a:t> to </a:t>
            </a:r>
            <a:r>
              <a:rPr lang="es-CO" dirty="0" err="1"/>
              <a:t>the</a:t>
            </a:r>
            <a:r>
              <a:rPr lang="es-CO" dirty="0"/>
              <a:t> decline in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effectiveness</a:t>
            </a:r>
            <a:r>
              <a:rPr lang="es-CO" dirty="0"/>
              <a:t>, </a:t>
            </a:r>
            <a:r>
              <a:rPr lang="es-CO" dirty="0" err="1"/>
              <a:t>primarly</a:t>
            </a:r>
            <a:r>
              <a:rPr lang="es-CO" dirty="0"/>
              <a:t> </a:t>
            </a:r>
            <a:r>
              <a:rPr lang="es-CO" dirty="0" err="1"/>
              <a:t>driven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lower</a:t>
            </a:r>
            <a:r>
              <a:rPr lang="es-CO" dirty="0"/>
              <a:t> halo </a:t>
            </a:r>
            <a:r>
              <a:rPr lang="es-CO" dirty="0" err="1"/>
              <a:t>from</a:t>
            </a:r>
            <a:r>
              <a:rPr lang="es-CO" dirty="0"/>
              <a:t> Sport and Overnight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228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457201" y="1581150"/>
          <a:ext cx="8763000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0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Facebook+IG Driven gp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Incr. Revenue (‘000 BRL)</a:t>
                      </a: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Facebook+IG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GRPs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Facebook+IG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PER 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008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33528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6324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81000" y="227838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490,757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261,185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195,295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35375"/>
            <a:ext cx="18288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‘000 </a:t>
            </a:r>
            <a:r>
              <a:rPr lang="es-CO" sz="1100" u="sng" dirty="0" err="1">
                <a:solidFill>
                  <a:srgbClr val="D416AB"/>
                </a:solidFill>
              </a:rPr>
              <a:t>Impressions</a:t>
            </a:r>
            <a:r>
              <a:rPr lang="es-CO" sz="1100" u="sng" dirty="0">
                <a:solidFill>
                  <a:srgbClr val="D416AB"/>
                </a:solidFill>
              </a:rPr>
              <a:t>*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77000" y="2300410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1.7MM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0.9MM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0.7MM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1" y="2038353"/>
            <a:ext cx="2667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Spending</a:t>
            </a:r>
            <a:r>
              <a:rPr lang="es-CO" sz="1100" u="sng" dirty="0">
                <a:solidFill>
                  <a:srgbClr val="D416AB"/>
                </a:solidFill>
              </a:rPr>
              <a:t> (BRL)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7804" y="471963"/>
            <a:ext cx="442756" cy="44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763083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27%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8%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30%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200" y="2481977"/>
            <a:ext cx="23622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Contribution</a:t>
            </a:r>
            <a:r>
              <a:rPr lang="es-CO" sz="1100" u="sng" dirty="0">
                <a:solidFill>
                  <a:srgbClr val="D416AB"/>
                </a:solidFill>
              </a:rPr>
              <a:t> in Total Media %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477000" y="274701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3.76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3.33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53204" y="2484954"/>
            <a:ext cx="2667001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CPM (BRL/’000 </a:t>
            </a:r>
            <a:r>
              <a:rPr lang="es-CO" sz="1100" u="sng" dirty="0" err="1">
                <a:solidFill>
                  <a:srgbClr val="D416AB"/>
                </a:solidFill>
              </a:rPr>
              <a:t>Impressions</a:t>
            </a:r>
            <a:r>
              <a:rPr lang="es-CO" sz="1100" u="sng" dirty="0">
                <a:solidFill>
                  <a:srgbClr val="D416AB"/>
                </a:solidFill>
              </a:rPr>
              <a:t>)</a:t>
            </a:r>
          </a:p>
        </p:txBody>
      </p:sp>
      <p:pic>
        <p:nvPicPr>
          <p:cNvPr id="6146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7270" y="1005218"/>
            <a:ext cx="455428" cy="4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1"/>
          <p:cNvSpPr txBox="1">
            <a:spLocks/>
          </p:cNvSpPr>
          <p:nvPr/>
        </p:nvSpPr>
        <p:spPr>
          <a:xfrm>
            <a:off x="1066800" y="4809130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*Impressions and Spending for modeled campaigns only. 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</p:spTree>
    <p:extLst>
      <p:ext uri="{BB962C8B-B14F-4D97-AF65-F5344CB8AC3E}">
        <p14:creationId xmlns:p14="http://schemas.microsoft.com/office/powerpoint/2010/main" val="2559635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685800" y="971550"/>
            <a:ext cx="8305800" cy="2463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9" name="Chart Placeholder 11"/>
          <p:cNvGraphicFramePr>
            <a:graphicFrameLocks/>
          </p:cNvGraphicFramePr>
          <p:nvPr>
            <p:extLst/>
          </p:nvPr>
        </p:nvGraphicFramePr>
        <p:xfrm>
          <a:off x="1028704" y="2063934"/>
          <a:ext cx="7953841" cy="134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304795" y="3638550"/>
          <a:ext cx="8728822" cy="11134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1248834501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5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192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Overnight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Tampons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2,388,144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94,999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468,228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152,094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284,066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620,808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109,367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066799" y="2271560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200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 FB/IG ROI</a:t>
            </a:r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Facebook/</a:t>
            </a:r>
            <a:r>
              <a:rPr lang="en-US" dirty="0" err="1"/>
              <a:t>instagram</a:t>
            </a:r>
            <a:r>
              <a:rPr lang="en-US" dirty="0"/>
              <a:t> campaigns by segment</a:t>
            </a:r>
            <a:endParaRPr lang="en-US" b="0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700"/>
              <a:t>Marketing Mix Modeling</a:t>
            </a:r>
          </a:p>
          <a:p>
            <a:r>
              <a:rPr lang="en-US" sz="700"/>
              <a:t>Final Presentation Brazil Fem Care 2018</a:t>
            </a:r>
            <a:endParaRPr lang="en-US" sz="7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1813" y="471404"/>
            <a:ext cx="228079" cy="22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99008" y="471405"/>
            <a:ext cx="234607" cy="2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Chart Placeholder 11"/>
          <p:cNvGraphicFramePr>
            <a:graphicFrameLocks/>
          </p:cNvGraphicFramePr>
          <p:nvPr>
            <p:extLst/>
          </p:nvPr>
        </p:nvGraphicFramePr>
        <p:xfrm>
          <a:off x="1226279" y="1138409"/>
          <a:ext cx="7769236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8"/>
          <p:cNvSpPr txBox="1">
            <a:spLocks/>
          </p:cNvSpPr>
          <p:nvPr/>
        </p:nvSpPr>
        <p:spPr>
          <a:xfrm>
            <a:off x="810415" y="1166055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5102282" y="1124926"/>
            <a:ext cx="213970" cy="213970"/>
          </a:xfrm>
          <a:prstGeom prst="ellipse">
            <a:avLst/>
          </a:prstGeom>
          <a:solidFill>
            <a:srgbClr val="CE0469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5254673" y="1093415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5810296" y="1124926"/>
            <a:ext cx="213970" cy="213970"/>
          </a:xfrm>
          <a:prstGeom prst="ellipse">
            <a:avLst/>
          </a:prstGeom>
          <a:solidFill>
            <a:srgbClr val="F694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5962687" y="1093415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</p:spTree>
    <p:extLst>
      <p:ext uri="{BB962C8B-B14F-4D97-AF65-F5344CB8AC3E}">
        <p14:creationId xmlns:p14="http://schemas.microsoft.com/office/powerpoint/2010/main" val="3739415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685800" y="971550"/>
            <a:ext cx="8305800" cy="2463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graphicFrame>
        <p:nvGraphicFramePr>
          <p:cNvPr id="53" name="Chart Placeholder 11"/>
          <p:cNvGraphicFramePr>
            <a:graphicFrameLocks/>
          </p:cNvGraphicFramePr>
          <p:nvPr>
            <p:extLst/>
          </p:nvPr>
        </p:nvGraphicFramePr>
        <p:xfrm>
          <a:off x="1028702" y="1037554"/>
          <a:ext cx="7962898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Placeholder 11"/>
          <p:cNvGraphicFramePr>
            <a:graphicFrameLocks/>
          </p:cNvGraphicFramePr>
          <p:nvPr>
            <p:extLst/>
          </p:nvPr>
        </p:nvGraphicFramePr>
        <p:xfrm>
          <a:off x="1028704" y="2063934"/>
          <a:ext cx="7953841" cy="134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304795" y="3638550"/>
          <a:ext cx="8686805" cy="11134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2488345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192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Overnight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Premium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84,321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2,275,002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469,265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46,035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468,229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7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13,746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28,399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582,499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182,983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10,836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128,725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1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066799" y="2271560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</a:t>
            </a:r>
            <a:r>
              <a:rPr lang="en-US" sz="1200" u="sng" dirty="0">
                <a:solidFill>
                  <a:srgbClr val="000000"/>
                </a:solidFill>
                <a:ea typeface="ＭＳ Ｐゴシック" pitchFamily="34" charset="-128"/>
              </a:rPr>
              <a:t>Only</a:t>
            </a: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 FB/IG ROI</a:t>
            </a:r>
          </a:p>
        </p:txBody>
      </p:sp>
      <p:sp>
        <p:nvSpPr>
          <p:cNvPr id="50" name="Text Placeholder 8"/>
          <p:cNvSpPr txBox="1">
            <a:spLocks/>
          </p:cNvSpPr>
          <p:nvPr/>
        </p:nvSpPr>
        <p:spPr>
          <a:xfrm>
            <a:off x="1069962" y="1095420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Facebook/instagram campaigns</a:t>
            </a:r>
            <a:endParaRPr lang="en-US" b="0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700"/>
              <a:t>Marketing Mix Modeling</a:t>
            </a:r>
          </a:p>
          <a:p>
            <a:r>
              <a:rPr lang="en-US" sz="700"/>
              <a:t>Final Presentation Brazil Fem Care 2018</a:t>
            </a:r>
            <a:endParaRPr lang="en-US" sz="7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1813" y="471404"/>
            <a:ext cx="228079" cy="22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99008" y="471405"/>
            <a:ext cx="234607" cy="2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0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INTIMUS </a:t>
            </a:r>
            <a:r>
              <a:rPr lang="en-US" b="0" dirty="0">
                <a:solidFill>
                  <a:srgbClr val="D416AB"/>
                </a:solidFill>
              </a:rPr>
              <a:t>snapchat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i="1" dirty="0"/>
              <a:t>Total Intimus (</a:t>
            </a:r>
            <a:r>
              <a:rPr lang="es-CO" i="1" dirty="0" err="1"/>
              <a:t>Pads</a:t>
            </a:r>
            <a:r>
              <a:rPr lang="es-CO" i="1" dirty="0"/>
              <a:t>, Overnight, Premium, </a:t>
            </a:r>
            <a:r>
              <a:rPr lang="es-CO" i="1" dirty="0" err="1"/>
              <a:t>Tampons</a:t>
            </a:r>
            <a:r>
              <a:rPr lang="es-CO" i="1" dirty="0"/>
              <a:t> and </a:t>
            </a:r>
            <a:r>
              <a:rPr lang="es-CO" i="1" dirty="0" err="1"/>
              <a:t>Liners</a:t>
            </a:r>
            <a:r>
              <a:rPr lang="es-CO" i="1" dirty="0"/>
              <a:t>)</a:t>
            </a:r>
            <a:endParaRPr lang="en-US" i="1" dirty="0"/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228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457201" y="1581150"/>
          <a:ext cx="8763000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0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snapchat Driven gp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Incr. Revenue (‘000 BRL)</a:t>
                      </a: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snapchat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GRPs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SNAPCHAT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PER 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008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33528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6324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81000" y="227838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43,315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35375"/>
            <a:ext cx="18288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‘000 </a:t>
            </a:r>
            <a:r>
              <a:rPr lang="es-CO" sz="1100" u="sng" dirty="0" err="1">
                <a:solidFill>
                  <a:srgbClr val="D416AB"/>
                </a:solidFill>
              </a:rPr>
              <a:t>Impressions</a:t>
            </a:r>
            <a:r>
              <a:rPr lang="es-CO" sz="1100" u="sng" dirty="0">
                <a:solidFill>
                  <a:srgbClr val="D416AB"/>
                </a:solidFill>
              </a:rPr>
              <a:t>*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77000" y="2300410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329M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1" y="2038353"/>
            <a:ext cx="2667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Spending</a:t>
            </a:r>
            <a:r>
              <a:rPr lang="es-CO" sz="1100" u="sng" dirty="0">
                <a:solidFill>
                  <a:srgbClr val="D416AB"/>
                </a:solidFill>
              </a:rPr>
              <a:t> (BRL)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81000" y="2763083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0.6%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200" y="2481977"/>
            <a:ext cx="23622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Contribution</a:t>
            </a:r>
            <a:r>
              <a:rPr lang="es-CO" sz="1100" u="sng" dirty="0">
                <a:solidFill>
                  <a:srgbClr val="D416AB"/>
                </a:solidFill>
              </a:rPr>
              <a:t> in Total Media %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477000" y="274701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7.61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53204" y="2484954"/>
            <a:ext cx="2667001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CPM (BRL/’000 </a:t>
            </a:r>
            <a:r>
              <a:rPr lang="es-CO" sz="1100" u="sng" dirty="0" err="1">
                <a:solidFill>
                  <a:srgbClr val="D416AB"/>
                </a:solidFill>
              </a:rPr>
              <a:t>Impressions</a:t>
            </a:r>
            <a:r>
              <a:rPr lang="es-CO" sz="1100" u="sng" dirty="0">
                <a:solidFill>
                  <a:srgbClr val="D416AB"/>
                </a:solidFill>
              </a:rPr>
              <a:t>)</a:t>
            </a:r>
          </a:p>
        </p:txBody>
      </p:sp>
      <p:sp>
        <p:nvSpPr>
          <p:cNvPr id="27" name="Text Placeholder 21"/>
          <p:cNvSpPr txBox="1">
            <a:spLocks/>
          </p:cNvSpPr>
          <p:nvPr/>
        </p:nvSpPr>
        <p:spPr>
          <a:xfrm>
            <a:off x="460249" y="4788355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*Impressions and Spending for modeled campaigns only. 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  <p:pic>
        <p:nvPicPr>
          <p:cNvPr id="7172" name="Picture 4" descr="Image result for snapchat 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4648" y="544694"/>
            <a:ext cx="592155" cy="59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880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2038355"/>
            <a:ext cx="1295400" cy="959129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383280" y="2193682"/>
            <a:ext cx="8046720" cy="438912"/>
          </a:xfrm>
        </p:spPr>
        <p:txBody>
          <a:bodyPr/>
          <a:lstStyle/>
          <a:p>
            <a:r>
              <a:rPr lang="pt-BR" sz="2800" dirty="0"/>
              <a:t>Online video data</a:t>
            </a:r>
          </a:p>
        </p:txBody>
      </p:sp>
    </p:spTree>
    <p:extLst>
      <p:ext uri="{BB962C8B-B14F-4D97-AF65-F5344CB8AC3E}">
        <p14:creationId xmlns:p14="http://schemas.microsoft.com/office/powerpoint/2010/main" val="39653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339B-A96B-43FB-ADB9-30032178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us to apply what we learn to best achieve our 2019 objectives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839010" y="1123950"/>
            <a:ext cx="7465979" cy="3804730"/>
            <a:chOff x="535021" y="991007"/>
            <a:chExt cx="7465979" cy="3804730"/>
          </a:xfrm>
          <a:effectLst/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9CA5F9-CC94-4880-A09C-2C5528E67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0600" y="991007"/>
              <a:ext cx="7010400" cy="380473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35021" y="1017352"/>
              <a:ext cx="4648200" cy="504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DD1177"/>
                  </a:solidFill>
                  <a:latin typeface="Segoe UI Semibold" panose="020B0702040204020203" pitchFamily="34" charset="0"/>
                  <a:ea typeface="Yu Gothic UI Semibold" panose="020B0700000000000000" pitchFamily="34" charset="-128"/>
                  <a:cs typeface="Segoe UI Semibold" panose="020B0702040204020203" pitchFamily="34" charset="0"/>
                </a:rPr>
                <a:t>Priorities for the brand in 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E4F1E1-CA7C-42CD-AD78-14CD5F49FF5B}"/>
                </a:ext>
              </a:extLst>
            </p:cNvPr>
            <p:cNvSpPr txBox="1"/>
            <p:nvPr/>
          </p:nvSpPr>
          <p:spPr>
            <a:xfrm>
              <a:off x="4850857" y="1714094"/>
              <a:ext cx="3048000" cy="307777"/>
            </a:xfrm>
            <a:prstGeom prst="rect">
              <a:avLst/>
            </a:prstGeom>
            <a:solidFill>
              <a:srgbClr val="CF1B6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Increase brand strength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E4F1E1-CA7C-42CD-AD78-14CD5F49FF5B}"/>
                </a:ext>
              </a:extLst>
            </p:cNvPr>
            <p:cNvSpPr txBox="1"/>
            <p:nvPr/>
          </p:nvSpPr>
          <p:spPr>
            <a:xfrm>
              <a:off x="5513958" y="2306314"/>
              <a:ext cx="2362200" cy="523220"/>
            </a:xfrm>
            <a:prstGeom prst="rect">
              <a:avLst/>
            </a:prstGeom>
            <a:solidFill>
              <a:srgbClr val="CF1B6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Volume growth in the premium portfolio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E4F1E1-CA7C-42CD-AD78-14CD5F49FF5B}"/>
                </a:ext>
              </a:extLst>
            </p:cNvPr>
            <p:cNvSpPr txBox="1"/>
            <p:nvPr/>
          </p:nvSpPr>
          <p:spPr>
            <a:xfrm>
              <a:off x="5522064" y="3058134"/>
              <a:ext cx="2362200" cy="523220"/>
            </a:xfrm>
            <a:prstGeom prst="rect">
              <a:avLst/>
            </a:prstGeom>
            <a:solidFill>
              <a:srgbClr val="CF1B6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Volume growth and market share gain in liners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E4F1E1-CA7C-42CD-AD78-14CD5F49FF5B}"/>
                </a:ext>
              </a:extLst>
            </p:cNvPr>
            <p:cNvSpPr txBox="1"/>
            <p:nvPr/>
          </p:nvSpPr>
          <p:spPr>
            <a:xfrm>
              <a:off x="5536657" y="3828690"/>
              <a:ext cx="2362200" cy="523220"/>
            </a:xfrm>
            <a:prstGeom prst="rect">
              <a:avLst/>
            </a:prstGeom>
            <a:solidFill>
              <a:srgbClr val="CF1B6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Achieve leadership in Northeast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C35E9F-5AE8-4D04-95FC-01B875B3ACBC}"/>
              </a:ext>
            </a:extLst>
          </p:cNvPr>
          <p:cNvSpPr txBox="1"/>
          <p:nvPr/>
        </p:nvSpPr>
        <p:spPr>
          <a:xfrm>
            <a:off x="8382000" y="1748857"/>
            <a:ext cx="381000" cy="504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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6C178-C758-4992-A3E0-8901AC69B07D}"/>
              </a:ext>
            </a:extLst>
          </p:cNvPr>
          <p:cNvSpPr txBox="1"/>
          <p:nvPr/>
        </p:nvSpPr>
        <p:spPr>
          <a:xfrm>
            <a:off x="8382000" y="2458342"/>
            <a:ext cx="381000" cy="504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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AF2A2-670D-44CB-B7A1-A18E06F3A0FD}"/>
              </a:ext>
            </a:extLst>
          </p:cNvPr>
          <p:cNvSpPr txBox="1"/>
          <p:nvPr/>
        </p:nvSpPr>
        <p:spPr>
          <a:xfrm>
            <a:off x="8382000" y="3187414"/>
            <a:ext cx="381000" cy="504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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0AF61-4AC3-4504-9CAA-39AD07DC106B}"/>
              </a:ext>
            </a:extLst>
          </p:cNvPr>
          <p:cNvSpPr txBox="1"/>
          <p:nvPr/>
        </p:nvSpPr>
        <p:spPr>
          <a:xfrm>
            <a:off x="8382000" y="3939559"/>
            <a:ext cx="381000" cy="504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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B0AE9E-12BB-48E1-94E1-953EF553890B}"/>
              </a:ext>
            </a:extLst>
          </p:cNvPr>
          <p:cNvSpPr/>
          <p:nvPr/>
        </p:nvSpPr>
        <p:spPr>
          <a:xfrm>
            <a:off x="8095532" y="1123950"/>
            <a:ext cx="9539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</a:rPr>
              <a:t>MMM will provide insights</a:t>
            </a:r>
          </a:p>
        </p:txBody>
      </p:sp>
    </p:spTree>
    <p:extLst>
      <p:ext uri="{BB962C8B-B14F-4D97-AF65-F5344CB8AC3E}">
        <p14:creationId xmlns:p14="http://schemas.microsoft.com/office/powerpoint/2010/main" val="1531046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wrap="square" lIns="91428" tIns="0" rIns="91428" bIns="0" rtlCol="0" anchor="b" anchorCtr="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INTIMUS </a:t>
            </a:r>
            <a:r>
              <a:rPr lang="en-US" b="0" dirty="0" err="1">
                <a:solidFill>
                  <a:srgbClr val="D416AB"/>
                </a:solidFill>
              </a:rPr>
              <a:t>youtube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CO" i="1" dirty="0"/>
              <a:t>Total Intimus (</a:t>
            </a:r>
            <a:r>
              <a:rPr lang="es-CO" i="1" dirty="0" err="1"/>
              <a:t>Pads</a:t>
            </a:r>
            <a:r>
              <a:rPr lang="es-CO" i="1" dirty="0"/>
              <a:t>, </a:t>
            </a:r>
            <a:r>
              <a:rPr lang="es-CO" i="1" dirty="0" err="1"/>
              <a:t>Overnights</a:t>
            </a:r>
            <a:r>
              <a:rPr lang="es-CO" i="1" dirty="0"/>
              <a:t>, Premium, </a:t>
            </a:r>
            <a:r>
              <a:rPr lang="es-CO" i="1" dirty="0" err="1"/>
              <a:t>Tampons</a:t>
            </a:r>
            <a:r>
              <a:rPr lang="es-CO" i="1" dirty="0"/>
              <a:t> and </a:t>
            </a:r>
            <a:r>
              <a:rPr lang="es-CO" i="1" dirty="0" err="1"/>
              <a:t>Liners</a:t>
            </a:r>
            <a:r>
              <a:rPr lang="es-CO" i="1" dirty="0"/>
              <a:t>)</a:t>
            </a:r>
            <a:endParaRPr lang="en-US" i="1" dirty="0"/>
          </a:p>
          <a:p>
            <a:endParaRPr lang="pt-BR" dirty="0"/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228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457201" y="1581150"/>
          <a:ext cx="8763000" cy="377190"/>
        </p:xfrm>
        <a:graphic>
          <a:graphicData uri="http://schemas.openxmlformats.org/drawingml/2006/table">
            <a:tbl>
              <a:tblPr bandRow="1">
                <a:effectLst/>
                <a:tableStyleId>{2D5ABB26-0587-4C30-8999-92F81FD0307C}</a:tableStyleId>
              </a:tblPr>
              <a:tblGrid>
                <a:gridCol w="270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Youtube Driven gp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Incr. GP (‘000 BRL)</a:t>
                      </a: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youtube volume Response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cap="all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Average Weekly Lift per 100 GRPs</a:t>
                      </a: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a-DK" sz="1100" b="1" cap="all" baseline="0" dirty="0">
                          <a:solidFill>
                            <a:srgbClr val="D416AB"/>
                          </a:solidFill>
                          <a:latin typeface="Arial" panose="020B0604020202020204" pitchFamily="34" charset="0"/>
                        </a:rPr>
                        <a:t>youtube Short term ROI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CO" sz="900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GP PER $1 SPENT</a:t>
                      </a:r>
                      <a:endParaRPr lang="da-DK" sz="900" cap="none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2004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00800" y="1581150"/>
            <a:ext cx="0" cy="304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/>
          <p:cNvGraphicFramePr/>
          <p:nvPr>
            <p:extLst/>
          </p:nvPr>
        </p:nvGraphicFramePr>
        <p:xfrm>
          <a:off x="33528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6" name="Chart 55"/>
          <p:cNvGraphicFramePr/>
          <p:nvPr>
            <p:extLst/>
          </p:nvPr>
        </p:nvGraphicFramePr>
        <p:xfrm>
          <a:off x="6324600" y="2749551"/>
          <a:ext cx="2819400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81000" y="2335532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8,677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37,884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83,739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35375"/>
            <a:ext cx="18288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‘000 </a:t>
            </a:r>
            <a:r>
              <a:rPr lang="es-CO" sz="1100" u="sng" dirty="0" err="1">
                <a:solidFill>
                  <a:srgbClr val="D416AB"/>
                </a:solidFill>
              </a:rPr>
              <a:t>Impressions</a:t>
            </a:r>
            <a:r>
              <a:rPr lang="es-CO" sz="1100" u="sng" dirty="0">
                <a:solidFill>
                  <a:srgbClr val="D416AB"/>
                </a:solidFill>
              </a:rPr>
              <a:t>*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77000" y="2338508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182M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674M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746M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1" y="2038353"/>
            <a:ext cx="26670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Spending</a:t>
            </a:r>
            <a:r>
              <a:rPr lang="es-CO" sz="1100" u="sng" dirty="0">
                <a:solidFill>
                  <a:srgbClr val="D416AB"/>
                </a:solidFill>
              </a:rPr>
              <a:t> (BRL)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81000" y="2782136"/>
          <a:ext cx="2514600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2%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18%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7200" y="2481977"/>
            <a:ext cx="2438400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 err="1">
                <a:solidFill>
                  <a:srgbClr val="D416AB"/>
                </a:solidFill>
              </a:rPr>
              <a:t>Contribution</a:t>
            </a:r>
            <a:r>
              <a:rPr lang="es-CO" sz="1100" u="sng" dirty="0">
                <a:solidFill>
                  <a:srgbClr val="D416AB"/>
                </a:solidFill>
              </a:rPr>
              <a:t> in Total Media %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477000" y="2785110"/>
          <a:ext cx="2514600" cy="17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20.96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17.80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D416AB"/>
                          </a:solidFill>
                          <a:effectLst/>
                          <a:latin typeface="Arial"/>
                        </a:rPr>
                        <a:t>8.92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53204" y="2484954"/>
            <a:ext cx="2667001" cy="261596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r>
              <a:rPr lang="es-CO" sz="1100" u="sng" dirty="0">
                <a:solidFill>
                  <a:srgbClr val="D416AB"/>
                </a:solidFill>
              </a:rPr>
              <a:t>CPM (BRL/’000 </a:t>
            </a:r>
            <a:r>
              <a:rPr lang="es-CO" sz="1100" u="sng" dirty="0" err="1">
                <a:solidFill>
                  <a:srgbClr val="D416AB"/>
                </a:solidFill>
              </a:rPr>
              <a:t>Impressions</a:t>
            </a:r>
            <a:r>
              <a:rPr lang="es-CO" sz="1100" u="sng" dirty="0">
                <a:solidFill>
                  <a:srgbClr val="D416AB"/>
                </a:solidFill>
              </a:rPr>
              <a:t>)</a:t>
            </a:r>
          </a:p>
        </p:txBody>
      </p:sp>
      <p:pic>
        <p:nvPicPr>
          <p:cNvPr id="19" name="Picture 18" descr="Image result for youtube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251" y="590553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1"/>
          <p:cNvSpPr txBox="1">
            <a:spLocks/>
          </p:cNvSpPr>
          <p:nvPr/>
        </p:nvSpPr>
        <p:spPr>
          <a:xfrm>
            <a:off x="460249" y="4788355"/>
            <a:ext cx="7616951" cy="274320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"/>
              </a:spcBef>
              <a:buClr>
                <a:schemeClr val="tx2"/>
              </a:buClr>
              <a:buFont typeface="Arial"/>
              <a:buNone/>
              <a:defRPr sz="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None/>
              <a:tabLst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700" dirty="0"/>
              <a:t>*Impressions and Spending for modeled campaigns only. </a:t>
            </a:r>
          </a:p>
          <a:p>
            <a:pPr>
              <a:spcBef>
                <a:spcPts val="0"/>
              </a:spcBef>
            </a:pPr>
            <a:r>
              <a:rPr lang="en-US" sz="700" dirty="0"/>
              <a:t>Marketing Mix Modeling</a:t>
            </a:r>
          </a:p>
          <a:p>
            <a:pPr>
              <a:spcBef>
                <a:spcPts val="0"/>
              </a:spcBef>
            </a:pPr>
            <a:r>
              <a:rPr lang="en-US" sz="700" dirty="0"/>
              <a:t>Final Presentation Brazil Fem Care2018</a:t>
            </a:r>
          </a:p>
        </p:txBody>
      </p:sp>
    </p:spTree>
    <p:extLst>
      <p:ext uri="{BB962C8B-B14F-4D97-AF65-F5344CB8AC3E}">
        <p14:creationId xmlns:p14="http://schemas.microsoft.com/office/powerpoint/2010/main" val="711120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6468-D3AC-46DF-A441-5FC8D916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57" y="477888"/>
            <a:ext cx="8166672" cy="433917"/>
          </a:xfrm>
        </p:spPr>
        <p:txBody>
          <a:bodyPr/>
          <a:lstStyle/>
          <a:p>
            <a:r>
              <a:rPr lang="en-US" sz="2400" dirty="0" err="1"/>
              <a:t>Youtube</a:t>
            </a:r>
            <a:r>
              <a:rPr lang="en-US" sz="2400" dirty="0"/>
              <a:t> investment and </a:t>
            </a:r>
            <a:r>
              <a:rPr lang="en-US" sz="2400" dirty="0" err="1"/>
              <a:t>roi</a:t>
            </a:r>
            <a:r>
              <a:rPr lang="en-US" sz="2400" dirty="0"/>
              <a:t> growing, still with potential for more growth</a:t>
            </a:r>
          </a:p>
        </p:txBody>
      </p:sp>
      <p:pic>
        <p:nvPicPr>
          <p:cNvPr id="31" name="Picture 30" descr="Image result for youtube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2247" y="590553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Chart 37"/>
          <p:cNvGraphicFramePr/>
          <p:nvPr>
            <p:extLst/>
          </p:nvPr>
        </p:nvGraphicFramePr>
        <p:xfrm>
          <a:off x="3162300" y="1454150"/>
          <a:ext cx="2819400" cy="127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29644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COSTS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48100" y="29644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SPENDING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324602" y="2964418"/>
            <a:ext cx="25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chemeClr val="accent6"/>
                </a:solidFill>
              </a:rPr>
              <a:t>EXECUTION LEVELS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42707" y="1097767"/>
            <a:ext cx="65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ROI</a:t>
            </a:r>
            <a:endParaRPr lang="en-US" b="1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457200" y="3409950"/>
          <a:ext cx="1981200" cy="990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3" name="Chart 42"/>
          <p:cNvGraphicFramePr/>
          <p:nvPr>
            <p:extLst/>
          </p:nvPr>
        </p:nvGraphicFramePr>
        <p:xfrm>
          <a:off x="3581400" y="3409950"/>
          <a:ext cx="1981200" cy="990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3848100" y="1467101"/>
            <a:ext cx="1333500" cy="456951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/>
          <p:cNvGraphicFramePr/>
          <p:nvPr>
            <p:extLst/>
          </p:nvPr>
        </p:nvGraphicFramePr>
        <p:xfrm>
          <a:off x="5943600" y="3181352"/>
          <a:ext cx="2819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1000" y="1097767"/>
            <a:ext cx="25146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Costs are improving!</a:t>
            </a:r>
          </a:p>
          <a:p>
            <a:endParaRPr lang="es-419" sz="1100" dirty="0"/>
          </a:p>
          <a:p>
            <a:r>
              <a:rPr lang="es-419" sz="1100" dirty="0"/>
              <a:t>More focus on Sport and Liners in 2018 reduced halo power to Mainline Pads, causing a decline in response.</a:t>
            </a:r>
          </a:p>
          <a:p>
            <a:endParaRPr lang="es-419" sz="1100" dirty="0"/>
          </a:p>
          <a:p>
            <a:r>
              <a:rPr lang="es-419" sz="1100" dirty="0"/>
              <a:t>However, heavier weights over time have been helping YouTube perfomance overall.</a:t>
            </a:r>
          </a:p>
          <a:p>
            <a:endParaRPr lang="es-419" dirty="0"/>
          </a:p>
        </p:txBody>
      </p:sp>
      <p:sp>
        <p:nvSpPr>
          <p:cNvPr id="45" name="TextBox 44"/>
          <p:cNvSpPr txBox="1"/>
          <p:nvPr/>
        </p:nvSpPr>
        <p:spPr>
          <a:xfrm>
            <a:off x="6362701" y="1097767"/>
            <a:ext cx="251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Continue increasing YouTube investment. </a:t>
            </a:r>
          </a:p>
          <a:p>
            <a:endParaRPr lang="es-419" sz="1400" dirty="0"/>
          </a:p>
          <a:p>
            <a:r>
              <a:rPr lang="es-419" sz="1400" dirty="0"/>
              <a:t>Even with costs staying flat, we can still see a higher ROI!</a:t>
            </a:r>
          </a:p>
          <a:p>
            <a:endParaRPr lang="es-419" dirty="0"/>
          </a:p>
        </p:txBody>
      </p:sp>
      <p:sp>
        <p:nvSpPr>
          <p:cNvPr id="11" name="TextBox 10"/>
          <p:cNvSpPr txBox="1"/>
          <p:nvPr/>
        </p:nvSpPr>
        <p:spPr>
          <a:xfrm>
            <a:off x="930729" y="3241419"/>
            <a:ext cx="1066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BRL Per M Impressions</a:t>
            </a:r>
            <a:endParaRPr 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4327071" y="3259881"/>
            <a:ext cx="4953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BRL (M)</a:t>
            </a:r>
            <a:endParaRPr lang="en-US" sz="600" dirty="0"/>
          </a:p>
        </p:txBody>
      </p:sp>
      <p:sp>
        <p:nvSpPr>
          <p:cNvPr id="47" name="TextBox 46"/>
          <p:cNvSpPr txBox="1"/>
          <p:nvPr/>
        </p:nvSpPr>
        <p:spPr>
          <a:xfrm>
            <a:off x="7162800" y="3272513"/>
            <a:ext cx="1066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Weekly Impressions (M)</a:t>
            </a:r>
            <a:endParaRPr lang="en-US" sz="600" dirty="0"/>
          </a:p>
        </p:txBody>
      </p:sp>
      <p:sp>
        <p:nvSpPr>
          <p:cNvPr id="21" name="Hexagon 20"/>
          <p:cNvSpPr/>
          <p:nvPr/>
        </p:nvSpPr>
        <p:spPr>
          <a:xfrm>
            <a:off x="1104900" y="4476752"/>
            <a:ext cx="533400" cy="304800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4367893" y="4476752"/>
            <a:ext cx="533400" cy="304800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7429500" y="4476752"/>
            <a:ext cx="533400" cy="304800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28214" y="3491595"/>
            <a:ext cx="686960" cy="762000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9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457201" y="1352553"/>
            <a:ext cx="8534400" cy="2392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sp>
        <p:nvSpPr>
          <p:cNvPr id="45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/>
              <a:t>Youtube</a:t>
            </a:r>
            <a:r>
              <a:rPr lang="en-US" dirty="0"/>
              <a:t> campaigns by segments</a:t>
            </a:r>
            <a:endParaRPr lang="en-US" b="0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idx="15"/>
          </p:nvPr>
        </p:nvSpPr>
        <p:spPr>
          <a:xfrm>
            <a:off x="1828800" y="4825638"/>
            <a:ext cx="5486401" cy="274320"/>
          </a:xfrm>
        </p:spPr>
        <p:txBody>
          <a:bodyPr/>
          <a:lstStyle/>
          <a:p>
            <a:r>
              <a:rPr lang="en-US" sz="700" dirty="0"/>
              <a:t>Marketing Mix Modeling</a:t>
            </a:r>
          </a:p>
          <a:p>
            <a:r>
              <a:rPr lang="en-US" sz="700" dirty="0"/>
              <a:t>Final Presentation Brazil Fem Care 2018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457201" y="3867151"/>
          <a:ext cx="8077199" cy="853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42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1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1,064,566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200,327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338,195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1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77,908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1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143001" y="2615186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YouTube ROI</a:t>
            </a:r>
          </a:p>
        </p:txBody>
      </p:sp>
      <p:pic>
        <p:nvPicPr>
          <p:cNvPr id="12" name="Picture 11" descr="Image result for youtube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5805" y="441354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hart Placeholder 11"/>
          <p:cNvGraphicFramePr>
            <a:graphicFrameLocks/>
          </p:cNvGraphicFramePr>
          <p:nvPr>
            <p:extLst/>
          </p:nvPr>
        </p:nvGraphicFramePr>
        <p:xfrm>
          <a:off x="1752601" y="1508541"/>
          <a:ext cx="6705600" cy="124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Placeholder 8"/>
          <p:cNvSpPr txBox="1">
            <a:spLocks/>
          </p:cNvSpPr>
          <p:nvPr/>
        </p:nvSpPr>
        <p:spPr>
          <a:xfrm>
            <a:off x="668451" y="1536187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04AF6A-EA80-416F-B105-A343CC446BDF}"/>
              </a:ext>
            </a:extLst>
          </p:cNvPr>
          <p:cNvSpPr>
            <a:spLocks noChangeAspect="1"/>
          </p:cNvSpPr>
          <p:nvPr/>
        </p:nvSpPr>
        <p:spPr>
          <a:xfrm>
            <a:off x="4960318" y="1495058"/>
            <a:ext cx="213970" cy="213970"/>
          </a:xfrm>
          <a:prstGeom prst="ellipse">
            <a:avLst/>
          </a:prstGeom>
          <a:solidFill>
            <a:srgbClr val="CE0469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DE521-2174-47D2-AFB6-684E70DE9886}"/>
              </a:ext>
            </a:extLst>
          </p:cNvPr>
          <p:cNvSpPr txBox="1"/>
          <p:nvPr/>
        </p:nvSpPr>
        <p:spPr>
          <a:xfrm>
            <a:off x="5112709" y="1463547"/>
            <a:ext cx="66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Direct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457E9A-B7E0-428C-A324-0421355027F3}"/>
              </a:ext>
            </a:extLst>
          </p:cNvPr>
          <p:cNvSpPr>
            <a:spLocks noChangeAspect="1"/>
          </p:cNvSpPr>
          <p:nvPr/>
        </p:nvSpPr>
        <p:spPr>
          <a:xfrm>
            <a:off x="5668332" y="1495058"/>
            <a:ext cx="213970" cy="213970"/>
          </a:xfrm>
          <a:prstGeom prst="ellipse">
            <a:avLst/>
          </a:prstGeom>
          <a:solidFill>
            <a:srgbClr val="F69493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ADB3-497C-4E7D-BEE4-741DA19B7556}"/>
              </a:ext>
            </a:extLst>
          </p:cNvPr>
          <p:cNvSpPr txBox="1"/>
          <p:nvPr/>
        </p:nvSpPr>
        <p:spPr>
          <a:xfrm>
            <a:off x="5820723" y="1463547"/>
            <a:ext cx="200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Total Direct +Halo</a:t>
            </a:r>
          </a:p>
        </p:txBody>
      </p:sp>
      <p:graphicFrame>
        <p:nvGraphicFramePr>
          <p:cNvPr id="21" name="Chart Placeholder 11"/>
          <p:cNvGraphicFramePr>
            <a:graphicFrameLocks/>
          </p:cNvGraphicFramePr>
          <p:nvPr>
            <p:extLst/>
          </p:nvPr>
        </p:nvGraphicFramePr>
        <p:xfrm>
          <a:off x="1761738" y="2390038"/>
          <a:ext cx="6781800" cy="134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2689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457201" y="1352553"/>
            <a:ext cx="8534400" cy="2392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endParaRPr lang="en-US" sz="1700" dirty="0">
              <a:solidFill>
                <a:srgbClr val="5F5F5F"/>
              </a:solidFill>
            </a:endParaRPr>
          </a:p>
        </p:txBody>
      </p:sp>
      <p:sp>
        <p:nvSpPr>
          <p:cNvPr id="45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/>
              <a:t>Youtube</a:t>
            </a:r>
            <a:r>
              <a:rPr lang="en-US" dirty="0"/>
              <a:t> campaigns</a:t>
            </a:r>
            <a:endParaRPr lang="en-US" b="0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700" dirty="0"/>
              <a:t>Marketing Mix Modeling</a:t>
            </a:r>
          </a:p>
          <a:p>
            <a:r>
              <a:rPr lang="en-US" sz="700" dirty="0"/>
              <a:t>Final Presentation Brazil Fem Care 2018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7" name="Content Placeholder 5"/>
          <p:cNvGraphicFramePr>
            <a:graphicFrameLocks/>
          </p:cNvGraphicFramePr>
          <p:nvPr>
            <p:extLst/>
          </p:nvPr>
        </p:nvGraphicFramePr>
        <p:xfrm>
          <a:off x="609600" y="3867151"/>
          <a:ext cx="7924800" cy="992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87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cap="non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Premium Pads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Masterbrand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3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Spending (BRL)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449,994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391,146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200,327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338,195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223,424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3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23,409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29,323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14,005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25,175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Cost per ‘000 Imp</a:t>
                      </a:r>
                    </a:p>
                  </a:txBody>
                  <a:tcPr marL="74200" marR="74200" marT="45714" marB="45714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 Placeholder 8"/>
          <p:cNvSpPr txBox="1">
            <a:spLocks/>
          </p:cNvSpPr>
          <p:nvPr/>
        </p:nvSpPr>
        <p:spPr>
          <a:xfrm>
            <a:off x="1143001" y="2615186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Short-Term YouTube ROI</a:t>
            </a:r>
          </a:p>
        </p:txBody>
      </p:sp>
      <p:sp>
        <p:nvSpPr>
          <p:cNvPr id="50" name="Text Placeholder 8"/>
          <p:cNvSpPr txBox="1">
            <a:spLocks/>
          </p:cNvSpPr>
          <p:nvPr/>
        </p:nvSpPr>
        <p:spPr>
          <a:xfrm>
            <a:off x="1146164" y="1488098"/>
            <a:ext cx="5519088" cy="223267"/>
          </a:xfrm>
          <a:prstGeom prst="rect">
            <a:avLst/>
          </a:prstGeom>
        </p:spPr>
        <p:txBody>
          <a:bodyPr vert="horz" wrap="square" lIns="91425" tIns="0" rIns="91425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100" b="0" kern="1200" baseline="0">
                <a:solidFill>
                  <a:srgbClr val="009DD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ea typeface="ＭＳ Ｐゴシック" pitchFamily="34" charset="-128"/>
              </a:rPr>
              <a:t>Normalized Response (Average Weekly Lift per 100 GRPs) </a:t>
            </a:r>
          </a:p>
        </p:txBody>
      </p:sp>
      <p:graphicFrame>
        <p:nvGraphicFramePr>
          <p:cNvPr id="11" name="Chart Placeholder 11"/>
          <p:cNvGraphicFramePr>
            <a:graphicFrameLocks/>
          </p:cNvGraphicFramePr>
          <p:nvPr>
            <p:extLst/>
          </p:nvPr>
        </p:nvGraphicFramePr>
        <p:xfrm>
          <a:off x="1828800" y="1488094"/>
          <a:ext cx="6629400" cy="1109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Placeholder 11"/>
          <p:cNvGraphicFramePr>
            <a:graphicFrameLocks/>
          </p:cNvGraphicFramePr>
          <p:nvPr>
            <p:extLst/>
          </p:nvPr>
        </p:nvGraphicFramePr>
        <p:xfrm>
          <a:off x="1828800" y="2548890"/>
          <a:ext cx="6629400" cy="1109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 descr="Image result for youtube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5805" y="441354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46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/>
          </p:nvPr>
        </p:nvGraphicFramePr>
        <p:xfrm>
          <a:off x="1362063" y="1809750"/>
          <a:ext cx="78581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6C3FBA-D6BF-4622-A4FA-C2C02BC6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Online - optimal execution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sz="1600" dirty="0"/>
              <a:t>Average execution levels for Facebook and YouTube are below recommended becoming an important opportunity that will impact directly both ROI and Effectiveness.</a:t>
            </a:r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66730" y="1526979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u="sng" dirty="0">
                <a:solidFill>
                  <a:schemeClr val="accent5"/>
                </a:solidFill>
              </a:rPr>
              <a:t>Online </a:t>
            </a:r>
            <a:r>
              <a:rPr lang="es-CO" sz="1400" b="1" u="sng" dirty="0" err="1">
                <a:solidFill>
                  <a:schemeClr val="accent5"/>
                </a:solidFill>
              </a:rPr>
              <a:t>Optimal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  <a:r>
              <a:rPr lang="es-CO" sz="1400" b="1" u="sng" dirty="0" err="1">
                <a:solidFill>
                  <a:schemeClr val="accent5"/>
                </a:solidFill>
              </a:rPr>
              <a:t>Weekly</a:t>
            </a:r>
            <a:r>
              <a:rPr lang="es-CO" sz="1400" b="1" u="sng" dirty="0">
                <a:solidFill>
                  <a:schemeClr val="accent5"/>
                </a:solidFill>
              </a:rPr>
              <a:t> MM </a:t>
            </a:r>
            <a:r>
              <a:rPr lang="es-CO" sz="1400" b="1" u="sng" dirty="0" err="1">
                <a:solidFill>
                  <a:schemeClr val="accent5"/>
                </a:solidFill>
              </a:rPr>
              <a:t>Impression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  <a:r>
              <a:rPr lang="es-CO" sz="1400" b="1" u="sng" dirty="0" err="1">
                <a:solidFill>
                  <a:schemeClr val="accent5"/>
                </a:solidFill>
              </a:rPr>
              <a:t>Ranges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05987" y="4662161"/>
            <a:ext cx="2286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8387" y="4629150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Average</a:t>
            </a:r>
            <a:r>
              <a:rPr lang="es-CO" sz="1100" i="1" dirty="0"/>
              <a:t> </a:t>
            </a:r>
            <a:r>
              <a:rPr lang="es-CO" sz="1100" i="1" dirty="0" err="1"/>
              <a:t>Execution</a:t>
            </a:r>
            <a:endParaRPr lang="es-CO" sz="1100" i="1" dirty="0"/>
          </a:p>
        </p:txBody>
      </p:sp>
      <p:sp>
        <p:nvSpPr>
          <p:cNvPr id="23" name="Rectangle 22"/>
          <p:cNvSpPr/>
          <p:nvPr/>
        </p:nvSpPr>
        <p:spPr>
          <a:xfrm>
            <a:off x="5384701" y="4662161"/>
            <a:ext cx="228600" cy="19124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7105" y="4629150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Optimal</a:t>
            </a:r>
            <a:r>
              <a:rPr lang="es-CO" sz="1100" i="1" dirty="0"/>
              <a:t> </a:t>
            </a:r>
            <a:r>
              <a:rPr lang="es-CO" sz="1100" i="1" dirty="0" err="1"/>
              <a:t>Range</a:t>
            </a:r>
            <a:endParaRPr lang="es-CO" sz="1100" i="1" dirty="0"/>
          </a:p>
        </p:txBody>
      </p:sp>
      <p:sp>
        <p:nvSpPr>
          <p:cNvPr id="38" name="Rectangle 37"/>
          <p:cNvSpPr/>
          <p:nvPr/>
        </p:nvSpPr>
        <p:spPr>
          <a:xfrm>
            <a:off x="5079901" y="2482389"/>
            <a:ext cx="4572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8.9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61934" y="3826233"/>
            <a:ext cx="4572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520448" y="235480"/>
            <a:ext cx="8166672" cy="43391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sz="2300" dirty="0"/>
          </a:p>
        </p:txBody>
      </p:sp>
      <p:pic>
        <p:nvPicPr>
          <p:cNvPr id="20" name="Picture 7" descr="Image result for youtube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502" y="3724372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539030" y="2444006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16.4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5272" y="2482389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9.5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34587" y="3826233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99073" y="3826233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6.9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052" y="2431532"/>
            <a:ext cx="287582" cy="28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7301" y="2427866"/>
            <a:ext cx="295812" cy="2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06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/>
          </p:nvPr>
        </p:nvGraphicFramePr>
        <p:xfrm>
          <a:off x="1362063" y="1809750"/>
          <a:ext cx="785814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6C3FBA-D6BF-4622-A4FA-C2C02BC6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Online - optimal execution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sz="1600" dirty="0"/>
              <a:t>Average execution levels for Facebook and YouTube are below recommended becoming an important opportunity that will impact directly both ROI and Effectiveness.</a:t>
            </a:r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66730" y="1526979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u="sng" dirty="0">
                <a:solidFill>
                  <a:schemeClr val="accent5"/>
                </a:solidFill>
              </a:rPr>
              <a:t>Online </a:t>
            </a:r>
            <a:r>
              <a:rPr lang="es-CO" sz="1400" b="1" u="sng" dirty="0" err="1">
                <a:solidFill>
                  <a:schemeClr val="accent5"/>
                </a:solidFill>
              </a:rPr>
              <a:t>Optimal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  <a:r>
              <a:rPr lang="es-CO" sz="1400" b="1" u="sng" dirty="0" err="1">
                <a:solidFill>
                  <a:schemeClr val="accent5"/>
                </a:solidFill>
              </a:rPr>
              <a:t>Weekly</a:t>
            </a:r>
            <a:r>
              <a:rPr lang="es-CO" sz="1400" b="1" u="sng" dirty="0">
                <a:solidFill>
                  <a:schemeClr val="accent5"/>
                </a:solidFill>
              </a:rPr>
              <a:t> (‘000) BRL </a:t>
            </a:r>
            <a:r>
              <a:rPr lang="es-CO" sz="1400" b="1" u="sng" dirty="0" err="1">
                <a:solidFill>
                  <a:schemeClr val="accent5"/>
                </a:solidFill>
              </a:rPr>
              <a:t>Ranges</a:t>
            </a:r>
            <a:r>
              <a:rPr lang="es-CO" sz="1400" b="1" u="sng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05987" y="4662161"/>
            <a:ext cx="2286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8387" y="4629150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Average</a:t>
            </a:r>
            <a:r>
              <a:rPr lang="es-CO" sz="1100" i="1" dirty="0"/>
              <a:t> </a:t>
            </a:r>
            <a:r>
              <a:rPr lang="es-CO" sz="1100" i="1" dirty="0" err="1"/>
              <a:t>Execution</a:t>
            </a:r>
            <a:endParaRPr lang="es-CO" sz="1100" i="1" dirty="0"/>
          </a:p>
        </p:txBody>
      </p:sp>
      <p:sp>
        <p:nvSpPr>
          <p:cNvPr id="23" name="Rectangle 22"/>
          <p:cNvSpPr/>
          <p:nvPr/>
        </p:nvSpPr>
        <p:spPr>
          <a:xfrm>
            <a:off x="5384701" y="4662161"/>
            <a:ext cx="228600" cy="19124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7105" y="4629150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err="1"/>
              <a:t>Optimal</a:t>
            </a:r>
            <a:r>
              <a:rPr lang="es-CO" sz="1100" i="1" dirty="0"/>
              <a:t> </a:t>
            </a:r>
            <a:r>
              <a:rPr lang="es-CO" sz="1100" i="1" dirty="0" err="1"/>
              <a:t>Range</a:t>
            </a:r>
            <a:endParaRPr lang="es-CO" sz="1100" i="1" dirty="0"/>
          </a:p>
        </p:txBody>
      </p:sp>
      <p:sp>
        <p:nvSpPr>
          <p:cNvPr id="38" name="Rectangle 37"/>
          <p:cNvSpPr/>
          <p:nvPr/>
        </p:nvSpPr>
        <p:spPr>
          <a:xfrm>
            <a:off x="4114800" y="2479701"/>
            <a:ext cx="4572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57600" y="3807804"/>
            <a:ext cx="457200" cy="191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520448" y="235480"/>
            <a:ext cx="8166672" cy="43391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sz="2300" dirty="0"/>
          </a:p>
        </p:txBody>
      </p:sp>
      <p:pic>
        <p:nvPicPr>
          <p:cNvPr id="20" name="Picture 7" descr="Image result for youtube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502" y="3724372"/>
            <a:ext cx="764317" cy="3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629400" y="2479701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59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95800" y="2479701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876800" y="3807804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82000" y="3807804"/>
            <a:ext cx="457200" cy="1912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chemeClr val="bg1"/>
                </a:solidFill>
              </a:rPr>
              <a:t>86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052" y="2431532"/>
            <a:ext cx="287582" cy="28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Resultado de imagem para instagram logo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7301" y="2427866"/>
            <a:ext cx="295812" cy="2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intimus log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brazil fla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132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49889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innovation with no more than 25% of total media spending</a:t>
            </a:r>
            <a:endParaRPr lang="pt-BR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*2018 YTD compared to YTD 2017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152400" y="971550"/>
            <a:ext cx="5654675" cy="189820"/>
          </a:xfrm>
        </p:spPr>
        <p:txBody>
          <a:bodyPr/>
          <a:lstStyle/>
          <a:p>
            <a:pPr marL="0" indent="0">
              <a:buNone/>
            </a:pPr>
            <a:r>
              <a:rPr lang="pt-BR" sz="1200" dirty="0"/>
              <a:t>Shelf success, but media limitations. Do not over-invest in Sport media at the expense of Masterbrand activities.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20619"/>
            <a:ext cx="19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B29AC"/>
                </a:solidFill>
              </a:rPr>
              <a:t>A</a:t>
            </a:r>
            <a:r>
              <a:rPr lang="es-419" b="1" dirty="0">
                <a:solidFill>
                  <a:srgbClr val="DB29AC"/>
                </a:solidFill>
              </a:rPr>
              <a:t>T THE SHELF</a:t>
            </a:r>
            <a:endParaRPr lang="en-US" b="1" dirty="0">
              <a:solidFill>
                <a:srgbClr val="DB29A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643973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DB29AC"/>
                </a:solidFill>
              </a:rPr>
              <a:t>MEDIA PERFORMANCE</a:t>
            </a:r>
            <a:endParaRPr lang="en-US" b="1" dirty="0">
              <a:solidFill>
                <a:srgbClr val="DB29A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67801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DB29AC"/>
                </a:solidFill>
              </a:rPr>
              <a:t>2019 PLANNING RECOS</a:t>
            </a:r>
            <a:endParaRPr lang="en-US" b="1" dirty="0">
              <a:solidFill>
                <a:srgbClr val="DB29AC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1709" y="626609"/>
            <a:ext cx="781291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4909" y="59055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1924049"/>
            <a:ext cx="1600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" dirty="0"/>
              <a:t>Modern Trade Sales through June 2018</a:t>
            </a:r>
            <a:endParaRPr lang="en-US" sz="600" dirty="0"/>
          </a:p>
        </p:txBody>
      </p:sp>
      <p:graphicFrame>
        <p:nvGraphicFramePr>
          <p:cNvPr id="12" name="Chart 11"/>
          <p:cNvGraphicFramePr/>
          <p:nvPr>
            <p:extLst/>
          </p:nvPr>
        </p:nvGraphicFramePr>
        <p:xfrm>
          <a:off x="2362200" y="1333232"/>
          <a:ext cx="2114550" cy="1152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Up Arrow 12"/>
          <p:cNvSpPr/>
          <p:nvPr/>
        </p:nvSpPr>
        <p:spPr>
          <a:xfrm>
            <a:off x="4637315" y="1538585"/>
            <a:ext cx="609600" cy="533400"/>
          </a:xfrm>
          <a:prstGeom prst="up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97929" y="1574940"/>
            <a:ext cx="8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21%*</a:t>
            </a:r>
          </a:p>
          <a:p>
            <a:r>
              <a:rPr lang="es-419" sz="600" dirty="0"/>
              <a:t>Across Pads, Liners, Tampons</a:t>
            </a:r>
            <a:endParaRPr lang="en-US" sz="600" dirty="0"/>
          </a:p>
        </p:txBody>
      </p:sp>
      <p:sp>
        <p:nvSpPr>
          <p:cNvPr id="15" name="TextBox 14"/>
          <p:cNvSpPr txBox="1"/>
          <p:nvPr/>
        </p:nvSpPr>
        <p:spPr>
          <a:xfrm>
            <a:off x="6172200" y="1401535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000" b="1" dirty="0">
                <a:solidFill>
                  <a:schemeClr val="accent3"/>
                </a:solidFill>
              </a:rPr>
              <a:t>Good news: </a:t>
            </a:r>
            <a:r>
              <a:rPr lang="es-419" sz="1000" dirty="0"/>
              <a:t>Sport helped recover sales lost by Evolution removal. </a:t>
            </a:r>
          </a:p>
          <a:p>
            <a:endParaRPr lang="es-419" sz="1000" dirty="0"/>
          </a:p>
          <a:p>
            <a:r>
              <a:rPr lang="es-419" sz="1000" dirty="0"/>
              <a:t>However, Sport </a:t>
            </a:r>
            <a:r>
              <a:rPr lang="es-419" sz="1000" dirty="0" err="1"/>
              <a:t>is</a:t>
            </a:r>
            <a:r>
              <a:rPr lang="es-419" sz="1000" dirty="0"/>
              <a:t> </a:t>
            </a:r>
            <a:r>
              <a:rPr lang="es-419" sz="1000" dirty="0" err="1"/>
              <a:t>still</a:t>
            </a:r>
            <a:r>
              <a:rPr lang="es-419" sz="1000" dirty="0"/>
              <a:t> </a:t>
            </a:r>
            <a:r>
              <a:rPr lang="es-419" sz="1000" dirty="0" err="1"/>
              <a:t>very</a:t>
            </a:r>
            <a:r>
              <a:rPr lang="es-419" sz="1000" dirty="0"/>
              <a:t> </a:t>
            </a:r>
            <a:r>
              <a:rPr lang="es-419" sz="1000" dirty="0" err="1"/>
              <a:t>small</a:t>
            </a:r>
            <a:r>
              <a:rPr lang="es-419" sz="1000" dirty="0"/>
              <a:t> </a:t>
            </a:r>
            <a:r>
              <a:rPr lang="es-419" sz="1000" dirty="0" err="1"/>
              <a:t>comprising</a:t>
            </a:r>
            <a:r>
              <a:rPr lang="es-419" sz="1000" dirty="0"/>
              <a:t> </a:t>
            </a:r>
            <a:r>
              <a:rPr lang="es-419" sz="1000" dirty="0" err="1"/>
              <a:t>only</a:t>
            </a:r>
            <a:r>
              <a:rPr lang="es-419" sz="1000" dirty="0"/>
              <a:t> </a:t>
            </a:r>
            <a:r>
              <a:rPr lang="es-419" sz="1000" b="1" dirty="0"/>
              <a:t>2%</a:t>
            </a:r>
            <a:r>
              <a:rPr lang="es-419" sz="1000" dirty="0"/>
              <a:t> </a:t>
            </a:r>
            <a:r>
              <a:rPr lang="es-419" sz="1000" dirty="0" err="1"/>
              <a:t>of</a:t>
            </a:r>
            <a:r>
              <a:rPr lang="es-419" sz="1000" dirty="0"/>
              <a:t> </a:t>
            </a:r>
            <a:r>
              <a:rPr lang="es-419" sz="1000" dirty="0" err="1"/>
              <a:t>Pads</a:t>
            </a:r>
            <a:r>
              <a:rPr lang="es-419" sz="1000" dirty="0"/>
              <a:t>, </a:t>
            </a:r>
            <a:r>
              <a:rPr lang="es-419" sz="1000" b="1" dirty="0"/>
              <a:t>2% </a:t>
            </a:r>
            <a:r>
              <a:rPr lang="es-419" sz="1000" dirty="0"/>
              <a:t>of Liners and </a:t>
            </a:r>
            <a:r>
              <a:rPr lang="es-419" sz="1000" b="1" dirty="0"/>
              <a:t>3% </a:t>
            </a:r>
            <a:r>
              <a:rPr lang="es-419" sz="1000" dirty="0"/>
              <a:t>of Tampons sales.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C91F9D-F2EE-4AC3-B5A0-282D585FF31F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729" y="2650104"/>
            <a:ext cx="1039149" cy="692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17" name="Chart 16"/>
          <p:cNvGraphicFramePr/>
          <p:nvPr>
            <p:extLst/>
          </p:nvPr>
        </p:nvGraphicFramePr>
        <p:xfrm>
          <a:off x="2514599" y="2680704"/>
          <a:ext cx="2209801" cy="83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476500" y="2571047"/>
            <a:ext cx="179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700" dirty="0"/>
              <a:t>Franchise Normalized Effectiveness</a:t>
            </a:r>
          </a:p>
          <a:p>
            <a:pPr algn="ctr"/>
            <a:r>
              <a:rPr lang="es-419" sz="700" dirty="0"/>
              <a:t>Pay TV</a:t>
            </a:r>
            <a:endParaRPr lang="en-US" sz="700" dirty="0"/>
          </a:p>
        </p:txBody>
      </p:sp>
      <p:sp>
        <p:nvSpPr>
          <p:cNvPr id="19" name="Rectangle 18"/>
          <p:cNvSpPr/>
          <p:nvPr/>
        </p:nvSpPr>
        <p:spPr>
          <a:xfrm>
            <a:off x="2590800" y="3112611"/>
            <a:ext cx="1295400" cy="114300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72200" y="2490771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000" b="1" dirty="0">
                <a:solidFill>
                  <a:schemeClr val="accent5"/>
                </a:solidFill>
              </a:rPr>
              <a:t>Bad news: </a:t>
            </a:r>
            <a:r>
              <a:rPr lang="es-419" sz="1000" dirty="0"/>
              <a:t>Sport performed weakly on Tampons and Liners, and has not shown it can halo onto Mainline and Overnight.</a:t>
            </a:r>
          </a:p>
          <a:p>
            <a:endParaRPr lang="es-419" sz="1000" dirty="0"/>
          </a:p>
          <a:p>
            <a:r>
              <a:rPr lang="es-419" sz="1000" dirty="0"/>
              <a:t>Across Pay TV, Facebook/IG, and OOH, Sport performed near the bottom due to low halo.</a:t>
            </a:r>
            <a:endParaRPr lang="en-US" sz="10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04800" y="2495550"/>
            <a:ext cx="86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4800" y="3518904"/>
            <a:ext cx="86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/>
          <p:cNvGraphicFramePr/>
          <p:nvPr>
            <p:extLst/>
          </p:nvPr>
        </p:nvGraphicFramePr>
        <p:xfrm>
          <a:off x="2062843" y="3535799"/>
          <a:ext cx="2590800" cy="116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Down Arrow 23"/>
          <p:cNvSpPr/>
          <p:nvPr/>
        </p:nvSpPr>
        <p:spPr>
          <a:xfrm>
            <a:off x="4942115" y="3747504"/>
            <a:ext cx="685800" cy="685800"/>
          </a:xfrm>
          <a:prstGeom prst="down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2200" y="3535799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000" b="1" dirty="0">
                <a:solidFill>
                  <a:schemeClr val="accent4"/>
                </a:solidFill>
              </a:rPr>
              <a:t>Planning: </a:t>
            </a:r>
            <a:r>
              <a:rPr lang="es-419" sz="1000" dirty="0"/>
              <a:t>Continue to support Sport, but no more than 25% of total media spending.</a:t>
            </a:r>
          </a:p>
          <a:p>
            <a:endParaRPr lang="es-419" sz="1000" dirty="0"/>
          </a:p>
          <a:p>
            <a:r>
              <a:rPr lang="es-419" sz="1000" b="1" dirty="0"/>
              <a:t>59% </a:t>
            </a:r>
            <a:r>
              <a:rPr lang="es-419" sz="1000" dirty="0"/>
              <a:t>in YTD 2018 was too highly focused on Sport. Divert part of planned budget to masterbrand campaigns, ideally no more than </a:t>
            </a:r>
            <a:r>
              <a:rPr lang="es-419" sz="1000" b="1" dirty="0"/>
              <a:t>30% </a:t>
            </a:r>
            <a:r>
              <a:rPr lang="es-419" sz="1000" dirty="0"/>
              <a:t>total dedicated to Sport.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0323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2D8B-2A5B-4A09-9AEB-72EED755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4A960-9BE6-441D-A920-8F998FC66B5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E6F9-F181-4927-8981-548AB554F8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756571"/>
            <a:ext cx="7345204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62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8012-97F8-453B-8997-ABDAF6CE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09BFF-FC05-4FA0-887D-AAB4040091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405A6-250E-4DCB-893E-4C2A8104C3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726281"/>
            <a:ext cx="7632859" cy="41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D69BEC-3275-4A3A-873D-C949DEFB7BE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26" y="-2117"/>
            <a:ext cx="4916329" cy="512064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122A68C-2BCA-459E-8182-AE0C72B2A87D}"/>
              </a:ext>
            </a:extLst>
          </p:cNvPr>
          <p:cNvSpPr/>
          <p:nvPr/>
        </p:nvSpPr>
        <p:spPr>
          <a:xfrm>
            <a:off x="76200" y="1428750"/>
            <a:ext cx="3657601" cy="26720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4500" b="1" dirty="0">
                <a:solidFill>
                  <a:prstClr val="white"/>
                </a:solidFill>
              </a:rPr>
              <a:t>This is the 2</a:t>
            </a:r>
            <a:r>
              <a:rPr lang="en-US" sz="4500" b="1" baseline="30000" dirty="0">
                <a:solidFill>
                  <a:prstClr val="white"/>
                </a:solidFill>
              </a:rPr>
              <a:t>nd</a:t>
            </a:r>
            <a:r>
              <a:rPr lang="en-US" sz="4500" b="1" dirty="0">
                <a:solidFill>
                  <a:prstClr val="white"/>
                </a:solidFill>
              </a:rPr>
              <a:t> MMM for Intimus </a:t>
            </a:r>
            <a:r>
              <a:rPr lang="en-US" sz="4500" b="1" dirty="0" err="1">
                <a:solidFill>
                  <a:prstClr val="white"/>
                </a:solidFill>
              </a:rPr>
              <a:t>Brasil</a:t>
            </a:r>
            <a:r>
              <a:rPr lang="en-US" sz="4500" b="1" dirty="0">
                <a:solidFill>
                  <a:prstClr val="white"/>
                </a:solidFill>
              </a:rPr>
              <a:t>!</a:t>
            </a:r>
          </a:p>
          <a:p>
            <a:pPr>
              <a:defRPr/>
            </a:pPr>
            <a:endParaRPr lang="en-US" sz="4500" b="1" dirty="0">
              <a:solidFill>
                <a:prstClr val="white"/>
              </a:solidFill>
            </a:endParaRPr>
          </a:p>
        </p:txBody>
      </p:sp>
      <p:pic>
        <p:nvPicPr>
          <p:cNvPr id="7" name="Picture 2" descr="Image result for intimus logo">
            <a:extLst>
              <a:ext uri="{FF2B5EF4-FFF2-40B4-BE49-F238E27FC236}">
                <a16:creationId xmlns:a16="http://schemas.microsoft.com/office/drawing/2014/main" id="{2FE5B7FE-2FAF-4145-A6BC-CD188C34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163" y="57150"/>
            <a:ext cx="133825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377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733800" y="2114550"/>
            <a:ext cx="4465320" cy="438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3600" dirty="0"/>
              <a:t>DETAILED TRADE</a:t>
            </a:r>
            <a:br>
              <a:rPr lang="pt-BR" sz="3600" dirty="0"/>
            </a:br>
            <a:r>
              <a:rPr lang="pt-BR" sz="3600" dirty="0"/>
              <a:t>RESULTS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85950"/>
            <a:ext cx="1066800" cy="1136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11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0"/>
          <p:cNvSpPr txBox="1">
            <a:spLocks/>
          </p:cNvSpPr>
          <p:nvPr/>
        </p:nvSpPr>
        <p:spPr>
          <a:xfrm>
            <a:off x="600318" y="1123950"/>
            <a:ext cx="6126480" cy="171450"/>
          </a:xfrm>
          <a:prstGeom prst="rect">
            <a:avLst/>
          </a:prstGeom>
        </p:spPr>
        <p:txBody>
          <a:bodyPr lIns="68573" tIns="34289" rIns="68573" bIns="34289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15"/>
            <a:r>
              <a:rPr lang="en-US" sz="1100" b="1" kern="0" dirty="0"/>
              <a:t>Modern Trade Volume sold by Discount Range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300" y="389665"/>
            <a:ext cx="8458200" cy="433917"/>
          </a:xfrm>
        </p:spPr>
        <p:txBody>
          <a:bodyPr/>
          <a:lstStyle/>
          <a:p>
            <a:r>
              <a:rPr lang="en-US" sz="1900" dirty="0"/>
              <a:t>Mainline pads respond well to </a:t>
            </a:r>
            <a:r>
              <a:rPr lang="en-US" sz="1900" dirty="0" err="1"/>
              <a:t>tpr</a:t>
            </a:r>
            <a:r>
              <a:rPr lang="en-US" sz="1900" dirty="0"/>
              <a:t> ~30% </a:t>
            </a:r>
            <a:r>
              <a:rPr lang="en-US" sz="1900" dirty="0" err="1"/>
              <a:t>incrementality</a:t>
            </a:r>
            <a:r>
              <a:rPr lang="en-US" sz="1900" dirty="0"/>
              <a:t> between years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675540560"/>
              </p:ext>
            </p:extLst>
          </p:nvPr>
        </p:nvGraphicFramePr>
        <p:xfrm>
          <a:off x="5484706" y="3359150"/>
          <a:ext cx="2819400" cy="142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33087"/>
              </p:ext>
            </p:extLst>
          </p:nvPr>
        </p:nvGraphicFramePr>
        <p:xfrm>
          <a:off x="369222" y="1352549"/>
          <a:ext cx="8610600" cy="197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324283" y="1856259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Volume in TPR</a:t>
            </a:r>
          </a:p>
        </p:txBody>
      </p:sp>
      <p:graphicFrame>
        <p:nvGraphicFramePr>
          <p:cNvPr id="14" name="Table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922486"/>
              </p:ext>
            </p:extLst>
          </p:nvPr>
        </p:nvGraphicFramePr>
        <p:xfrm>
          <a:off x="685800" y="3562350"/>
          <a:ext cx="4190999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1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all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Mainline pads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Temporary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Price 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Reductions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(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TPRs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8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%CHG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YTD18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%Store/weeks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+2.9</a:t>
                      </a:r>
                      <a:r>
                        <a:rPr lang="pt-BR" sz="800" b="0" i="0" u="none" strike="noStrike" baseline="0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%volume</a:t>
                      </a:r>
                      <a:r>
                        <a:rPr lang="en-US" sz="800" cap="all" baseline="0" dirty="0">
                          <a:solidFill>
                            <a:schemeClr val="bg1"/>
                          </a:solidFill>
                        </a:rPr>
                        <a:t> (PADS)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+4.3</a:t>
                      </a:r>
                      <a:r>
                        <a:rPr lang="pt-BR" sz="800" b="0" i="0" u="none" strike="noStrike" baseline="0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96" y="463849"/>
            <a:ext cx="968304" cy="71946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3660414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0"/>
          <p:cNvSpPr txBox="1">
            <a:spLocks/>
          </p:cNvSpPr>
          <p:nvPr/>
        </p:nvSpPr>
        <p:spPr>
          <a:xfrm>
            <a:off x="600318" y="1123950"/>
            <a:ext cx="6126480" cy="171450"/>
          </a:xfrm>
          <a:prstGeom prst="rect">
            <a:avLst/>
          </a:prstGeom>
        </p:spPr>
        <p:txBody>
          <a:bodyPr lIns="68573" tIns="34289" rIns="68573" bIns="34289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15"/>
            <a:r>
              <a:rPr lang="en-US" sz="1100" b="1" kern="0" dirty="0"/>
              <a:t>Modern Trade Volume sold by Discount Range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858" y="350325"/>
            <a:ext cx="8374564" cy="433917"/>
          </a:xfrm>
        </p:spPr>
        <p:txBody>
          <a:bodyPr/>
          <a:lstStyle/>
          <a:p>
            <a:r>
              <a:rPr lang="en-US" sz="1900" dirty="0"/>
              <a:t>T</a:t>
            </a:r>
            <a:r>
              <a:rPr lang="es-419" sz="1900" dirty="0"/>
              <a:t>pr effectiveness has fallen for overnight as lower discounts have been offered</a:t>
            </a:r>
            <a:endParaRPr lang="en-US" sz="1900" dirty="0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391483869"/>
              </p:ext>
            </p:extLst>
          </p:nvPr>
        </p:nvGraphicFramePr>
        <p:xfrm>
          <a:off x="5484706" y="3359150"/>
          <a:ext cx="2819400" cy="142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324283" y="1856259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Volume in TPR</a:t>
            </a:r>
          </a:p>
        </p:txBody>
      </p:sp>
      <p:graphicFrame>
        <p:nvGraphicFramePr>
          <p:cNvPr id="14" name="Table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362046"/>
              </p:ext>
            </p:extLst>
          </p:nvPr>
        </p:nvGraphicFramePr>
        <p:xfrm>
          <a:off x="685800" y="3562350"/>
          <a:ext cx="4190999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1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all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OVERNIGHT pads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Temporary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Price 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Reductions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(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TPRs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8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%CHG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YTD18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%Store/weeks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pt-BR" sz="800" b="0" i="0" u="none" strike="noStrike" kern="1200" dirty="0">
                          <a:solidFill>
                            <a:srgbClr val="218535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+1.5 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%volume</a:t>
                      </a:r>
                      <a:r>
                        <a:rPr lang="en-US" sz="800" cap="all" baseline="0" dirty="0">
                          <a:solidFill>
                            <a:schemeClr val="bg1"/>
                          </a:solidFill>
                        </a:rPr>
                        <a:t> (PADS)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16.3%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+3.8 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014567"/>
              </p:ext>
            </p:extLst>
          </p:nvPr>
        </p:nvGraphicFramePr>
        <p:xfrm>
          <a:off x="369222" y="1352549"/>
          <a:ext cx="8610600" cy="197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22" y="444535"/>
            <a:ext cx="914400" cy="679415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152287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0"/>
          <p:cNvSpPr txBox="1">
            <a:spLocks/>
          </p:cNvSpPr>
          <p:nvPr/>
        </p:nvSpPr>
        <p:spPr>
          <a:xfrm>
            <a:off x="600318" y="1123950"/>
            <a:ext cx="6126480" cy="171450"/>
          </a:xfrm>
          <a:prstGeom prst="rect">
            <a:avLst/>
          </a:prstGeom>
        </p:spPr>
        <p:txBody>
          <a:bodyPr lIns="68573" tIns="34289" rIns="68573" bIns="34289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15"/>
            <a:r>
              <a:rPr lang="en-US" sz="1100" b="1" kern="0" dirty="0"/>
              <a:t>Modern Trade Volume sold by Discount Range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670" y="440746"/>
            <a:ext cx="8458200" cy="433917"/>
          </a:xfrm>
        </p:spPr>
        <p:txBody>
          <a:bodyPr/>
          <a:lstStyle/>
          <a:p>
            <a:r>
              <a:rPr lang="en-US" sz="1900" dirty="0"/>
              <a:t>LINERS HAS INCREASED ITS RELIANCE ON TPRS SINCE 2016, BUT HAS ALSO INCREASED IN ITS INCREMENTALITY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429294051"/>
              </p:ext>
            </p:extLst>
          </p:nvPr>
        </p:nvGraphicFramePr>
        <p:xfrm>
          <a:off x="5484706" y="3359150"/>
          <a:ext cx="2819400" cy="142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324283" y="1856259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Volume in TPR</a:t>
            </a:r>
          </a:p>
        </p:txBody>
      </p:sp>
      <p:graphicFrame>
        <p:nvGraphicFramePr>
          <p:cNvPr id="14" name="Table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964097"/>
              </p:ext>
            </p:extLst>
          </p:nvPr>
        </p:nvGraphicFramePr>
        <p:xfrm>
          <a:off x="553135" y="3562350"/>
          <a:ext cx="4323664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all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LINERS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Temporary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Price 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Reductions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(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TPRs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8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%CHG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YTD18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%Store/weeks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+5.5 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%volume</a:t>
                      </a:r>
                      <a:r>
                        <a:rPr lang="en-US" sz="800" cap="all" baseline="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sz="800" cap="all" baseline="0" dirty="0" err="1">
                          <a:solidFill>
                            <a:schemeClr val="bg1"/>
                          </a:solidFill>
                        </a:rPr>
                        <a:t>linerS</a:t>
                      </a:r>
                      <a:r>
                        <a:rPr lang="en-US" sz="800" cap="all" baseline="0" dirty="0">
                          <a:solidFill>
                            <a:schemeClr val="bg1"/>
                          </a:solidFill>
                        </a:rPr>
                        <a:t>)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+2.9</a:t>
                      </a:r>
                      <a:r>
                        <a:rPr lang="pt-BR" sz="800" b="0" i="0" u="none" strike="noStrike" baseline="0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 pp</a:t>
                      </a:r>
                      <a:endParaRPr lang="pt-BR" sz="800" b="0" i="0" u="none" strike="noStrike" dirty="0">
                        <a:solidFill>
                          <a:srgbClr val="218535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786686"/>
              </p:ext>
            </p:extLst>
          </p:nvPr>
        </p:nvGraphicFramePr>
        <p:xfrm>
          <a:off x="369222" y="1352549"/>
          <a:ext cx="8610600" cy="197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10" y="456202"/>
            <a:ext cx="714390" cy="530804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231570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0"/>
          <p:cNvSpPr txBox="1">
            <a:spLocks/>
          </p:cNvSpPr>
          <p:nvPr/>
        </p:nvSpPr>
        <p:spPr>
          <a:xfrm>
            <a:off x="600318" y="1123950"/>
            <a:ext cx="6126480" cy="171450"/>
          </a:xfrm>
          <a:prstGeom prst="rect">
            <a:avLst/>
          </a:prstGeom>
        </p:spPr>
        <p:txBody>
          <a:bodyPr lIns="68573" tIns="34289" rIns="68573" bIns="34289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15"/>
            <a:r>
              <a:rPr lang="en-US" sz="1100" b="1" kern="0" dirty="0"/>
              <a:t>Modern Trade Volume sold by Discount Range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300" y="452583"/>
            <a:ext cx="8288300" cy="433917"/>
          </a:xfrm>
        </p:spPr>
        <p:txBody>
          <a:bodyPr/>
          <a:lstStyle/>
          <a:p>
            <a:r>
              <a:rPr lang="en-US" sz="1900" dirty="0"/>
              <a:t>SEASONAL FORCES AT PLAY WITH MORE TPR DURING SUMMER MONTHS – INCREMENTALITY FLAT ACROSS MODEL SCOPE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042228584"/>
              </p:ext>
            </p:extLst>
          </p:nvPr>
        </p:nvGraphicFramePr>
        <p:xfrm>
          <a:off x="5484706" y="3359150"/>
          <a:ext cx="2819400" cy="142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324283" y="1856259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Volume in TPR</a:t>
            </a:r>
          </a:p>
        </p:txBody>
      </p:sp>
      <p:graphicFrame>
        <p:nvGraphicFramePr>
          <p:cNvPr id="14" name="Table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8832891"/>
              </p:ext>
            </p:extLst>
          </p:nvPr>
        </p:nvGraphicFramePr>
        <p:xfrm>
          <a:off x="553135" y="3562350"/>
          <a:ext cx="4323665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all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TAMPONS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Temporary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Price 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Reductions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(</a:t>
                      </a:r>
                      <a:r>
                        <a:rPr lang="es-MX" sz="900" b="1" i="0" u="none" strike="noStrike" dirty="0" err="1">
                          <a:solidFill>
                            <a:srgbClr val="FFFFFF"/>
                          </a:solidFill>
                          <a:latin typeface="+mn-lt"/>
                        </a:rPr>
                        <a:t>TPRs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92665" marR="92665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endParaRPr lang="en-US" sz="800" cap="all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%CHG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YTD18</a:t>
                      </a: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%Store/weeks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chemeClr val="accent5"/>
                          </a:solidFill>
                          <a:effectLst/>
                          <a:latin typeface="Arial"/>
                        </a:rPr>
                        <a:t>-1.8 pp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cap="all" dirty="0">
                          <a:solidFill>
                            <a:schemeClr val="bg1"/>
                          </a:solidFill>
                        </a:rPr>
                        <a:t>%volume</a:t>
                      </a:r>
                      <a:r>
                        <a:rPr lang="en-US" sz="800" cap="all" baseline="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sz="800" cap="all" baseline="0" dirty="0" err="1">
                          <a:solidFill>
                            <a:schemeClr val="bg1"/>
                          </a:solidFill>
                        </a:rPr>
                        <a:t>TamponS</a:t>
                      </a:r>
                      <a:r>
                        <a:rPr lang="en-US" sz="800" cap="all" baseline="0" dirty="0">
                          <a:solidFill>
                            <a:schemeClr val="bg1"/>
                          </a:solidFill>
                        </a:rPr>
                        <a:t>) with </a:t>
                      </a:r>
                      <a:r>
                        <a:rPr lang="en-US" sz="800" cap="all" dirty="0" err="1">
                          <a:solidFill>
                            <a:schemeClr val="bg1"/>
                          </a:solidFill>
                        </a:rPr>
                        <a:t>tpr</a:t>
                      </a:r>
                      <a:endParaRPr lang="en-US" sz="800" cap="all" dirty="0">
                        <a:solidFill>
                          <a:schemeClr val="bg1"/>
                        </a:solidFill>
                      </a:endParaRPr>
                    </a:p>
                  </a:txBody>
                  <a:tcPr marL="69499" marR="69499" marT="34290" marB="3429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b="0" i="0" u="none" strike="noStrike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+0.4</a:t>
                      </a:r>
                      <a:r>
                        <a:rPr lang="pt-BR" sz="800" b="0" i="0" u="none" strike="noStrike" baseline="0" dirty="0">
                          <a:solidFill>
                            <a:srgbClr val="218535"/>
                          </a:solidFill>
                          <a:effectLst/>
                          <a:latin typeface="Arial"/>
                        </a:rPr>
                        <a:t> pp</a:t>
                      </a:r>
                      <a:endParaRPr lang="pt-BR" sz="800" b="0" i="0" u="none" strike="noStrike" dirty="0">
                        <a:solidFill>
                          <a:srgbClr val="218535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486675"/>
              </p:ext>
            </p:extLst>
          </p:nvPr>
        </p:nvGraphicFramePr>
        <p:xfrm>
          <a:off x="369222" y="1352549"/>
          <a:ext cx="8610600" cy="197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88" y="457964"/>
            <a:ext cx="691218" cy="513586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13729089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8950" y="209550"/>
            <a:ext cx="8458200" cy="433917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Special pack </a:t>
            </a:r>
            <a:r>
              <a:rPr lang="en-US" dirty="0"/>
              <a:t>performance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6"/>
          </p:nvPr>
        </p:nvSpPr>
        <p:spPr>
          <a:xfrm>
            <a:off x="460375" y="666750"/>
            <a:ext cx="8457081" cy="236339"/>
          </a:xfrm>
        </p:spPr>
        <p:txBody>
          <a:bodyPr/>
          <a:lstStyle/>
          <a:p>
            <a:r>
              <a:rPr lang="es-CO" sz="1600" dirty="0"/>
              <a:t>“</a:t>
            </a:r>
            <a:r>
              <a:rPr lang="en-US" sz="1600" dirty="0"/>
              <a:t>Leve 9 </a:t>
            </a:r>
            <a:r>
              <a:rPr lang="en-US" sz="1600" dirty="0" err="1"/>
              <a:t>Pague</a:t>
            </a:r>
            <a:r>
              <a:rPr lang="en-US" sz="1600" dirty="0"/>
              <a:t> 8” offering was </a:t>
            </a:r>
            <a:r>
              <a:rPr lang="en-US" sz="1600" b="1" dirty="0"/>
              <a:t>21% </a:t>
            </a:r>
            <a:r>
              <a:rPr lang="en-US" sz="1600" dirty="0"/>
              <a:t>incremental in Traditional Trade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89290314"/>
              </p:ext>
            </p:extLst>
          </p:nvPr>
        </p:nvGraphicFramePr>
        <p:xfrm>
          <a:off x="228600" y="1358504"/>
          <a:ext cx="8915400" cy="1978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4095750" y="165735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91375" y="1657350"/>
            <a:ext cx="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1000" y="1074269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u="sng" dirty="0" err="1">
                <a:solidFill>
                  <a:srgbClr val="DB29AC"/>
                </a:solidFill>
              </a:rPr>
              <a:t>Volume</a:t>
            </a:r>
            <a:r>
              <a:rPr lang="es-CO" sz="1200" u="sng" dirty="0">
                <a:solidFill>
                  <a:srgbClr val="DB29AC"/>
                </a:solidFill>
              </a:rPr>
              <a:t> </a:t>
            </a:r>
            <a:r>
              <a:rPr lang="es-CO" sz="1200" u="sng" dirty="0" err="1">
                <a:solidFill>
                  <a:srgbClr val="DB29AC"/>
                </a:solidFill>
              </a:rPr>
              <a:t>Sold</a:t>
            </a:r>
            <a:r>
              <a:rPr lang="es-CO" sz="1200" u="sng" dirty="0">
                <a:solidFill>
                  <a:srgbClr val="DB29AC"/>
                </a:solidFill>
              </a:rPr>
              <a:t> </a:t>
            </a:r>
            <a:r>
              <a:rPr lang="es-CO" sz="1200" u="sng" dirty="0" err="1">
                <a:solidFill>
                  <a:srgbClr val="DB29AC"/>
                </a:solidFill>
              </a:rPr>
              <a:t>on</a:t>
            </a:r>
            <a:r>
              <a:rPr lang="es-CO" sz="1200" u="sng" dirty="0">
                <a:solidFill>
                  <a:srgbClr val="DB29AC"/>
                </a:solidFill>
              </a:rPr>
              <a:t> Tripla LV9PG8 </a:t>
            </a:r>
            <a:r>
              <a:rPr lang="es-CO" sz="1200" u="sng" dirty="0" err="1">
                <a:solidFill>
                  <a:srgbClr val="DB29AC"/>
                </a:solidFill>
              </a:rPr>
              <a:t>Special</a:t>
            </a:r>
            <a:r>
              <a:rPr lang="es-CO" sz="1200" u="sng" dirty="0">
                <a:solidFill>
                  <a:srgbClr val="DB29AC"/>
                </a:solidFill>
              </a:rPr>
              <a:t> Pack</a:t>
            </a:r>
          </a:p>
        </p:txBody>
      </p:sp>
      <p:sp>
        <p:nvSpPr>
          <p:cNvPr id="6" name="AutoShape 2" descr="https://mail.google.com/mail/u/0/?ui=2&amp;ik=f396dbaf0e&amp;view=fimg&amp;th=166f0dbae87b7050&amp;attid=0.1&amp;disp=emb&amp;attbid=ANGjdJ-Vw37Ttpsp5r6VpWQygrOLXSNrgXVGQuMBEYZ6-zR3_7wn3FPQFIQ5Jwk3cAADE6HIWpY_baF7DxPDNDAY51wRC_kp3fKGSMdNkvR_jva8bLzMLYoCzTBDsto&amp;sz=w316-h206&amp;ats=1541682377902&amp;rm=166f0dbae87b7050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704087055"/>
              </p:ext>
            </p:extLst>
          </p:nvPr>
        </p:nvGraphicFramePr>
        <p:xfrm>
          <a:off x="1066799" y="3089135"/>
          <a:ext cx="3355975" cy="1900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Image result for intimus leve 9 pagu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57550"/>
            <a:ext cx="1447800" cy="1364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992012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har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806737"/>
              </p:ext>
            </p:extLst>
          </p:nvPr>
        </p:nvGraphicFramePr>
        <p:xfrm>
          <a:off x="1371600" y="1383224"/>
          <a:ext cx="7543800" cy="18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 Placeholder 34"/>
          <p:cNvSpPr txBox="1">
            <a:spLocks/>
          </p:cNvSpPr>
          <p:nvPr/>
        </p:nvSpPr>
        <p:spPr>
          <a:xfrm>
            <a:off x="457200" y="1219883"/>
            <a:ext cx="5519088" cy="326683"/>
          </a:xfrm>
          <a:prstGeom prst="rect">
            <a:avLst/>
          </a:prstGeom>
        </p:spPr>
        <p:txBody>
          <a:bodyPr lIns="91414" tIns="45718" rIns="91414" bIns="45718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kern="0" dirty="0"/>
              <a:t>MT Incrementality</a:t>
            </a:r>
          </a:p>
        </p:txBody>
      </p:sp>
      <p:graphicFrame>
        <p:nvGraphicFramePr>
          <p:cNvPr id="40" name="Char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816078"/>
              </p:ext>
            </p:extLst>
          </p:nvPr>
        </p:nvGraphicFramePr>
        <p:xfrm>
          <a:off x="533400" y="3235571"/>
          <a:ext cx="8283225" cy="162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Text Placeholder 28"/>
          <p:cNvSpPr txBox="1">
            <a:spLocks/>
          </p:cNvSpPr>
          <p:nvPr/>
        </p:nvSpPr>
        <p:spPr>
          <a:xfrm>
            <a:off x="457200" y="2687404"/>
            <a:ext cx="5519088" cy="326683"/>
          </a:xfrm>
          <a:prstGeom prst="rect">
            <a:avLst/>
          </a:prstGeom>
        </p:spPr>
        <p:txBody>
          <a:bodyPr lIns="91414" tIns="45718" rIns="91414" bIns="45718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b="1" kern="0" dirty="0"/>
              <a:t>TT Incrementality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6240" y="361950"/>
            <a:ext cx="8458200" cy="433917"/>
          </a:xfrm>
        </p:spPr>
        <p:txBody>
          <a:bodyPr/>
          <a:lstStyle/>
          <a:p>
            <a:r>
              <a:rPr lang="en-US" dirty="0"/>
              <a:t>Intimus innovations leveraged incremental sales, especially on the traditional channel</a:t>
            </a:r>
          </a:p>
        </p:txBody>
      </p:sp>
      <p:pic>
        <p:nvPicPr>
          <p:cNvPr id="2050" name="Picture 2" descr="Image result for intimus leve 9 pagu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23" y="3125512"/>
            <a:ext cx="688675" cy="648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911" r="837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64"/>
          <a:stretch/>
        </p:blipFill>
        <p:spPr>
          <a:xfrm>
            <a:off x="4625340" y="2788354"/>
            <a:ext cx="609600" cy="679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715486"/>
            <a:ext cx="787116" cy="84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5" t="5526" r="24556" b="3733"/>
          <a:stretch/>
        </p:blipFill>
        <p:spPr>
          <a:xfrm>
            <a:off x="7850505" y="2760598"/>
            <a:ext cx="447675" cy="60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Image result for intimus sport 3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7145" r="11389" b="5176"/>
          <a:stretch/>
        </p:blipFill>
        <p:spPr bwMode="auto">
          <a:xfrm>
            <a:off x="6191731" y="2737376"/>
            <a:ext cx="642938" cy="730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</p:spTree>
    <p:extLst>
      <p:ext uri="{BB962C8B-B14F-4D97-AF65-F5344CB8AC3E}">
        <p14:creationId xmlns:p14="http://schemas.microsoft.com/office/powerpoint/2010/main" val="919834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05035" y="1677234"/>
            <a:ext cx="483394" cy="483394"/>
          </a:xfrm>
          <a:prstGeom prst="ellipse">
            <a:avLst/>
          </a:prstGeom>
          <a:solidFill>
            <a:srgbClr val="DB2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6529" y="1711182"/>
            <a:ext cx="11793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/>
              <a:t>Promo Compre/Ganhe</a:t>
            </a:r>
          </a:p>
        </p:txBody>
      </p:sp>
      <p:sp>
        <p:nvSpPr>
          <p:cNvPr id="9" name="Oval 8"/>
          <p:cNvSpPr/>
          <p:nvPr/>
        </p:nvSpPr>
        <p:spPr>
          <a:xfrm>
            <a:off x="716133" y="2689406"/>
            <a:ext cx="483394" cy="483394"/>
          </a:xfrm>
          <a:prstGeom prst="ellipse">
            <a:avLst/>
          </a:prstGeom>
          <a:solidFill>
            <a:srgbClr val="DB2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2789" y="2838378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Brinde</a:t>
            </a:r>
          </a:p>
        </p:txBody>
      </p:sp>
      <p:sp>
        <p:nvSpPr>
          <p:cNvPr id="11" name="Oval 10"/>
          <p:cNvSpPr/>
          <p:nvPr/>
        </p:nvSpPr>
        <p:spPr>
          <a:xfrm>
            <a:off x="722791" y="3715055"/>
            <a:ext cx="483394" cy="483394"/>
          </a:xfrm>
          <a:prstGeom prst="ellipse">
            <a:avLst/>
          </a:prstGeom>
          <a:solidFill>
            <a:srgbClr val="DB2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405849" y="1031641"/>
            <a:ext cx="0" cy="3581400"/>
          </a:xfrm>
          <a:prstGeom prst="line">
            <a:avLst/>
          </a:prstGeom>
          <a:ln>
            <a:solidFill>
              <a:srgbClr val="DB29A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41810" y="1007410"/>
            <a:ext cx="0" cy="3581400"/>
          </a:xfrm>
          <a:prstGeom prst="line">
            <a:avLst/>
          </a:prstGeom>
          <a:ln>
            <a:solidFill>
              <a:srgbClr val="DB29A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2107" y="1709998"/>
            <a:ext cx="1110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Jan2016 </a:t>
            </a:r>
          </a:p>
          <a:p>
            <a:pPr algn="ctr"/>
            <a:r>
              <a:rPr lang="pt-BR" sz="1100" dirty="0"/>
              <a:t>Jun2016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284434" y="1031641"/>
            <a:ext cx="0" cy="3581400"/>
          </a:xfrm>
          <a:prstGeom prst="line">
            <a:avLst/>
          </a:prstGeom>
          <a:ln>
            <a:solidFill>
              <a:srgbClr val="DB29A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09332" y="1709998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Retailer by City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9332" y="2822341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Store level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723356" y="1031641"/>
            <a:ext cx="0" cy="3581400"/>
          </a:xfrm>
          <a:prstGeom prst="line">
            <a:avLst/>
          </a:prstGeom>
          <a:ln>
            <a:solidFill>
              <a:srgbClr val="DB29A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5201" y="1655164"/>
            <a:ext cx="1951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642 </a:t>
            </a:r>
            <a:r>
              <a:rPr lang="pt-BR" sz="1100" dirty="0"/>
              <a:t>City-Retailer</a:t>
            </a:r>
          </a:p>
          <a:p>
            <a:pPr algn="ctr"/>
            <a:r>
              <a:rPr lang="pt-BR" sz="1100" b="1" dirty="0"/>
              <a:t>R$ 1,750,102 </a:t>
            </a:r>
            <a:r>
              <a:rPr lang="pt-BR" sz="1100" dirty="0"/>
              <a:t>Investment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88429" y="120835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Activity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71294" y="120835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Period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09332" y="120835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Granularity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0440" y="1123950"/>
            <a:ext cx="1181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Max quantity to be included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24309" y="1795820"/>
            <a:ext cx="1225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Intimus all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32042" y="120835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Categories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24309" y="2545990"/>
            <a:ext cx="12251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Intimus all</a:t>
            </a:r>
          </a:p>
          <a:p>
            <a:pPr algn="ctr"/>
            <a:r>
              <a:rPr lang="pt-BR" sz="1000" dirty="0"/>
              <a:t>Overnight</a:t>
            </a:r>
          </a:p>
          <a:p>
            <a:pPr algn="ctr"/>
            <a:r>
              <a:rPr lang="pt-BR" sz="1000" dirty="0"/>
              <a:t>Liners</a:t>
            </a:r>
          </a:p>
          <a:p>
            <a:pPr algn="ctr"/>
            <a:r>
              <a:rPr lang="pt-BR" sz="1000" dirty="0"/>
              <a:t>Mainline Pads</a:t>
            </a:r>
          </a:p>
          <a:p>
            <a:pPr algn="ctr"/>
            <a:r>
              <a:rPr lang="pt-BR" sz="1000" dirty="0"/>
              <a:t>Sport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1441" y="2715659"/>
            <a:ext cx="1110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Jan2017 </a:t>
            </a:r>
          </a:p>
          <a:p>
            <a:pPr algn="ctr"/>
            <a:r>
              <a:rPr lang="pt-BR" sz="1100" dirty="0"/>
              <a:t>Ago2018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15201" y="2737702"/>
            <a:ext cx="1951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13,931</a:t>
            </a:r>
            <a:r>
              <a:rPr lang="pt-BR" sz="1100" dirty="0"/>
              <a:t> Store week</a:t>
            </a:r>
          </a:p>
          <a:p>
            <a:pPr algn="ctr"/>
            <a:r>
              <a:rPr lang="pt-BR" sz="1100" b="1" dirty="0"/>
              <a:t>R$ 2,382,000 </a:t>
            </a:r>
            <a:r>
              <a:rPr lang="pt-BR" sz="1100" dirty="0"/>
              <a:t>Investment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2789" y="3825947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MPDV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09332" y="380991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Store level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4309" y="3795560"/>
            <a:ext cx="1225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Sport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11441" y="3703228"/>
            <a:ext cx="1110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Mar2018 </a:t>
            </a:r>
          </a:p>
          <a:p>
            <a:pPr algn="ctr"/>
            <a:r>
              <a:rPr lang="pt-BR" sz="1100" dirty="0"/>
              <a:t>May2018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15201" y="3725271"/>
            <a:ext cx="1951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65</a:t>
            </a:r>
            <a:r>
              <a:rPr lang="pt-BR" sz="1100" dirty="0"/>
              <a:t> Store week</a:t>
            </a:r>
          </a:p>
          <a:p>
            <a:pPr algn="ctr"/>
            <a:r>
              <a:rPr lang="pt-BR" sz="1100" b="1" dirty="0"/>
              <a:t>R$ 936,000 </a:t>
            </a:r>
            <a:r>
              <a:rPr lang="pt-BR" sz="1100" dirty="0"/>
              <a:t>Investment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32476" y="285750"/>
            <a:ext cx="8458200" cy="433917"/>
          </a:xfrm>
        </p:spPr>
        <p:txBody>
          <a:bodyPr anchor="t"/>
          <a:lstStyle/>
          <a:p>
            <a:r>
              <a:rPr lang="pt-BR" dirty="0">
                <a:latin typeface="+mj-lt"/>
              </a:rPr>
              <a:t>Trade actions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>
          <a:xfrm>
            <a:off x="410980" y="666750"/>
            <a:ext cx="8457081" cy="236339"/>
          </a:xfrm>
        </p:spPr>
        <p:txBody>
          <a:bodyPr/>
          <a:lstStyle/>
          <a:p>
            <a:r>
              <a:rPr lang="pt-BR" sz="1400" dirty="0"/>
              <a:t>Based on the feasibility of information received, the following activities will be considered:</a:t>
            </a:r>
          </a:p>
          <a:p>
            <a:endParaRPr lang="pt-BR" sz="1400" dirty="0"/>
          </a:p>
        </p:txBody>
      </p:sp>
      <p:sp>
        <p:nvSpPr>
          <p:cNvPr id="49" name="Rectangle 48"/>
          <p:cNvSpPr/>
          <p:nvPr/>
        </p:nvSpPr>
        <p:spPr>
          <a:xfrm>
            <a:off x="1188429" y="4781550"/>
            <a:ext cx="7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/>
              <a:t>Data Review KC Fem Care 2018</a:t>
            </a:r>
          </a:p>
          <a:p>
            <a:r>
              <a:rPr lang="pt-BR" sz="800" dirty="0"/>
              <a:t>Source: KC | 201601 to 201807 </a:t>
            </a:r>
            <a:endParaRPr lang="en-US" sz="800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135" y="3826839"/>
            <a:ext cx="202564" cy="26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81" y="2849976"/>
            <a:ext cx="247795" cy="25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97" y="1736303"/>
            <a:ext cx="202564" cy="26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 rot="2328905">
            <a:off x="7106792" y="397745"/>
            <a:ext cx="2968658" cy="1767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/>
              <a:t>From Data Review</a:t>
            </a:r>
          </a:p>
        </p:txBody>
      </p:sp>
    </p:spTree>
    <p:extLst>
      <p:ext uri="{BB962C8B-B14F-4D97-AF65-F5344CB8AC3E}">
        <p14:creationId xmlns:p14="http://schemas.microsoft.com/office/powerpoint/2010/main" val="25941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295400" y="1428750"/>
            <a:ext cx="7391400" cy="3068004"/>
            <a:chOff x="3878393" y="1246908"/>
            <a:chExt cx="8577203" cy="4666753"/>
          </a:xfrm>
        </p:grpSpPr>
        <p:graphicFrame>
          <p:nvGraphicFramePr>
            <p:cNvPr id="46" name="Chart 45"/>
            <p:cNvGraphicFramePr/>
            <p:nvPr>
              <p:extLst>
                <p:ext uri="{D42A27DB-BD31-4B8C-83A1-F6EECF244321}">
                  <p14:modId xmlns:p14="http://schemas.microsoft.com/office/powerpoint/2010/main" val="2005746831"/>
                </p:ext>
              </p:extLst>
            </p:nvPr>
          </p:nvGraphicFramePr>
          <p:xfrm>
            <a:off x="3878393" y="1246908"/>
            <a:ext cx="8577203" cy="45126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47" name="Straight Connector 46"/>
            <p:cNvCxnSpPr/>
            <p:nvPr/>
          </p:nvCxnSpPr>
          <p:spPr>
            <a:xfrm>
              <a:off x="6827469" y="2290081"/>
              <a:ext cx="0" cy="3623580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562619" y="2290081"/>
              <a:ext cx="0" cy="3598355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5"/>
          </p:nvPr>
        </p:nvSpPr>
        <p:spPr>
          <a:xfrm>
            <a:off x="1371600" y="4869180"/>
            <a:ext cx="7191634" cy="274320"/>
          </a:xfrm>
        </p:spPr>
        <p:txBody>
          <a:bodyPr/>
          <a:lstStyle/>
          <a:p>
            <a:r>
              <a:rPr lang="da-DK" dirty="0"/>
              <a:t>Brazil K-C Fem Care 2018</a:t>
            </a:r>
          </a:p>
          <a:p>
            <a:r>
              <a:rPr lang="da-DK" dirty="0"/>
              <a:t>Marketing Mix Modeling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54941"/>
              </p:ext>
            </p:extLst>
          </p:nvPr>
        </p:nvGraphicFramePr>
        <p:xfrm>
          <a:off x="609600" y="3837860"/>
          <a:ext cx="7961869" cy="4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49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Total ROI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4038600" y="3497676"/>
            <a:ext cx="199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“Gifts”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65705" y="3497678"/>
            <a:ext cx="199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“Buy and Win”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99440" y="3515439"/>
            <a:ext cx="199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Display + extra point</a:t>
            </a:r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460375" y="269855"/>
            <a:ext cx="8458200" cy="433917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Trade activities </a:t>
            </a:r>
            <a:r>
              <a:rPr lang="en-US" dirty="0"/>
              <a:t>performance 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60375" y="666750"/>
            <a:ext cx="8457081" cy="236339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4025" indent="-220663" algn="l" defTabSz="28733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860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tabLst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5988" indent="-225425" algn="l" defTabSz="227013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30188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itchFamily="34" charset="0"/>
              <a:buChar char="•"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1600" dirty="0"/>
              <a:t>Gifts generate higher lifts, but come with much greater costs. For efficiency, focus more towards consumer promotions.</a:t>
            </a:r>
            <a:endParaRPr lang="en-US" sz="1600" dirty="0"/>
          </a:p>
        </p:txBody>
      </p:sp>
      <p:pic>
        <p:nvPicPr>
          <p:cNvPr id="1026" name="Picture 2" descr="C:\Users\tobe7002\Downloads\shopping-b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81" y="2190750"/>
            <a:ext cx="457124" cy="4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obe7002\Downloads\gi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904" y="19621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obe7002\Downloads\bu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25" y="2419313"/>
            <a:ext cx="457122" cy="4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23594" y="1428750"/>
            <a:ext cx="2051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Store/Week %Lift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1762" y="1428750"/>
            <a:ext cx="2051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City/Retailer %Lift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99440" y="1428750"/>
            <a:ext cx="2051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Store/Week %Lift</a:t>
            </a:r>
          </a:p>
        </p:txBody>
      </p:sp>
      <p:pic>
        <p:nvPicPr>
          <p:cNvPr id="28" name="Picture 2" descr="Image result for intimu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16" y="417283"/>
            <a:ext cx="673481" cy="42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8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522516" y="1458866"/>
          <a:ext cx="8070933" cy="251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772400" y="1339613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6567" y="1734847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rgbClr val="FF0000"/>
                </a:solidFill>
                <a:latin typeface="Open Sans"/>
              </a:rPr>
              <a:t>4.3%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354601" y="1183778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MAINLINE PADS Volume Due-To (MM)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Nielsen MT &amp; TT  including C&amp;C (~72% of shipments)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9"/>
          <p:cNvSpPr>
            <a:spLocks noGrp="1"/>
          </p:cNvSpPr>
          <p:nvPr>
            <p:ph type="title"/>
          </p:nvPr>
        </p:nvSpPr>
        <p:spPr>
          <a:xfrm>
            <a:off x="248210" y="133350"/>
            <a:ext cx="8458200" cy="433917"/>
          </a:xfrm>
        </p:spPr>
        <p:txBody>
          <a:bodyPr/>
          <a:lstStyle/>
          <a:p>
            <a:r>
              <a:rPr lang="en-US" sz="2400" dirty="0"/>
              <a:t>C</a:t>
            </a:r>
            <a:r>
              <a:rPr lang="es-419" sz="2400" dirty="0"/>
              <a:t>ontinued increase in distribution and special packs within tt were biggest gains</a:t>
            </a:r>
            <a:endParaRPr lang="en-US" sz="2400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15"/>
          </p:nvPr>
        </p:nvSpPr>
        <p:spPr>
          <a:xfrm>
            <a:off x="325586" y="837140"/>
            <a:ext cx="6944098" cy="274320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s-419" sz="1200" dirty="0"/>
              <a:t>The biggest losses came from launch of Always Super </a:t>
            </a:r>
            <a:r>
              <a:rPr lang="en-US" sz="1200" dirty="0" err="1"/>
              <a:t>Proteção</a:t>
            </a:r>
            <a:r>
              <a:rPr lang="en-US" sz="1200" dirty="0"/>
              <a:t> and decreased media investments.</a:t>
            </a:r>
          </a:p>
        </p:txBody>
      </p:sp>
      <p:sp>
        <p:nvSpPr>
          <p:cNvPr id="49" name="Retângulo de cantos arredondados 40"/>
          <p:cNvSpPr/>
          <p:nvPr/>
        </p:nvSpPr>
        <p:spPr>
          <a:xfrm>
            <a:off x="5735084" y="4019363"/>
            <a:ext cx="665716" cy="75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Pay TV execution down 73%, and Open TV investment fell, too.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0" name="Retângulo de cantos arredondados 43"/>
          <p:cNvSpPr/>
          <p:nvPr/>
        </p:nvSpPr>
        <p:spPr>
          <a:xfrm>
            <a:off x="7163971" y="4015111"/>
            <a:ext cx="684633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ângulo de cantos arredondados 39"/>
          <p:cNvSpPr/>
          <p:nvPr/>
        </p:nvSpPr>
        <p:spPr>
          <a:xfrm>
            <a:off x="4251942" y="4015111"/>
            <a:ext cx="70105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ângulo de cantos arredondados 28"/>
          <p:cNvSpPr/>
          <p:nvPr/>
        </p:nvSpPr>
        <p:spPr>
          <a:xfrm>
            <a:off x="2860432" y="4015110"/>
            <a:ext cx="64476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Special pack growth behind Tripla 8 units within Traditional Trade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6" name="Retângulo de cantos arredondados 5"/>
          <p:cNvSpPr/>
          <p:nvPr/>
        </p:nvSpPr>
        <p:spPr>
          <a:xfrm>
            <a:off x="1285608" y="4019552"/>
            <a:ext cx="695593" cy="75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+4% Distribution growth in Cash &amp; Carry (Sales growth 10%)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2" name="Retângulo de cantos arredondados 56"/>
          <p:cNvSpPr/>
          <p:nvPr/>
        </p:nvSpPr>
        <p:spPr>
          <a:xfrm>
            <a:off x="3599835" y="4019363"/>
            <a:ext cx="591165" cy="756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ângulo de cantos arredondados 57"/>
          <p:cNvSpPr/>
          <p:nvPr/>
        </p:nvSpPr>
        <p:spPr>
          <a:xfrm>
            <a:off x="2057400" y="4022250"/>
            <a:ext cx="676701" cy="75930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Regular price changes primarily from Sempre Livre and Always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4" name="Retângulo de cantos arredondados 58"/>
          <p:cNvSpPr/>
          <p:nvPr/>
        </p:nvSpPr>
        <p:spPr>
          <a:xfrm>
            <a:off x="5011851" y="4015111"/>
            <a:ext cx="626949" cy="751892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Largest loss coming from Tripla 8 units in Traditional Trade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5" name="Retângulo de cantos arredondados 59"/>
          <p:cNvSpPr/>
          <p:nvPr/>
        </p:nvSpPr>
        <p:spPr>
          <a:xfrm>
            <a:off x="6459655" y="4015331"/>
            <a:ext cx="626949" cy="75212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Mainline lost to relaunch of Always </a:t>
            </a:r>
            <a:r>
              <a:rPr lang="pt-BR" sz="600" dirty="0">
                <a:solidFill>
                  <a:schemeClr val="accent6"/>
                </a:solidFill>
              </a:rPr>
              <a:t>Super Proteção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447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+2.7%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209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+0.4%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950028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65908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7408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128659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-1.6%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82732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-1.7%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545783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-1.9%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269684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-2.2%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 descr="C:\Users\yateda01\Desktop\Pictures\Mainline\Tripla Mainlin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6218" y="888412"/>
            <a:ext cx="600385" cy="4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9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My Drive\Mix\Projetos\Kimberly Clark\Shared KC Fem&amp;Baby Care 2018\BRA Fem Care - Intimus\Final Presentation Materials\Pictures\young-791849_960_72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4514"/>
            <a:ext cx="6924250" cy="51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82805" y="-4515"/>
            <a:ext cx="6989286" cy="514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2514600" y="158051"/>
            <a:ext cx="6883349" cy="954107"/>
            <a:chOff x="2514600" y="158051"/>
            <a:chExt cx="6883349" cy="954107"/>
          </a:xfrm>
        </p:grpSpPr>
        <p:sp>
          <p:nvSpPr>
            <p:cNvPr id="5" name="Retângulo 14">
              <a:extLst>
                <a:ext uri="{FF2B5EF4-FFF2-40B4-BE49-F238E27FC236}">
                  <a16:creationId xmlns:a16="http://schemas.microsoft.com/office/drawing/2014/main" id="{85E1242C-018F-4F5D-855C-D3F393190576}"/>
                </a:ext>
              </a:extLst>
            </p:cNvPr>
            <p:cNvSpPr/>
            <p:nvPr/>
          </p:nvSpPr>
          <p:spPr>
            <a:xfrm>
              <a:off x="2931623" y="197231"/>
              <a:ext cx="6466326" cy="605302"/>
            </a:xfrm>
            <a:prstGeom prst="rect">
              <a:avLst/>
            </a:prstGeom>
            <a:solidFill>
              <a:srgbClr val="FBD9F0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CaixaDeTexto 7">
              <a:extLst>
                <a:ext uri="{FF2B5EF4-FFF2-40B4-BE49-F238E27FC236}">
                  <a16:creationId xmlns:a16="http://schemas.microsoft.com/office/drawing/2014/main" id="{0F97E0F6-28F2-4FEF-B67D-04CDC490E1ED}"/>
                </a:ext>
              </a:extLst>
            </p:cNvPr>
            <p:cNvSpPr txBox="1"/>
            <p:nvPr/>
          </p:nvSpPr>
          <p:spPr>
            <a:xfrm>
              <a:off x="3143409" y="158051"/>
              <a:ext cx="51362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B1D86"/>
                  </a:solidFill>
                  <a:latin typeface="Arial Rounded MT Bold" panose="020F0704030504030204" pitchFamily="34" charset="0"/>
                </a:rPr>
                <a:t>Continue featuring multiple </a:t>
              </a:r>
              <a:r>
                <a:rPr lang="en-US" b="1" dirty="0" err="1">
                  <a:solidFill>
                    <a:srgbClr val="AB1D86"/>
                  </a:solidFill>
                  <a:latin typeface="Arial Rounded MT Bold" panose="020F0704030504030204" pitchFamily="34" charset="0"/>
                </a:rPr>
                <a:t>heros</a:t>
              </a:r>
              <a:r>
                <a:rPr lang="en-US" b="1" dirty="0">
                  <a:solidFill>
                    <a:srgbClr val="AB1D86"/>
                  </a:solidFill>
                  <a:latin typeface="Arial Rounded MT Bold" panose="020F0704030504030204" pitchFamily="34" charset="0"/>
                </a:rPr>
                <a:t> as opposed to one product</a:t>
              </a:r>
              <a:endParaRPr lang="en-US" sz="1400" dirty="0">
                <a:solidFill>
                  <a:srgbClr val="AB1D86"/>
                </a:solidFill>
                <a:latin typeface="Arial Rounded MT Bold" panose="020F0704030504030204" pitchFamily="34" charset="0"/>
              </a:endParaRPr>
            </a:p>
            <a:p>
              <a:endParaRPr lang="en-US" sz="600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  <a:p>
              <a:r>
                <a:rPr lang="en-US" sz="1400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&gt;&gt; while keeping similar look &amp; feel to drive halo</a:t>
              </a:r>
              <a:endParaRPr lang="en-US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Elipse 13">
              <a:extLst>
                <a:ext uri="{FF2B5EF4-FFF2-40B4-BE49-F238E27FC236}">
                  <a16:creationId xmlns:a16="http://schemas.microsoft.com/office/drawing/2014/main" id="{FB4C9BE1-6FD7-4BED-94E1-53C24421D16E}"/>
                </a:ext>
              </a:extLst>
            </p:cNvPr>
            <p:cNvSpPr/>
            <p:nvPr/>
          </p:nvSpPr>
          <p:spPr>
            <a:xfrm>
              <a:off x="2514600" y="183725"/>
              <a:ext cx="685800" cy="609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rgbClr val="FFFFFF"/>
                  </a:solidFill>
                  <a:latin typeface="Broadway" panose="04040905080B02020502" pitchFamily="82" charset="0"/>
                  <a:ea typeface="Andrea" pitchFamily="2" charset="-128"/>
                  <a:cs typeface="Andrea" pitchFamily="2" charset="-128"/>
                </a:rPr>
                <a:t>1</a:t>
              </a:r>
              <a:endParaRPr lang="en-US" dirty="0">
                <a:solidFill>
                  <a:srgbClr val="FFFFFF"/>
                </a:solidFill>
                <a:latin typeface="Broadway" panose="04040905080B02020502" pitchFamily="82" charset="0"/>
                <a:ea typeface="Andrea" pitchFamily="2" charset="-128"/>
                <a:cs typeface="Andrea" pitchFamily="2" charset="-128"/>
              </a:endParaRPr>
            </a:p>
          </p:txBody>
        </p:sp>
      </p:grpSp>
      <p:grpSp>
        <p:nvGrpSpPr>
          <p:cNvPr id="12" name="Grupo 21">
            <a:extLst>
              <a:ext uri="{FF2B5EF4-FFF2-40B4-BE49-F238E27FC236}">
                <a16:creationId xmlns:a16="http://schemas.microsoft.com/office/drawing/2014/main" id="{EC7346AD-32B5-4AFA-9B11-862456C5D984}"/>
              </a:ext>
            </a:extLst>
          </p:cNvPr>
          <p:cNvGrpSpPr/>
          <p:nvPr/>
        </p:nvGrpSpPr>
        <p:grpSpPr>
          <a:xfrm>
            <a:off x="2743200" y="2880722"/>
            <a:ext cx="6629400" cy="986428"/>
            <a:chOff x="3728663" y="2647284"/>
            <a:chExt cx="6629400" cy="986428"/>
          </a:xfrm>
        </p:grpSpPr>
        <p:sp>
          <p:nvSpPr>
            <p:cNvPr id="13" name="Retângulo 23">
              <a:extLst>
                <a:ext uri="{FF2B5EF4-FFF2-40B4-BE49-F238E27FC236}">
                  <a16:creationId xmlns:a16="http://schemas.microsoft.com/office/drawing/2014/main" id="{C9F32CA1-F05C-48C6-8668-F51B068040FC}"/>
                </a:ext>
              </a:extLst>
            </p:cNvPr>
            <p:cNvSpPr/>
            <p:nvPr/>
          </p:nvSpPr>
          <p:spPr>
            <a:xfrm>
              <a:off x="4048703" y="2647284"/>
              <a:ext cx="6309360" cy="628875"/>
            </a:xfrm>
            <a:prstGeom prst="rect">
              <a:avLst/>
            </a:prstGeom>
            <a:solidFill>
              <a:srgbClr val="FBD9F0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CaixaDeTexto 18">
              <a:extLst>
                <a:ext uri="{FF2B5EF4-FFF2-40B4-BE49-F238E27FC236}">
                  <a16:creationId xmlns:a16="http://schemas.microsoft.com/office/drawing/2014/main" id="{24EB24C4-6790-4409-9A89-75BC4F320B45}"/>
                </a:ext>
              </a:extLst>
            </p:cNvPr>
            <p:cNvSpPr txBox="1"/>
            <p:nvPr/>
          </p:nvSpPr>
          <p:spPr>
            <a:xfrm>
              <a:off x="4362658" y="2648827"/>
              <a:ext cx="518037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B1D86"/>
                  </a:solidFill>
                  <a:latin typeface="Arial Rounded MT Bold" panose="020F0704030504030204" pitchFamily="34" charset="0"/>
                </a:rPr>
                <a:t>Explore high ROI channels such as Digital and PTV for Tampons</a:t>
              </a:r>
            </a:p>
            <a:p>
              <a:endParaRPr lang="en-US" sz="600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  <a:p>
              <a:r>
                <a:rPr lang="en-US" sz="1400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&gt;&gt; based upon strong Maria’s tie-in</a:t>
              </a:r>
            </a:p>
          </p:txBody>
        </p:sp>
        <p:sp>
          <p:nvSpPr>
            <p:cNvPr id="15" name="Elipse 17">
              <a:extLst>
                <a:ext uri="{FF2B5EF4-FFF2-40B4-BE49-F238E27FC236}">
                  <a16:creationId xmlns:a16="http://schemas.microsoft.com/office/drawing/2014/main" id="{49990E7E-4C84-4B39-B408-444017FCD154}"/>
                </a:ext>
              </a:extLst>
            </p:cNvPr>
            <p:cNvSpPr/>
            <p:nvPr/>
          </p:nvSpPr>
          <p:spPr>
            <a:xfrm>
              <a:off x="3728663" y="2651279"/>
              <a:ext cx="685800" cy="609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rgbClr val="FFFFFF"/>
                  </a:solidFill>
                  <a:latin typeface="Broadway" panose="04040905080B02020502" pitchFamily="82" charset="0"/>
                  <a:ea typeface="Andrea" pitchFamily="2" charset="-128"/>
                  <a:cs typeface="Andrea" pitchFamily="2" charset="-128"/>
                </a:rPr>
                <a:t>3</a:t>
              </a:r>
              <a:endParaRPr lang="en-US" dirty="0">
                <a:solidFill>
                  <a:srgbClr val="FFFFFF"/>
                </a:solidFill>
                <a:latin typeface="Broadway" panose="04040905080B02020502" pitchFamily="82" charset="0"/>
                <a:ea typeface="Andrea" pitchFamily="2" charset="-128"/>
                <a:cs typeface="Andrea" pitchFamily="2" charset="-128"/>
              </a:endParaRPr>
            </a:p>
          </p:txBody>
        </p:sp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0515515A-E2E4-4BA7-9A78-544D2678EE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853" y="2857050"/>
            <a:ext cx="550472" cy="512672"/>
          </a:xfrm>
          <a:prstGeom prst="rect">
            <a:avLst/>
          </a:prstGeom>
        </p:spPr>
      </p:pic>
      <p:sp>
        <p:nvSpPr>
          <p:cNvPr id="24" name="CaixaDeTexto 7">
            <a:extLst>
              <a:ext uri="{FF2B5EF4-FFF2-40B4-BE49-F238E27FC236}">
                <a16:creationId xmlns:a16="http://schemas.microsoft.com/office/drawing/2014/main" id="{7E5BBA2D-E4EC-458E-8BB1-BAB1E60D8D7F}"/>
              </a:ext>
            </a:extLst>
          </p:cNvPr>
          <p:cNvSpPr txBox="1"/>
          <p:nvPr/>
        </p:nvSpPr>
        <p:spPr>
          <a:xfrm>
            <a:off x="156028" y="174133"/>
            <a:ext cx="2226777" cy="1015663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Learning &amp; Implementation from Prior Study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2C833D4-1328-4520-99DF-124978FE22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928" y="174133"/>
            <a:ext cx="550472" cy="512672"/>
          </a:xfrm>
          <a:prstGeom prst="rect">
            <a:avLst/>
          </a:prstGeom>
        </p:spPr>
      </p:pic>
      <p:grpSp>
        <p:nvGrpSpPr>
          <p:cNvPr id="8" name="Grupo 26">
            <a:extLst>
              <a:ext uri="{FF2B5EF4-FFF2-40B4-BE49-F238E27FC236}">
                <a16:creationId xmlns:a16="http://schemas.microsoft.com/office/drawing/2014/main" id="{37C2B5D5-1E09-4105-A16C-5D272ED58235}"/>
              </a:ext>
            </a:extLst>
          </p:cNvPr>
          <p:cNvGrpSpPr/>
          <p:nvPr/>
        </p:nvGrpSpPr>
        <p:grpSpPr>
          <a:xfrm>
            <a:off x="2743200" y="1520278"/>
            <a:ext cx="6628891" cy="1051472"/>
            <a:chOff x="3660591" y="1376808"/>
            <a:chExt cx="6628891" cy="1051472"/>
          </a:xfrm>
        </p:grpSpPr>
        <p:sp>
          <p:nvSpPr>
            <p:cNvPr id="9" name="Retângulo 22">
              <a:extLst>
                <a:ext uri="{FF2B5EF4-FFF2-40B4-BE49-F238E27FC236}">
                  <a16:creationId xmlns:a16="http://schemas.microsoft.com/office/drawing/2014/main" id="{9AD4CEEA-0630-4AD1-8168-2437DED577B4}"/>
                </a:ext>
              </a:extLst>
            </p:cNvPr>
            <p:cNvSpPr/>
            <p:nvPr/>
          </p:nvSpPr>
          <p:spPr>
            <a:xfrm>
              <a:off x="4071562" y="1444514"/>
              <a:ext cx="6217920" cy="507700"/>
            </a:xfrm>
            <a:prstGeom prst="rect">
              <a:avLst/>
            </a:prstGeom>
            <a:solidFill>
              <a:srgbClr val="FBD9F0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CaixaDeTexto 16">
              <a:extLst>
                <a:ext uri="{FF2B5EF4-FFF2-40B4-BE49-F238E27FC236}">
                  <a16:creationId xmlns:a16="http://schemas.microsoft.com/office/drawing/2014/main" id="{814832B2-9403-40B5-8116-8B4529F94DD4}"/>
                </a:ext>
              </a:extLst>
            </p:cNvPr>
            <p:cNvSpPr txBox="1"/>
            <p:nvPr/>
          </p:nvSpPr>
          <p:spPr>
            <a:xfrm>
              <a:off x="4279259" y="1504950"/>
              <a:ext cx="4940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9B0C10"/>
                  </a:solidFill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>
                  <a:solidFill>
                    <a:srgbClr val="AB1D86"/>
                  </a:solidFill>
                </a:rPr>
                <a:t>Increase PTV channel mix to 49% for LMO</a:t>
              </a:r>
              <a:endParaRPr lang="en-US" sz="1400" b="0" dirty="0"/>
            </a:p>
            <a:p>
              <a:endParaRPr lang="en-US" sz="800" b="0" dirty="0">
                <a:solidFill>
                  <a:srgbClr val="FFFFFF"/>
                </a:solidFill>
              </a:endParaRPr>
            </a:p>
            <a:p>
              <a:r>
                <a:rPr lang="en-US" sz="1400" b="0" dirty="0">
                  <a:solidFill>
                    <a:srgbClr val="FFFFFF"/>
                  </a:solidFill>
                </a:rPr>
                <a:t>&gt;&gt; due to strong synergistic relationship between Sony PTV and digital</a:t>
              </a:r>
            </a:p>
          </p:txBody>
        </p:sp>
        <p:sp>
          <p:nvSpPr>
            <p:cNvPr id="11" name="Elipse 15">
              <a:extLst>
                <a:ext uri="{FF2B5EF4-FFF2-40B4-BE49-F238E27FC236}">
                  <a16:creationId xmlns:a16="http://schemas.microsoft.com/office/drawing/2014/main" id="{72C940D3-701F-44C8-A895-A348D5089C7F}"/>
                </a:ext>
              </a:extLst>
            </p:cNvPr>
            <p:cNvSpPr/>
            <p:nvPr/>
          </p:nvSpPr>
          <p:spPr>
            <a:xfrm>
              <a:off x="3660591" y="1376808"/>
              <a:ext cx="685800" cy="609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rgbClr val="FFFFFF"/>
                  </a:solidFill>
                  <a:latin typeface="Broadway" panose="04040905080B02020502" pitchFamily="82" charset="0"/>
                  <a:ea typeface="Andrea" pitchFamily="2" charset="-128"/>
                  <a:cs typeface="Andrea" pitchFamily="2" charset="-128"/>
                </a:rPr>
                <a:t>2</a:t>
              </a:r>
              <a:endParaRPr lang="en-US" dirty="0">
                <a:solidFill>
                  <a:srgbClr val="FFFFFF"/>
                </a:solidFill>
                <a:latin typeface="Broadway" panose="04040905080B02020502" pitchFamily="82" charset="0"/>
                <a:ea typeface="Andrea" pitchFamily="2" charset="-128"/>
                <a:cs typeface="Andrea" pitchFamily="2" charset="-128"/>
              </a:endParaRPr>
            </a:p>
          </p:txBody>
        </p:sp>
      </p:grpSp>
      <p:pic>
        <p:nvPicPr>
          <p:cNvPr id="32" name="Picture 6">
            <a:extLst>
              <a:ext uri="{FF2B5EF4-FFF2-40B4-BE49-F238E27FC236}">
                <a16:creationId xmlns:a16="http://schemas.microsoft.com/office/drawing/2014/main" id="{9E4FDB8A-EAA4-4E23-B210-818F5B4C51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05800" y="1661466"/>
            <a:ext cx="550472" cy="512672"/>
          </a:xfrm>
          <a:prstGeom prst="rect">
            <a:avLst/>
          </a:prstGeom>
        </p:spPr>
      </p:pic>
      <p:grpSp>
        <p:nvGrpSpPr>
          <p:cNvPr id="16" name="Grupo 25">
            <a:extLst>
              <a:ext uri="{FF2B5EF4-FFF2-40B4-BE49-F238E27FC236}">
                <a16:creationId xmlns:a16="http://schemas.microsoft.com/office/drawing/2014/main" id="{D7A498F0-C8FF-4C80-A1EA-52D5AD47ED02}"/>
              </a:ext>
            </a:extLst>
          </p:cNvPr>
          <p:cNvGrpSpPr/>
          <p:nvPr/>
        </p:nvGrpSpPr>
        <p:grpSpPr>
          <a:xfrm>
            <a:off x="2514600" y="4096691"/>
            <a:ext cx="6626107" cy="831698"/>
            <a:chOff x="3429000" y="4019550"/>
            <a:chExt cx="6626107" cy="831698"/>
          </a:xfrm>
        </p:grpSpPr>
        <p:sp>
          <p:nvSpPr>
            <p:cNvPr id="17" name="Retângulo 24">
              <a:extLst>
                <a:ext uri="{FF2B5EF4-FFF2-40B4-BE49-F238E27FC236}">
                  <a16:creationId xmlns:a16="http://schemas.microsoft.com/office/drawing/2014/main" id="{E0835549-96D4-4B6B-B78D-0BD1B4FBFDF3}"/>
                </a:ext>
              </a:extLst>
            </p:cNvPr>
            <p:cNvSpPr/>
            <p:nvPr/>
          </p:nvSpPr>
          <p:spPr>
            <a:xfrm>
              <a:off x="3876675" y="4088060"/>
              <a:ext cx="6178432" cy="507700"/>
            </a:xfrm>
            <a:prstGeom prst="rect">
              <a:avLst/>
            </a:prstGeom>
            <a:solidFill>
              <a:srgbClr val="FBD9F0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Elipse 19">
              <a:extLst>
                <a:ext uri="{FF2B5EF4-FFF2-40B4-BE49-F238E27FC236}">
                  <a16:creationId xmlns:a16="http://schemas.microsoft.com/office/drawing/2014/main" id="{D9D8E053-48BE-420D-9EE3-F4C224FD0978}"/>
                </a:ext>
              </a:extLst>
            </p:cNvPr>
            <p:cNvSpPr/>
            <p:nvPr/>
          </p:nvSpPr>
          <p:spPr>
            <a:xfrm>
              <a:off x="3429000" y="4019550"/>
              <a:ext cx="685800" cy="609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rgbClr val="FFFFFF"/>
                  </a:solidFill>
                  <a:latin typeface="Broadway" panose="04040905080B02020502" pitchFamily="82" charset="0"/>
                  <a:ea typeface="Andrea" pitchFamily="2" charset="-128"/>
                  <a:cs typeface="Andrea" pitchFamily="2" charset="-128"/>
                </a:rPr>
                <a:t>4</a:t>
              </a:r>
              <a:endParaRPr lang="en-US" dirty="0">
                <a:solidFill>
                  <a:srgbClr val="FFFFFF"/>
                </a:solidFill>
                <a:latin typeface="Broadway" panose="04040905080B02020502" pitchFamily="82" charset="0"/>
                <a:ea typeface="Andrea" pitchFamily="2" charset="-128"/>
                <a:cs typeface="Andrea" pitchFamily="2" charset="-128"/>
              </a:endParaRPr>
            </a:p>
          </p:txBody>
        </p:sp>
        <p:sp>
          <p:nvSpPr>
            <p:cNvPr id="19" name="CaixaDeTexto 20">
              <a:extLst>
                <a:ext uri="{FF2B5EF4-FFF2-40B4-BE49-F238E27FC236}">
                  <a16:creationId xmlns:a16="http://schemas.microsoft.com/office/drawing/2014/main" id="{A57EC1F2-CDA2-4A67-97E8-1E643EDDF948}"/>
                </a:ext>
              </a:extLst>
            </p:cNvPr>
            <p:cNvSpPr txBox="1"/>
            <p:nvPr/>
          </p:nvSpPr>
          <p:spPr>
            <a:xfrm>
              <a:off x="4055570" y="4143362"/>
              <a:ext cx="5275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B1D86"/>
                  </a:solidFill>
                  <a:latin typeface="Arial Rounded MT Bold" panose="020F0704030504030204" pitchFamily="34" charset="0"/>
                </a:rPr>
                <a:t>Optimize PTV within recommended range</a:t>
              </a:r>
            </a:p>
            <a:p>
              <a:endParaRPr lang="en-US" sz="800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  <a:p>
              <a:r>
                <a:rPr lang="en-US" sz="1400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&gt;&gt;PTV = 20 – 35 HH GRPs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9A0A43-3436-43C2-9E70-F21083749D5D}"/>
              </a:ext>
            </a:extLst>
          </p:cNvPr>
          <p:cNvGrpSpPr/>
          <p:nvPr/>
        </p:nvGrpSpPr>
        <p:grpSpPr>
          <a:xfrm>
            <a:off x="8115275" y="4095750"/>
            <a:ext cx="952525" cy="655815"/>
            <a:chOff x="8288944" y="174133"/>
            <a:chExt cx="952525" cy="655815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D5540F4B-500D-41B5-A078-78ECE8C5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8944" y="174133"/>
              <a:ext cx="550472" cy="512672"/>
            </a:xfrm>
            <a:prstGeom prst="rect">
              <a:avLst/>
            </a:prstGeom>
          </p:spPr>
        </p:pic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8F3955A9-4657-4D56-AB30-C0B8CF37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690997" y="317276"/>
              <a:ext cx="550472" cy="512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88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522516" y="1458866"/>
          <a:ext cx="8070933" cy="251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772400" y="1276352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6567" y="1671584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chemeClr val="accent3"/>
                </a:solidFill>
                <a:latin typeface="Open Sans"/>
              </a:rPr>
              <a:t>5.3%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354601" y="1183778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OVERNIGHT PADS Volume Due-To (MM)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Nielsen MT &amp; TT  including C&amp;C (~72% of shipments)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9"/>
          <p:cNvSpPr>
            <a:spLocks noGrp="1"/>
          </p:cNvSpPr>
          <p:nvPr>
            <p:ph type="title"/>
          </p:nvPr>
        </p:nvSpPr>
        <p:spPr>
          <a:xfrm>
            <a:off x="224953" y="39866"/>
            <a:ext cx="8458200" cy="433917"/>
          </a:xfrm>
        </p:spPr>
        <p:txBody>
          <a:bodyPr/>
          <a:lstStyle/>
          <a:p>
            <a:r>
              <a:rPr lang="es-419" sz="2400" dirty="0"/>
              <a:t>Overnight pads grew behind upc growth and launch of extra </a:t>
            </a:r>
            <a:r>
              <a:rPr lang="en-US" sz="2400" dirty="0" err="1"/>
              <a:t>Proteção</a:t>
            </a:r>
            <a:r>
              <a:rPr lang="es-419" sz="2400" dirty="0"/>
              <a:t> </a:t>
            </a:r>
            <a:endParaRPr lang="en-US" sz="2400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15"/>
          </p:nvPr>
        </p:nvSpPr>
        <p:spPr>
          <a:xfrm>
            <a:off x="292303" y="852081"/>
            <a:ext cx="7967971" cy="274320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s-419" sz="1200" dirty="0"/>
              <a:t>The biggest losses came from </a:t>
            </a:r>
            <a:r>
              <a:rPr lang="en-US" sz="1200" dirty="0"/>
              <a:t>decreased media investments and slight price increases in MT &amp; TT.</a:t>
            </a:r>
          </a:p>
        </p:txBody>
      </p:sp>
      <p:sp>
        <p:nvSpPr>
          <p:cNvPr id="51" name="Retângulo de cantos arredondados 40"/>
          <p:cNvSpPr/>
          <p:nvPr/>
        </p:nvSpPr>
        <p:spPr>
          <a:xfrm>
            <a:off x="5735084" y="4019363"/>
            <a:ext cx="665716" cy="75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ângulo de cantos arredondados 43"/>
          <p:cNvSpPr/>
          <p:nvPr/>
        </p:nvSpPr>
        <p:spPr>
          <a:xfrm>
            <a:off x="7163971" y="4015111"/>
            <a:ext cx="684633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Pay TV execution down 73%, and Open TV investment fell, too.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6" name="Retângulo de cantos arredondados 39"/>
          <p:cNvSpPr/>
          <p:nvPr/>
        </p:nvSpPr>
        <p:spPr>
          <a:xfrm>
            <a:off x="4251942" y="4015111"/>
            <a:ext cx="70105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Always Overnight reduced volume sold on TPR by 35%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2" name="Retângulo de cantos arredondados 28"/>
          <p:cNvSpPr/>
          <p:nvPr/>
        </p:nvSpPr>
        <p:spPr>
          <a:xfrm>
            <a:off x="2860432" y="4015110"/>
            <a:ext cx="64476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Regular price changes primarily from Sempre Livre and Always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3" name="Retângulo de cantos arredondados 5"/>
          <p:cNvSpPr/>
          <p:nvPr/>
        </p:nvSpPr>
        <p:spPr>
          <a:xfrm>
            <a:off x="1285608" y="4019552"/>
            <a:ext cx="695593" cy="75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Launch of Extra </a:t>
            </a:r>
            <a:r>
              <a:rPr lang="en-US" sz="600" dirty="0" err="1">
                <a:solidFill>
                  <a:schemeClr val="accent6"/>
                </a:solidFill>
              </a:rPr>
              <a:t>Proteção</a:t>
            </a:r>
            <a:r>
              <a:rPr lang="en-US" sz="600" dirty="0">
                <a:solidFill>
                  <a:schemeClr val="accent6"/>
                </a:solidFill>
              </a:rPr>
              <a:t> and +12% UPCs in MT</a:t>
            </a:r>
          </a:p>
        </p:txBody>
      </p:sp>
      <p:sp>
        <p:nvSpPr>
          <p:cNvPr id="64" name="Retângulo de cantos arredondados 56"/>
          <p:cNvSpPr/>
          <p:nvPr/>
        </p:nvSpPr>
        <p:spPr>
          <a:xfrm>
            <a:off x="3599835" y="4019363"/>
            <a:ext cx="591165" cy="756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ângulo de cantos arredondados 57"/>
          <p:cNvSpPr/>
          <p:nvPr/>
        </p:nvSpPr>
        <p:spPr>
          <a:xfrm>
            <a:off x="2057400" y="4022250"/>
            <a:ext cx="676701" cy="75930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ângulo de cantos arredondados 58"/>
          <p:cNvSpPr/>
          <p:nvPr/>
        </p:nvSpPr>
        <p:spPr>
          <a:xfrm>
            <a:off x="5011851" y="4015111"/>
            <a:ext cx="626949" cy="751892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36 Units TPR activity fell 43% in Hyper markets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7" name="Retângulo de cantos arredondados 59"/>
          <p:cNvSpPr/>
          <p:nvPr/>
        </p:nvSpPr>
        <p:spPr>
          <a:xfrm>
            <a:off x="6459655" y="4015331"/>
            <a:ext cx="626949" cy="75212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3% increase in price across ON Pads in MT and TT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447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+4.0%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209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+2.7%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950028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+0.9%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65908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+0.2%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37408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128659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582732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45783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7269684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0" name="Picture 2" descr="C:\Users\yateda01\Desktop\Pictures\Overnight\Overnight regular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912506"/>
            <a:ext cx="575749" cy="4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6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522516" y="1458866"/>
          <a:ext cx="8070933" cy="251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772400" y="1339613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6567" y="1734847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chemeClr val="accent3"/>
                </a:solidFill>
                <a:latin typeface="Open Sans"/>
              </a:rPr>
              <a:t>17.8%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354601" y="1183778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PREMIUM PADS Volume Due-To (MM)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Nielsen MT &amp; TT  including C&amp;C (~72% of shipments)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9"/>
          <p:cNvSpPr>
            <a:spLocks noGrp="1"/>
          </p:cNvSpPr>
          <p:nvPr>
            <p:ph type="title"/>
          </p:nvPr>
        </p:nvSpPr>
        <p:spPr>
          <a:xfrm>
            <a:off x="253936" y="133350"/>
            <a:ext cx="8458200" cy="433917"/>
          </a:xfrm>
        </p:spPr>
        <p:txBody>
          <a:bodyPr/>
          <a:lstStyle/>
          <a:p>
            <a:r>
              <a:rPr lang="en-US" sz="2400" dirty="0"/>
              <a:t>S</a:t>
            </a:r>
            <a:r>
              <a:rPr lang="es-419" sz="2400" dirty="0"/>
              <a:t>witch from evolution to sport helped turn around premium pad sales</a:t>
            </a:r>
            <a:endParaRPr lang="en-US" sz="2400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15"/>
          </p:nvPr>
        </p:nvSpPr>
        <p:spPr>
          <a:xfrm>
            <a:off x="340924" y="856361"/>
            <a:ext cx="7919350" cy="274320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s-419" sz="1200" dirty="0"/>
              <a:t>The biggest losses came from launch of Always Super </a:t>
            </a:r>
            <a:r>
              <a:rPr lang="en-US" sz="1200" dirty="0" err="1"/>
              <a:t>Proteção</a:t>
            </a:r>
            <a:r>
              <a:rPr lang="en-US" sz="1200" dirty="0"/>
              <a:t> and decreased media investments.</a:t>
            </a:r>
          </a:p>
        </p:txBody>
      </p:sp>
      <p:sp>
        <p:nvSpPr>
          <p:cNvPr id="67" name="Retângulo de cantos arredondados 40"/>
          <p:cNvSpPr/>
          <p:nvPr/>
        </p:nvSpPr>
        <p:spPr>
          <a:xfrm>
            <a:off x="5735084" y="4019363"/>
            <a:ext cx="665716" cy="75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Increase in Sempre Livre’s price making it compete more vs. Premium.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8" name="Retângulo de cantos arredondados 43"/>
          <p:cNvSpPr/>
          <p:nvPr/>
        </p:nvSpPr>
        <p:spPr>
          <a:xfrm>
            <a:off x="7163971" y="4015111"/>
            <a:ext cx="684633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Always </a:t>
            </a:r>
            <a:r>
              <a:rPr lang="pt-BR" sz="600" dirty="0">
                <a:solidFill>
                  <a:schemeClr val="accent6"/>
                </a:solidFill>
              </a:rPr>
              <a:t>Super Proteção stealing Premium’s sales and Mainline’s</a:t>
            </a:r>
            <a:endParaRPr lang="en-US" sz="600" dirty="0">
              <a:solidFill>
                <a:schemeClr val="accent6"/>
              </a:solidFill>
            </a:endParaRPr>
          </a:p>
          <a:p>
            <a:pPr algn="ctr"/>
            <a:r>
              <a:rPr lang="es-419" sz="600" dirty="0">
                <a:solidFill>
                  <a:schemeClr val="accent6"/>
                </a:solidFill>
              </a:rPr>
              <a:t> 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9" name="Retângulo de cantos arredondados 39"/>
          <p:cNvSpPr/>
          <p:nvPr/>
        </p:nvSpPr>
        <p:spPr>
          <a:xfrm>
            <a:off x="4251942" y="4015111"/>
            <a:ext cx="70105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 de cantos arredondados 28"/>
          <p:cNvSpPr/>
          <p:nvPr/>
        </p:nvSpPr>
        <p:spPr>
          <a:xfrm>
            <a:off x="2819400" y="4015110"/>
            <a:ext cx="685800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6"/>
                </a:solidFill>
              </a:rPr>
              <a:t>Premium Pads TPR activity increased behind move to Sport</a:t>
            </a:r>
          </a:p>
        </p:txBody>
      </p:sp>
      <p:sp>
        <p:nvSpPr>
          <p:cNvPr id="72" name="Retângulo de cantos arredondados 5"/>
          <p:cNvSpPr/>
          <p:nvPr/>
        </p:nvSpPr>
        <p:spPr>
          <a:xfrm>
            <a:off x="1285608" y="4019552"/>
            <a:ext cx="695593" cy="75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Sport helped reverse course from Evolution’s decline in sales from 2016 to 2017.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73" name="Retângulo de cantos arredondados 56"/>
          <p:cNvSpPr/>
          <p:nvPr/>
        </p:nvSpPr>
        <p:spPr>
          <a:xfrm>
            <a:off x="3599835" y="4019363"/>
            <a:ext cx="591165" cy="756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tângulo de cantos arredondados 57"/>
          <p:cNvSpPr/>
          <p:nvPr/>
        </p:nvSpPr>
        <p:spPr>
          <a:xfrm>
            <a:off x="2057400" y="4022250"/>
            <a:ext cx="676701" cy="75930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Price cuts on 32 units and 8 units helped drive sales in MT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75" name="Retângulo de cantos arredondados 58"/>
          <p:cNvSpPr/>
          <p:nvPr/>
        </p:nvSpPr>
        <p:spPr>
          <a:xfrm>
            <a:off x="5011851" y="4015111"/>
            <a:ext cx="626949" cy="751892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6"/>
                </a:solidFill>
              </a:rPr>
              <a:t>Pay TV execution down 73%, and Open TV investment fell, too.</a:t>
            </a:r>
          </a:p>
        </p:txBody>
      </p:sp>
      <p:sp>
        <p:nvSpPr>
          <p:cNvPr id="76" name="Retângulo de cantos arredondados 59"/>
          <p:cNvSpPr/>
          <p:nvPr/>
        </p:nvSpPr>
        <p:spPr>
          <a:xfrm>
            <a:off x="6459655" y="4015331"/>
            <a:ext cx="626949" cy="75212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1447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+27%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209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+6.4%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950028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+0.4%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5908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37408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128659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-0.7%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82732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-1.4%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545783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-6.4%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269684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-6.8%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194" name="Picture 2" descr="C:\Users\yateda01\Desktop\Pictures\Premium\Sport Premium Pads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3271" y="877528"/>
            <a:ext cx="681421" cy="50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522516" y="1458866"/>
          <a:ext cx="8070933" cy="251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772400" y="1339613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6567" y="1734847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rgbClr val="FF0000"/>
                </a:solidFill>
                <a:latin typeface="Open Sans"/>
              </a:rPr>
              <a:t>6.1%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354601" y="1183778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LINERS Volume Due-To (MM)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Nielsen MT &amp; TT  including C&amp;C (~72% of shipments)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9"/>
          <p:cNvSpPr>
            <a:spLocks noGrp="1"/>
          </p:cNvSpPr>
          <p:nvPr>
            <p:ph type="title"/>
          </p:nvPr>
        </p:nvSpPr>
        <p:spPr>
          <a:xfrm>
            <a:off x="144980" y="133350"/>
            <a:ext cx="8458200" cy="433917"/>
          </a:xfrm>
        </p:spPr>
        <p:txBody>
          <a:bodyPr/>
          <a:lstStyle/>
          <a:p>
            <a:r>
              <a:rPr lang="en-US" sz="2400" dirty="0"/>
              <a:t>L</a:t>
            </a:r>
            <a:r>
              <a:rPr lang="es-419" sz="2400" dirty="0"/>
              <a:t>iners pricing and loss of media drove decline in ytd 2018  </a:t>
            </a:r>
            <a:endParaRPr lang="en-US" sz="2400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15"/>
          </p:nvPr>
        </p:nvSpPr>
        <p:spPr>
          <a:xfrm>
            <a:off x="248683" y="858476"/>
            <a:ext cx="7904717" cy="274320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s-419" sz="1200" dirty="0"/>
              <a:t>Other key losses came from growth in UPCs from Always Liners and lower regular price within Carefree.</a:t>
            </a:r>
            <a:endParaRPr lang="en-US" sz="1200" dirty="0"/>
          </a:p>
        </p:txBody>
      </p:sp>
      <p:sp>
        <p:nvSpPr>
          <p:cNvPr id="49" name="Retângulo de cantos arredondados 40"/>
          <p:cNvSpPr/>
          <p:nvPr/>
        </p:nvSpPr>
        <p:spPr>
          <a:xfrm>
            <a:off x="5735084" y="4019363"/>
            <a:ext cx="665716" cy="75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Always Liners grew significantly behind 2x in UPCs and 65% growth in UPCs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0" name="Retângulo de cantos arredondados 43"/>
          <p:cNvSpPr/>
          <p:nvPr/>
        </p:nvSpPr>
        <p:spPr>
          <a:xfrm>
            <a:off x="7163971" y="4015111"/>
            <a:ext cx="684633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Cost per pad increased 4% on 15 count, and 3% on 80 count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1" name="Retângulo de cantos arredondados 39"/>
          <p:cNvSpPr/>
          <p:nvPr/>
        </p:nvSpPr>
        <p:spPr>
          <a:xfrm>
            <a:off x="4251942" y="4015111"/>
            <a:ext cx="70105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Carefree Liners pricing within MT fell in most PPGs 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2" name="Retângulo de cantos arredondados 28"/>
          <p:cNvSpPr/>
          <p:nvPr/>
        </p:nvSpPr>
        <p:spPr>
          <a:xfrm>
            <a:off x="2819400" y="4015110"/>
            <a:ext cx="685800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Delisting of </a:t>
            </a:r>
            <a:r>
              <a:rPr lang="en-US" sz="600" dirty="0" err="1">
                <a:solidFill>
                  <a:schemeClr val="accent6"/>
                </a:solidFill>
              </a:rPr>
              <a:t>Respirave</a:t>
            </a:r>
            <a:r>
              <a:rPr lang="es-419" sz="600" dirty="0">
                <a:solidFill>
                  <a:schemeClr val="accent6"/>
                </a:solidFill>
              </a:rPr>
              <a:t> led to losses, while gained on 40 unit distribution in MT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6" name="Retângulo de cantos arredondados 5"/>
          <p:cNvSpPr/>
          <p:nvPr/>
        </p:nvSpPr>
        <p:spPr>
          <a:xfrm>
            <a:off x="1285608" y="4019552"/>
            <a:ext cx="695593" cy="75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ângulo de cantos arredondados 56"/>
          <p:cNvSpPr/>
          <p:nvPr/>
        </p:nvSpPr>
        <p:spPr>
          <a:xfrm>
            <a:off x="3599835" y="4019363"/>
            <a:ext cx="591165" cy="756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ângulo de cantos arredondados 57"/>
          <p:cNvSpPr/>
          <p:nvPr/>
        </p:nvSpPr>
        <p:spPr>
          <a:xfrm>
            <a:off x="2057400" y="4022250"/>
            <a:ext cx="676701" cy="75930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ângulo de cantos arredondados 58"/>
          <p:cNvSpPr/>
          <p:nvPr/>
        </p:nvSpPr>
        <p:spPr>
          <a:xfrm>
            <a:off x="5011851" y="4015111"/>
            <a:ext cx="626949" cy="751892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Reduced TPR volume in MT and Gift activity in Farma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5" name="Retângulo de cantos arredondados 59"/>
          <p:cNvSpPr/>
          <p:nvPr/>
        </p:nvSpPr>
        <p:spPr>
          <a:xfrm>
            <a:off x="6459655" y="4015331"/>
            <a:ext cx="626949" cy="75212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6"/>
                </a:solidFill>
              </a:rPr>
              <a:t>Pay TV execution down 73%, and Open TV investment fell, too.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447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+0.6%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209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950028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65908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7408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-0.2%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128659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82732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545783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269684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-3.9%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18" name="Picture 2" descr="C:\Users\yateda01\Desktop\Pictures\Liners\Liner no perfum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4834" y="895352"/>
            <a:ext cx="460067" cy="3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36802" y="1599642"/>
            <a:ext cx="8311635" cy="2960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pt-BR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31" y="133350"/>
            <a:ext cx="8458200" cy="433917"/>
          </a:xfrm>
        </p:spPr>
        <p:txBody>
          <a:bodyPr/>
          <a:lstStyle/>
          <a:p>
            <a:r>
              <a:rPr lang="pt-BR" dirty="0"/>
              <a:t>INTIMUS PACKING SHIFT CAUSED AN IMPACT IN SALES FOR THE BRAND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5"/>
          </p:nvPr>
        </p:nvSpPr>
        <p:spPr>
          <a:xfrm>
            <a:off x="1849435" y="4869180"/>
            <a:ext cx="5486401" cy="274320"/>
          </a:xfrm>
        </p:spPr>
        <p:txBody>
          <a:bodyPr/>
          <a:lstStyle/>
          <a:p>
            <a:r>
              <a:rPr lang="en-US" dirty="0"/>
              <a:t>Source: Nielsen l Retail Index – T. </a:t>
            </a:r>
            <a:r>
              <a:rPr lang="en-US" dirty="0" err="1"/>
              <a:t>Brasil</a:t>
            </a:r>
            <a:r>
              <a:rPr lang="en-US" dirty="0"/>
              <a:t> - INA + INFC l </a:t>
            </a:r>
            <a:r>
              <a:rPr lang="en-US" dirty="0" err="1"/>
              <a:t>Intimus`s</a:t>
            </a:r>
            <a:r>
              <a:rPr lang="en-US" dirty="0"/>
              <a:t> site </a:t>
            </a:r>
            <a:r>
              <a:rPr lang="en-US" dirty="0">
                <a:solidFill>
                  <a:schemeClr val="tx1"/>
                </a:solidFill>
              </a:rPr>
              <a:t>https://www.intimus.com.br/produtos</a:t>
            </a:r>
            <a:endParaRPr lang="en-US" dirty="0"/>
          </a:p>
          <a:p>
            <a:endParaRPr lang="pt-BR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idx="4294967295"/>
          </p:nvPr>
        </p:nvSpPr>
        <p:spPr>
          <a:xfrm>
            <a:off x="381000" y="819150"/>
            <a:ext cx="8166100" cy="274637"/>
          </a:xfrm>
        </p:spPr>
        <p:txBody>
          <a:bodyPr/>
          <a:lstStyle/>
          <a:p>
            <a:pPr marL="0" indent="0">
              <a:buNone/>
            </a:pPr>
            <a:r>
              <a:rPr lang="pt-BR" sz="1200" dirty="0"/>
              <a:t>RESPIRAVEL WAS REMOVED AND IT REPRESENTED 17% OF THE PORTFOLIO</a:t>
            </a:r>
            <a:endParaRPr lang="en-US" sz="1200" dirty="0"/>
          </a:p>
        </p:txBody>
      </p:sp>
      <p:pic>
        <p:nvPicPr>
          <p:cNvPr id="6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7169" y="1719101"/>
            <a:ext cx="1053152" cy="804168"/>
          </a:xfrm>
          <a:prstGeom prst="rect">
            <a:avLst/>
          </a:prstGeom>
        </p:spPr>
      </p:pic>
      <p:pic>
        <p:nvPicPr>
          <p:cNvPr id="7" name="Imagem 7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931" y="1599642"/>
            <a:ext cx="1216478" cy="1094830"/>
          </a:xfrm>
          <a:prstGeom prst="rect">
            <a:avLst/>
          </a:prstGeom>
        </p:spPr>
      </p:pic>
      <p:pic>
        <p:nvPicPr>
          <p:cNvPr id="10" name="Imagem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3564" y="2700979"/>
            <a:ext cx="1082855" cy="810455"/>
          </a:xfrm>
          <a:prstGeom prst="rect">
            <a:avLst/>
          </a:prstGeom>
        </p:spPr>
      </p:pic>
      <p:pic>
        <p:nvPicPr>
          <p:cNvPr id="11" name="Imagem 3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4" b="97656" l="2826" r="94783">
                        <a14:foregroundMark x1="47391" y1="60938" x2="93478" y2="59896"/>
                        <a14:foregroundMark x1="22609" y1="56250" x2="25435" y2="66667"/>
                        <a14:foregroundMark x1="11957" y1="63281" x2="18261" y2="75521"/>
                        <a14:foregroundMark x1="39348" y1="31250" x2="85652" y2="20573"/>
                        <a14:foregroundMark x1="93043" y1="8073" x2="86739" y2="5208"/>
                        <a14:foregroundMark x1="56957" y1="3646" x2="65652" y2="4167"/>
                        <a14:foregroundMark x1="93043" y1="65104" x2="93043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642" y="3671199"/>
            <a:ext cx="1065777" cy="798855"/>
          </a:xfrm>
          <a:prstGeom prst="rect">
            <a:avLst/>
          </a:prstGeom>
        </p:spPr>
      </p:pic>
      <p:pic>
        <p:nvPicPr>
          <p:cNvPr id="12" name="Imagem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6003" y="3374835"/>
            <a:ext cx="1748334" cy="1315363"/>
          </a:xfrm>
          <a:prstGeom prst="rect">
            <a:avLst/>
          </a:prstGeom>
        </p:spPr>
      </p:pic>
      <p:pic>
        <p:nvPicPr>
          <p:cNvPr id="13" name="Imagem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624" y="2375078"/>
            <a:ext cx="1793099" cy="1352508"/>
          </a:xfrm>
          <a:prstGeom prst="rect">
            <a:avLst/>
          </a:prstGeom>
        </p:spPr>
      </p:pic>
      <p:pic>
        <p:nvPicPr>
          <p:cNvPr id="4098" name="Picture 2" descr="Image result for intimus respiravel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00" b="95400" l="9100" r="90000">
                        <a14:foregroundMark x1="13900" y1="8700" x2="83100" y2="9200"/>
                        <a14:foregroundMark x1="82600" y1="11900" x2="86700" y2="49700"/>
                        <a14:foregroundMark x1="13900" y1="81700" x2="14200" y2="9400"/>
                        <a14:foregroundMark x1="32700" y1="17300" x2="77600" y2="16500"/>
                        <a14:foregroundMark x1="29100" y1="30200" x2="73000" y2="24900"/>
                        <a14:foregroundMark x1="35700" y1="38800" x2="83100" y2="32500"/>
                        <a14:foregroundMark x1="60800" y1="44200" x2="25800" y2="32000"/>
                        <a14:foregroundMark x1="49700" y1="42600" x2="25600" y2="37800"/>
                        <a14:foregroundMark x1="78800" y1="27900" x2="78800" y2="18300"/>
                        <a14:foregroundMark x1="24600" y1="19000" x2="24600" y2="19000"/>
                        <a14:foregroundMark x1="22800" y1="19000" x2="22800" y2="19000"/>
                        <a14:foregroundMark x1="24100" y1="10900" x2="24100" y2="10900"/>
                        <a14:foregroundMark x1="46100" y1="26100" x2="46100" y2="2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35" y="2457099"/>
            <a:ext cx="1252089" cy="112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ta para a Direita 16"/>
          <p:cNvSpPr/>
          <p:nvPr/>
        </p:nvSpPr>
        <p:spPr>
          <a:xfrm>
            <a:off x="5883927" y="2001191"/>
            <a:ext cx="1217729" cy="455906"/>
          </a:xfrm>
          <a:prstGeom prst="rightArrow">
            <a:avLst/>
          </a:prstGeom>
          <a:solidFill>
            <a:srgbClr val="FF65D7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pt-BR" sz="1400" b="1" kern="0">
              <a:ln w="22225">
                <a:solidFill>
                  <a:srgbClr val="B21DAC"/>
                </a:solidFill>
                <a:prstDash val="solid"/>
              </a:ln>
              <a:solidFill>
                <a:srgbClr val="B21DAC">
                  <a:lumMod val="40000"/>
                  <a:lumOff val="60000"/>
                </a:srgbClr>
              </a:solidFill>
              <a:sym typeface="Arial"/>
            </a:endParaRPr>
          </a:p>
        </p:txBody>
      </p:sp>
      <p:sp>
        <p:nvSpPr>
          <p:cNvPr id="19" name="Seta para a Direita 18"/>
          <p:cNvSpPr/>
          <p:nvPr/>
        </p:nvSpPr>
        <p:spPr>
          <a:xfrm>
            <a:off x="5868147" y="2958338"/>
            <a:ext cx="1217729" cy="455906"/>
          </a:xfrm>
          <a:prstGeom prst="rightArrow">
            <a:avLst/>
          </a:prstGeom>
          <a:solidFill>
            <a:srgbClr val="FF65D7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pt-BR" sz="1400" b="1" kern="0">
              <a:ln w="22225">
                <a:solidFill>
                  <a:srgbClr val="B21DAC"/>
                </a:solidFill>
                <a:prstDash val="solid"/>
              </a:ln>
              <a:solidFill>
                <a:srgbClr val="B21DAC">
                  <a:lumMod val="40000"/>
                  <a:lumOff val="60000"/>
                </a:srgbClr>
              </a:solidFill>
              <a:sym typeface="Arial"/>
            </a:endParaRPr>
          </a:p>
        </p:txBody>
      </p:sp>
      <p:sp>
        <p:nvSpPr>
          <p:cNvPr id="20" name="Seta para a Direita 19"/>
          <p:cNvSpPr/>
          <p:nvPr/>
        </p:nvSpPr>
        <p:spPr>
          <a:xfrm>
            <a:off x="5868146" y="3918884"/>
            <a:ext cx="1217729" cy="455906"/>
          </a:xfrm>
          <a:prstGeom prst="rightArrow">
            <a:avLst/>
          </a:prstGeom>
          <a:solidFill>
            <a:srgbClr val="FF65D7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pt-BR" sz="1400" b="1" kern="0">
              <a:ln w="22225">
                <a:solidFill>
                  <a:srgbClr val="B21DAC"/>
                </a:solidFill>
                <a:prstDash val="solid"/>
              </a:ln>
              <a:solidFill>
                <a:srgbClr val="B21DAC">
                  <a:lumMod val="40000"/>
                  <a:lumOff val="60000"/>
                </a:srgbClr>
              </a:solidFill>
              <a:sym typeface="Arial"/>
            </a:endParaRPr>
          </a:p>
        </p:txBody>
      </p:sp>
      <p:sp>
        <p:nvSpPr>
          <p:cNvPr id="23" name="Multiplicar 22"/>
          <p:cNvSpPr/>
          <p:nvPr/>
        </p:nvSpPr>
        <p:spPr>
          <a:xfrm>
            <a:off x="1872439" y="2431867"/>
            <a:ext cx="1944216" cy="1295678"/>
          </a:xfrm>
          <a:prstGeom prst="mathMultiply">
            <a:avLst>
              <a:gd name="adj1" fmla="val 13748"/>
            </a:avLst>
          </a:prstGeom>
          <a:solidFill>
            <a:srgbClr val="FF65D7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pt-BR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4871337" y="133061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pt-BR" sz="1400" kern="0">
                <a:solidFill>
                  <a:srgbClr val="000000"/>
                </a:solidFill>
                <a:cs typeface="Arial"/>
                <a:sym typeface="Arial"/>
              </a:rPr>
              <a:t>2016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7436225" y="134057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pt-BR" sz="1400" kern="0" dirty="0">
                <a:solidFill>
                  <a:srgbClr val="000000"/>
                </a:solidFill>
                <a:cs typeface="Arial"/>
                <a:sym typeface="Arial"/>
              </a:rPr>
              <a:t>17/</a:t>
            </a:r>
            <a:r>
              <a:rPr lang="pt-BR" sz="1400" kern="0" dirty="0" err="1">
                <a:solidFill>
                  <a:srgbClr val="000000"/>
                </a:solidFill>
                <a:cs typeface="Arial"/>
                <a:sym typeface="Arial"/>
              </a:rPr>
              <a:t>Abr</a:t>
            </a:r>
            <a:endParaRPr lang="pt-BR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1723889" y="20621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pt-BR" sz="1400" kern="0" dirty="0">
                <a:solidFill>
                  <a:srgbClr val="000000"/>
                </a:solidFill>
                <a:cs typeface="Arial"/>
                <a:sym typeface="Arial"/>
              </a:rPr>
              <a:t>17/</a:t>
            </a:r>
            <a:r>
              <a:rPr lang="pt-BR" sz="1400" kern="0" dirty="0" err="1">
                <a:solidFill>
                  <a:srgbClr val="000000"/>
                </a:solidFill>
                <a:cs typeface="Arial"/>
                <a:sym typeface="Arial"/>
              </a:rPr>
              <a:t>Abr</a:t>
            </a:r>
            <a:endParaRPr lang="pt-BR"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03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1"/>
          <p:cNvGraphicFramePr>
            <a:graphicFrameLocks noChangeAspect="1"/>
          </p:cNvGraphicFramePr>
          <p:nvPr>
            <p:extLst/>
          </p:nvPr>
        </p:nvGraphicFramePr>
        <p:xfrm>
          <a:off x="522516" y="1458866"/>
          <a:ext cx="8070933" cy="251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772400" y="1339613"/>
            <a:ext cx="929444" cy="389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Change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6567" y="1734847"/>
            <a:ext cx="887415" cy="265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300" b="1" dirty="0">
                <a:solidFill>
                  <a:schemeClr val="accent3"/>
                </a:solidFill>
                <a:latin typeface="Open Sans"/>
              </a:rPr>
              <a:t>7.0%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D9F74-D7A6-4753-9F0E-60927FB2F6FA}"/>
              </a:ext>
            </a:extLst>
          </p:cNvPr>
          <p:cNvSpPr txBox="1"/>
          <p:nvPr/>
        </p:nvSpPr>
        <p:spPr>
          <a:xfrm>
            <a:off x="1354601" y="1183778"/>
            <a:ext cx="662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TAMPONS Volume Due-To (MM)</a:t>
            </a:r>
          </a:p>
          <a:p>
            <a:pPr algn="ctr"/>
            <a:r>
              <a:rPr lang="es-419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Nielsen MT &amp; TT  including C&amp;C (~72% of shipments)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8" descr="Image result for brazil fla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9"/>
          <p:cNvSpPr>
            <a:spLocks noGrp="1"/>
          </p:cNvSpPr>
          <p:nvPr>
            <p:ph type="title"/>
          </p:nvPr>
        </p:nvSpPr>
        <p:spPr>
          <a:xfrm>
            <a:off x="243644" y="133350"/>
            <a:ext cx="8458200" cy="433917"/>
          </a:xfrm>
        </p:spPr>
        <p:txBody>
          <a:bodyPr/>
          <a:lstStyle/>
          <a:p>
            <a:r>
              <a:rPr lang="es-419" sz="2400" dirty="0"/>
              <a:t>distribution gains in c&amp;c 8 cT along with inclusion of sport tampons led the way</a:t>
            </a:r>
            <a:endParaRPr lang="en-US" sz="2400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15"/>
          </p:nvPr>
        </p:nvSpPr>
        <p:spPr>
          <a:xfrm>
            <a:off x="340924" y="881120"/>
            <a:ext cx="7507680" cy="274320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s-419" sz="1200" dirty="0"/>
              <a:t>Biggest losses came from regular price increases and reduction in media execution.</a:t>
            </a:r>
            <a:endParaRPr lang="en-US" sz="1200" dirty="0"/>
          </a:p>
        </p:txBody>
      </p:sp>
      <p:sp>
        <p:nvSpPr>
          <p:cNvPr id="49" name="Retângulo de cantos arredondados 40"/>
          <p:cNvSpPr/>
          <p:nvPr/>
        </p:nvSpPr>
        <p:spPr>
          <a:xfrm>
            <a:off x="5735084" y="4019363"/>
            <a:ext cx="665716" cy="75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2x TPR increase of Tampax TPR activity, and 2x Sempre Livre OTV GRPs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0" name="Retângulo de cantos arredondados 43"/>
          <p:cNvSpPr/>
          <p:nvPr/>
        </p:nvSpPr>
        <p:spPr>
          <a:xfrm>
            <a:off x="7163971" y="4015111"/>
            <a:ext cx="684633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Increased price on 16 count by 10% in MT.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1" name="Retângulo de cantos arredondados 39"/>
          <p:cNvSpPr/>
          <p:nvPr/>
        </p:nvSpPr>
        <p:spPr>
          <a:xfrm>
            <a:off x="4251942" y="4015111"/>
            <a:ext cx="70105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ângulo de cantos arredondados 28"/>
          <p:cNvSpPr/>
          <p:nvPr/>
        </p:nvSpPr>
        <p:spPr>
          <a:xfrm>
            <a:off x="2860432" y="4015110"/>
            <a:ext cx="644768" cy="751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OB raised price per pad by 6% in MT channel.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56" name="Retângulo de cantos arredondados 5"/>
          <p:cNvSpPr/>
          <p:nvPr/>
        </p:nvSpPr>
        <p:spPr>
          <a:xfrm>
            <a:off x="1219201" y="4019552"/>
            <a:ext cx="762000" cy="75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Growth in 8 count ACV (+25% in C&amp;C, +4% in MT) and inclusion of Sport into product lineup.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2" name="Retângulo de cantos arredondados 56"/>
          <p:cNvSpPr/>
          <p:nvPr/>
        </p:nvSpPr>
        <p:spPr>
          <a:xfrm>
            <a:off x="3599835" y="4019363"/>
            <a:ext cx="591165" cy="756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Increased seasonal impact during Carnaval period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3" name="Retângulo de cantos arredondados 57"/>
          <p:cNvSpPr/>
          <p:nvPr/>
        </p:nvSpPr>
        <p:spPr>
          <a:xfrm>
            <a:off x="2057400" y="4022250"/>
            <a:ext cx="676701" cy="75930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ângulo de cantos arredondados 58"/>
          <p:cNvSpPr/>
          <p:nvPr/>
        </p:nvSpPr>
        <p:spPr>
          <a:xfrm>
            <a:off x="5011851" y="4015111"/>
            <a:ext cx="626949" cy="751892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600" dirty="0">
                <a:solidFill>
                  <a:schemeClr val="accent6"/>
                </a:solidFill>
              </a:rPr>
              <a:t>Less effective TPR activity across both 16 count and 8 count</a:t>
            </a:r>
            <a:endParaRPr lang="en-US" sz="600" dirty="0">
              <a:solidFill>
                <a:schemeClr val="accent6"/>
              </a:solidFill>
            </a:endParaRPr>
          </a:p>
        </p:txBody>
      </p:sp>
      <p:sp>
        <p:nvSpPr>
          <p:cNvPr id="65" name="Retângulo de cantos arredondados 59"/>
          <p:cNvSpPr/>
          <p:nvPr/>
        </p:nvSpPr>
        <p:spPr>
          <a:xfrm>
            <a:off x="6459655" y="4015331"/>
            <a:ext cx="626949" cy="752121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accent6"/>
                </a:solidFill>
              </a:rPr>
              <a:t>Pay TV execution down 73%, and Open TV investment fell, too.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447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+5.8%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20980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+5.6%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950028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65908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+0.8%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74080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128659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-0.3%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827325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-0.7%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545783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-1.1%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269684" y="2785058"/>
            <a:ext cx="415636" cy="277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419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-4.0%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42" name="Picture 2" descr="C:\Users\yateda01\Desktop\Pictures\Tampons\Tampons regular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8205" y="895352"/>
            <a:ext cx="431553" cy="3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Intimus segments share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8DED9-3A66-45AF-9069-ED9C478EC0D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464632" y="895350"/>
          <a:ext cx="1973768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/>
          </p:nvPr>
        </p:nvGraphicFramePr>
        <p:xfrm>
          <a:off x="2057400" y="882752"/>
          <a:ext cx="4876800" cy="2152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6594420" y="742950"/>
          <a:ext cx="1893642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/>
          <p:nvPr>
            <p:extLst/>
          </p:nvPr>
        </p:nvGraphicFramePr>
        <p:xfrm>
          <a:off x="2057400" y="3105150"/>
          <a:ext cx="2096083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Straight Connector 15"/>
          <p:cNvCxnSpPr/>
          <p:nvPr/>
        </p:nvCxnSpPr>
        <p:spPr>
          <a:xfrm flipH="1">
            <a:off x="381000" y="2885844"/>
            <a:ext cx="205740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763212" y="2874693"/>
            <a:ext cx="220980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/>
          <p:cNvGraphicFramePr/>
          <p:nvPr>
            <p:extLst/>
          </p:nvPr>
        </p:nvGraphicFramePr>
        <p:xfrm>
          <a:off x="5181600" y="2874695"/>
          <a:ext cx="1893642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Text Placeholder 21"/>
          <p:cNvSpPr txBox="1">
            <a:spLocks/>
          </p:cNvSpPr>
          <p:nvPr/>
        </p:nvSpPr>
        <p:spPr>
          <a:xfrm>
            <a:off x="594363" y="4818135"/>
            <a:ext cx="8165591" cy="274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 ea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 ea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 ea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 eaLnBrk="1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 eaLnBrk="1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 eaLnBrk="1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 eaLnBrk="1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Nielsen l Retail Index – T. 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Brasil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INA + INFC </a:t>
            </a:r>
          </a:p>
        </p:txBody>
      </p:sp>
    </p:spTree>
    <p:extLst>
      <p:ext uri="{BB962C8B-B14F-4D97-AF65-F5344CB8AC3E}">
        <p14:creationId xmlns:p14="http://schemas.microsoft.com/office/powerpoint/2010/main" val="332787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national media contribution (5% Norm) driven by limited and declining TV presence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40CC1-1A2A-4D32-83D5-4206D8D95D1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461450126"/>
              </p:ext>
            </p:extLst>
          </p:nvPr>
        </p:nvGraphicFramePr>
        <p:xfrm>
          <a:off x="455670" y="2343149"/>
          <a:ext cx="4266576" cy="2367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9"/>
          <p:cNvSpPr txBox="1">
            <a:spLocks/>
          </p:cNvSpPr>
          <p:nvPr/>
        </p:nvSpPr>
        <p:spPr>
          <a:xfrm>
            <a:off x="706042" y="1627608"/>
            <a:ext cx="3810000" cy="3390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Volume Contribution 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Nielsen MT &amp; TT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246" y="2066151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1,515 MSU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2307" y="2066151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1,478 MSU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6359A-1A81-46A6-9F10-A3826B0B68FC}"/>
              </a:ext>
            </a:extLst>
          </p:cNvPr>
          <p:cNvSpPr/>
          <p:nvPr/>
        </p:nvSpPr>
        <p:spPr>
          <a:xfrm>
            <a:off x="5029200" y="1898585"/>
            <a:ext cx="4000500" cy="53566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575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A&amp;CP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media and consumer 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BED1CF-8447-4F17-9CC8-C7BE816D3991}"/>
              </a:ext>
            </a:extLst>
          </p:cNvPr>
          <p:cNvSpPr/>
          <p:nvPr/>
        </p:nvSpPr>
        <p:spPr>
          <a:xfrm>
            <a:off x="5029200" y="3242990"/>
            <a:ext cx="4000500" cy="7765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Base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would have moved in absence of any marketing/trade activity. Common drivers are distribution, everyday price, competitive activity, seasonality, category trend, etc.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5F4E3-B6B0-413C-BEBF-EE7D20F1E182}"/>
              </a:ext>
            </a:extLst>
          </p:cNvPr>
          <p:cNvSpPr/>
          <p:nvPr/>
        </p:nvSpPr>
        <p:spPr>
          <a:xfrm>
            <a:off x="5029200" y="2569621"/>
            <a:ext cx="4000500" cy="56840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Price Discounting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in-store price discounting activity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1691764" y="4227266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Intimus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98168"/>
            <a:ext cx="7975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OTV is a key volume driver…where and when we are on air. These regions, however, make up 25% of total Intimus sales country-wide in 2017 and 13% in YTD18!</a:t>
            </a:r>
          </a:p>
        </p:txBody>
      </p:sp>
      <p:pic>
        <p:nvPicPr>
          <p:cNvPr id="39" name="Picture 2" descr="Image result for intimus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Image result for brazil fla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3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7757-1922-4C77-B4FF-20CCF6E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3483"/>
            <a:ext cx="8166672" cy="433917"/>
          </a:xfrm>
        </p:spPr>
        <p:txBody>
          <a:bodyPr/>
          <a:lstStyle/>
          <a:p>
            <a:r>
              <a:rPr lang="en-US" sz="2400" dirty="0"/>
              <a:t>Open tv is a key volume driver…where we are on air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15"/>
          </p:nvPr>
        </p:nvSpPr>
        <p:spPr>
          <a:xfrm>
            <a:off x="914400" y="4705350"/>
            <a:ext cx="8165592" cy="196596"/>
          </a:xfrm>
        </p:spPr>
        <p:txBody>
          <a:bodyPr/>
          <a:lstStyle/>
          <a:p>
            <a:r>
              <a:rPr lang="pt-BR" dirty="0"/>
              <a:t>*Volume contributions represent across markets of Recife, Salvador, Fortaleza</a:t>
            </a:r>
            <a:r>
              <a:rPr lang="pt-BR" dirty="0">
                <a:solidFill>
                  <a:schemeClr val="accent6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São Paulo Metro – Modern Trade and Traditional Trade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800" y="1050899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Overall media contribution across total Brazil  was </a:t>
            </a:r>
            <a:r>
              <a:rPr lang="es-419" b="1" dirty="0"/>
              <a:t>1.8% </a:t>
            </a:r>
            <a:r>
              <a:rPr lang="es-419" dirty="0"/>
              <a:t>during FY 17.</a:t>
            </a:r>
          </a:p>
          <a:p>
            <a:endParaRPr lang="es-419" dirty="0"/>
          </a:p>
          <a:p>
            <a:r>
              <a:rPr lang="es-419" dirty="0"/>
              <a:t>…But we must take into consideration that:</a:t>
            </a:r>
          </a:p>
          <a:p>
            <a:endParaRPr lang="es-419" dirty="0"/>
          </a:p>
          <a:p>
            <a:pPr marL="342900" indent="-342900">
              <a:buAutoNum type="arabicParenR"/>
            </a:pPr>
            <a:r>
              <a:rPr lang="es-419" dirty="0"/>
              <a:t>In the regions where we executed Open TV, media contributions were </a:t>
            </a:r>
            <a:r>
              <a:rPr lang="es-419" b="1" dirty="0"/>
              <a:t>3.4%.</a:t>
            </a:r>
          </a:p>
          <a:p>
            <a:pPr marL="342900" indent="-342900">
              <a:buAutoNum type="arabicParenR"/>
            </a:pPr>
            <a:endParaRPr lang="es-419" dirty="0"/>
          </a:p>
          <a:p>
            <a:pPr marL="342900" indent="-342900">
              <a:buAutoNum type="arabicParenR"/>
            </a:pPr>
            <a:r>
              <a:rPr lang="es-419" dirty="0"/>
              <a:t>These regions, however, make up </a:t>
            </a:r>
            <a:r>
              <a:rPr lang="es-419" b="1" dirty="0"/>
              <a:t>25% </a:t>
            </a:r>
            <a:r>
              <a:rPr lang="es-419" dirty="0"/>
              <a:t>of total Intimus sales country-wide!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190" y="3155783"/>
            <a:ext cx="76200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149" y="3359346"/>
            <a:ext cx="128587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784957" y="3098633"/>
            <a:ext cx="137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200" dirty="0">
                <a:solidFill>
                  <a:srgbClr val="D416AB"/>
                </a:solidFill>
              </a:rPr>
              <a:t>Recife</a:t>
            </a:r>
          </a:p>
          <a:p>
            <a:r>
              <a:rPr lang="es-419" sz="1200" dirty="0">
                <a:solidFill>
                  <a:srgbClr val="D416AB"/>
                </a:solidFill>
              </a:rPr>
              <a:t>Salvador</a:t>
            </a:r>
          </a:p>
          <a:p>
            <a:r>
              <a:rPr lang="es-419" sz="1200" dirty="0">
                <a:solidFill>
                  <a:srgbClr val="D416AB"/>
                </a:solidFill>
              </a:rPr>
              <a:t>Fortaleza</a:t>
            </a:r>
          </a:p>
          <a:p>
            <a:r>
              <a:rPr lang="en-US" sz="1200" dirty="0">
                <a:solidFill>
                  <a:srgbClr val="D416AB"/>
                </a:solidFill>
              </a:rPr>
              <a:t>São </a:t>
            </a:r>
            <a:r>
              <a:rPr lang="es-419" sz="1200" dirty="0">
                <a:solidFill>
                  <a:srgbClr val="D416AB"/>
                </a:solidFill>
              </a:rPr>
              <a:t>Paulo Metro</a:t>
            </a:r>
            <a:endParaRPr lang="en-US" sz="1200" dirty="0">
              <a:solidFill>
                <a:srgbClr val="D416AB"/>
              </a:solidFill>
            </a:endParaRPr>
          </a:p>
        </p:txBody>
      </p:sp>
      <p:graphicFrame>
        <p:nvGraphicFramePr>
          <p:cNvPr id="7169" name="Table 7168"/>
          <p:cNvGraphicFramePr>
            <a:graphicFrameLocks noGrp="1"/>
          </p:cNvGraphicFramePr>
          <p:nvPr>
            <p:extLst/>
          </p:nvPr>
        </p:nvGraphicFramePr>
        <p:xfrm>
          <a:off x="381000" y="4095856"/>
          <a:ext cx="5099155" cy="5331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9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2990">
                <a:tc>
                  <a:txBody>
                    <a:bodyPr/>
                    <a:lstStyle/>
                    <a:p>
                      <a:pPr algn="ctr"/>
                      <a:r>
                        <a:rPr lang="es-419" sz="800" dirty="0"/>
                        <a:t>Mainline Pads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800" dirty="0"/>
                        <a:t>Overnight</a:t>
                      </a:r>
                      <a:r>
                        <a:rPr lang="es-419" sz="800" baseline="0" dirty="0"/>
                        <a:t> Pads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800" dirty="0"/>
                        <a:t>Premium</a:t>
                      </a:r>
                      <a:r>
                        <a:rPr lang="es-419" sz="800" baseline="0" dirty="0"/>
                        <a:t> Pads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800" dirty="0"/>
                        <a:t>Liners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800" dirty="0"/>
                        <a:t>Tampons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98">
                <a:tc>
                  <a:txBody>
                    <a:bodyPr/>
                    <a:lstStyle/>
                    <a:p>
                      <a:pPr algn="ctr"/>
                      <a:r>
                        <a:rPr lang="es-419" sz="1200" dirty="0"/>
                        <a:t>3.8%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dirty="0"/>
                        <a:t>3.6%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dirty="0"/>
                        <a:t>2.2%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dirty="0"/>
                        <a:t>2.5%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dirty="0"/>
                        <a:t>4.3%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177" name="Group 7176"/>
          <p:cNvGrpSpPr/>
          <p:nvPr/>
        </p:nvGrpSpPr>
        <p:grpSpPr>
          <a:xfrm>
            <a:off x="5632557" y="1123950"/>
            <a:ext cx="3433524" cy="3238500"/>
            <a:chOff x="5632557" y="1123950"/>
            <a:chExt cx="3433524" cy="3238500"/>
          </a:xfrm>
        </p:grpSpPr>
        <p:grpSp>
          <p:nvGrpSpPr>
            <p:cNvPr id="30" name="Group 29"/>
            <p:cNvGrpSpPr/>
            <p:nvPr/>
          </p:nvGrpSpPr>
          <p:grpSpPr>
            <a:xfrm>
              <a:off x="5632557" y="1123950"/>
              <a:ext cx="3433524" cy="3238500"/>
              <a:chOff x="5632557" y="1123950"/>
              <a:chExt cx="3433524" cy="3238500"/>
            </a:xfrm>
          </p:grpSpPr>
          <p:pic>
            <p:nvPicPr>
              <p:cNvPr id="717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2557" y="1123950"/>
                <a:ext cx="3433524" cy="3238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5632557" y="3098633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76" name="Rectangle 7175"/>
            <p:cNvSpPr/>
            <p:nvPr/>
          </p:nvSpPr>
          <p:spPr>
            <a:xfrm>
              <a:off x="8458200" y="4171950"/>
              <a:ext cx="533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0918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33350"/>
            <a:ext cx="8458200" cy="433917"/>
          </a:xfrm>
        </p:spPr>
        <p:txBody>
          <a:bodyPr/>
          <a:lstStyle/>
          <a:p>
            <a:r>
              <a:rPr lang="en-US" sz="2000" dirty="0"/>
              <a:t>Low national media contribution (5% Norm) driven by limited and declining TV presence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18" name="Chart 17"/>
          <p:cNvGraphicFramePr/>
          <p:nvPr>
            <p:extLst/>
          </p:nvPr>
        </p:nvGraphicFramePr>
        <p:xfrm>
          <a:off x="455670" y="2076209"/>
          <a:ext cx="4266576" cy="263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9"/>
          <p:cNvSpPr txBox="1">
            <a:spLocks/>
          </p:cNvSpPr>
          <p:nvPr/>
        </p:nvSpPr>
        <p:spPr>
          <a:xfrm>
            <a:off x="706042" y="1371209"/>
            <a:ext cx="3810000" cy="3390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Volume Contribution 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Nielsen MT &amp; TT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809752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2,521MSU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08921" y="1809752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1,478 MSU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6359A-1A81-46A6-9F10-A3826B0B68FC}"/>
              </a:ext>
            </a:extLst>
          </p:cNvPr>
          <p:cNvSpPr/>
          <p:nvPr/>
        </p:nvSpPr>
        <p:spPr>
          <a:xfrm>
            <a:off x="5029200" y="1898585"/>
            <a:ext cx="4000500" cy="53566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575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A&amp;CP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media and consumer 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BED1CF-8447-4F17-9CC8-C7BE816D3991}"/>
              </a:ext>
            </a:extLst>
          </p:cNvPr>
          <p:cNvSpPr/>
          <p:nvPr/>
        </p:nvSpPr>
        <p:spPr>
          <a:xfrm>
            <a:off x="5029200" y="3242990"/>
            <a:ext cx="4000500" cy="7765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Base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would have moved in absence of any marketing/trade activity. Common drivers are distribution, everyday price, competitive activity, seasonality, category trend, etc.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5F4E3-B6B0-413C-BEBF-EE7D20F1E182}"/>
              </a:ext>
            </a:extLst>
          </p:cNvPr>
          <p:cNvSpPr/>
          <p:nvPr/>
        </p:nvSpPr>
        <p:spPr>
          <a:xfrm>
            <a:off x="5029200" y="2569621"/>
            <a:ext cx="4000500" cy="56840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Price Discounting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in-store price discounting activity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1691764" y="4227266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Intimus</a:t>
            </a:r>
          </a:p>
        </p:txBody>
      </p:sp>
      <p:pic>
        <p:nvPicPr>
          <p:cNvPr id="39" name="Picture 2" descr="Image result for intimus log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387" y="920513"/>
            <a:ext cx="66912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Image result for brazil fla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107" y="455452"/>
            <a:ext cx="575749" cy="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61430" y="1809751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2,640MSU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342" y="753130"/>
            <a:ext cx="8015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OTV is a key volume driver…where and when we are on air. These regions, however, make up 25% of total </a:t>
            </a:r>
            <a:r>
              <a:rPr lang="en-US" sz="1400" dirty="0" err="1">
                <a:solidFill>
                  <a:srgbClr val="000000"/>
                </a:solidFill>
                <a:cs typeface="Arial"/>
              </a:rPr>
              <a:t>Intimus</a:t>
            </a:r>
            <a:r>
              <a:rPr lang="en-US" sz="1400" dirty="0">
                <a:solidFill>
                  <a:srgbClr val="000000"/>
                </a:solidFill>
                <a:cs typeface="Arial"/>
              </a:rPr>
              <a:t> sales country-wide in 2017 and 13% in YTD18!</a:t>
            </a:r>
          </a:p>
        </p:txBody>
      </p:sp>
    </p:spTree>
    <p:extLst>
      <p:ext uri="{BB962C8B-B14F-4D97-AF65-F5344CB8AC3E}">
        <p14:creationId xmlns:p14="http://schemas.microsoft.com/office/powerpoint/2010/main" val="29232818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Contribution by segment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3A6403-4CC6-42D1-B3D4-3898F3E1FA6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8" name="Chart 17"/>
          <p:cNvGraphicFramePr/>
          <p:nvPr>
            <p:extLst/>
          </p:nvPr>
        </p:nvGraphicFramePr>
        <p:xfrm>
          <a:off x="305424" y="1881760"/>
          <a:ext cx="2099133" cy="263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9"/>
          <p:cNvSpPr txBox="1">
            <a:spLocks/>
          </p:cNvSpPr>
          <p:nvPr/>
        </p:nvSpPr>
        <p:spPr>
          <a:xfrm>
            <a:off x="1650150" y="1047750"/>
            <a:ext cx="3810000" cy="3390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Volume Contribution 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Nielsen MT &amp; TT by Segment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691" y="1604332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742 MSU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4297" y="1604332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710 MSU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6359A-1A81-46A6-9F10-A3826B0B68FC}"/>
              </a:ext>
            </a:extLst>
          </p:cNvPr>
          <p:cNvSpPr/>
          <p:nvPr/>
        </p:nvSpPr>
        <p:spPr>
          <a:xfrm>
            <a:off x="6743700" y="1354412"/>
            <a:ext cx="2286000" cy="6946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575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A&amp;CP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media and consumer 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BED1CF-8447-4F17-9CC8-C7BE816D3991}"/>
              </a:ext>
            </a:extLst>
          </p:cNvPr>
          <p:cNvSpPr/>
          <p:nvPr/>
        </p:nvSpPr>
        <p:spPr>
          <a:xfrm>
            <a:off x="6743700" y="3242988"/>
            <a:ext cx="2286000" cy="107048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Base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would have moved in absence of any marketing/trade activity. Common drivers are distribution, everyday price, competitive activity, seasonality, category trend, etc.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5F4E3-B6B0-413C-BEBF-EE7D20F1E182}"/>
              </a:ext>
            </a:extLst>
          </p:cNvPr>
          <p:cNvSpPr/>
          <p:nvPr/>
        </p:nvSpPr>
        <p:spPr>
          <a:xfrm>
            <a:off x="6743700" y="2155744"/>
            <a:ext cx="2286000" cy="98301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514350">
              <a:defRPr/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Price Discounting Incremental Sales</a:t>
            </a:r>
          </a:p>
          <a:p>
            <a:pPr algn="ctr" defTabSz="514350">
              <a:defRPr/>
            </a:pPr>
            <a:r>
              <a:rPr lang="en-US" sz="9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volume that sold solely due to the presence of in-store price discounting activity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534025" y="3909916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b="1" kern="0" dirty="0">
                <a:solidFill>
                  <a:srgbClr val="DB29AC"/>
                </a:solidFill>
              </a:rPr>
              <a:t>Mainline Pads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DB29AC"/>
              </a:solidFill>
            </a:endParaRPr>
          </a:p>
        </p:txBody>
      </p:sp>
      <p:graphicFrame>
        <p:nvGraphicFramePr>
          <p:cNvPr id="26" name="Chart 25"/>
          <p:cNvGraphicFramePr/>
          <p:nvPr>
            <p:extLst/>
          </p:nvPr>
        </p:nvGraphicFramePr>
        <p:xfrm>
          <a:off x="2426954" y="1881328"/>
          <a:ext cx="2099133" cy="263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385215" y="1603900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248 MSU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75817" y="1603900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261 MSU</a:t>
            </a:r>
          </a:p>
        </p:txBody>
      </p:sp>
      <p:sp>
        <p:nvSpPr>
          <p:cNvPr id="29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2655551" y="3909916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</a:rPr>
              <a:t>Overnight Pads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/>
          </p:nvPr>
        </p:nvGraphicFramePr>
        <p:xfrm>
          <a:off x="4572006" y="1881328"/>
          <a:ext cx="2099133" cy="263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30267" y="1603900"/>
            <a:ext cx="12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 MSU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20873" y="1603900"/>
            <a:ext cx="118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 MSU</a:t>
            </a:r>
          </a:p>
        </p:txBody>
      </p:sp>
      <p:sp>
        <p:nvSpPr>
          <p:cNvPr id="33" name="Title 9">
            <a:extLst>
              <a:ext uri="{FF2B5EF4-FFF2-40B4-BE49-F238E27FC236}">
                <a16:creationId xmlns:a16="http://schemas.microsoft.com/office/drawing/2014/main" id="{58286711-6369-4191-9423-0C5B58FE43F4}"/>
              </a:ext>
            </a:extLst>
          </p:cNvPr>
          <p:cNvSpPr txBox="1">
            <a:spLocks/>
          </p:cNvSpPr>
          <p:nvPr/>
        </p:nvSpPr>
        <p:spPr>
          <a:xfrm>
            <a:off x="4800606" y="3909916"/>
            <a:ext cx="1617157" cy="4334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400" b="1" kern="0" dirty="0">
                <a:solidFill>
                  <a:schemeClr val="accent6"/>
                </a:solidFill>
              </a:rPr>
              <a:t>Premium Pads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58" y="4163365"/>
            <a:ext cx="824491" cy="612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249" y="4163366"/>
            <a:ext cx="825923" cy="613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526" y="4095886"/>
            <a:ext cx="915308" cy="6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51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2rY_JGbVE.gNq76_xMN4g"/>
</p:tagLst>
</file>

<file path=ppt/theme/theme1.xml><?xml version="1.0" encoding="utf-8"?>
<a:theme xmlns:a="http://schemas.openxmlformats.org/drawingml/2006/main" name="Nielsen Widescreen Texture 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707276"/>
      </a:lt2>
      <a:accent1>
        <a:srgbClr val="00AEEF"/>
      </a:accent1>
      <a:accent2>
        <a:srgbClr val="B21DAC"/>
      </a:accent2>
      <a:accent3>
        <a:srgbClr val="8DC63F"/>
      </a:accent3>
      <a:accent4>
        <a:srgbClr val="FFB100"/>
      </a:accent4>
      <a:accent5>
        <a:srgbClr val="DC0015"/>
      </a:accent5>
      <a:accent6>
        <a:srgbClr val="000000"/>
      </a:accent6>
      <a:hlink>
        <a:srgbClr val="B21DAC"/>
      </a:hlink>
      <a:folHlink>
        <a:srgbClr val="DC001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Yellow">
      <a:srgbClr val="FFCD00"/>
    </a:custClr>
    <a:custClr name="Dark Red">
      <a:srgbClr val="9B0C10"/>
    </a:custClr>
    <a:custClr name="Light Red">
      <a:srgbClr val="F69493"/>
    </a:custClr>
    <a:custClr name="Pale Red">
      <a:srgbClr val="FACAC7"/>
    </a:custClr>
    <a:custClr name="Dark Purple">
      <a:srgbClr val="80076B"/>
    </a:custClr>
    <a:custClr name="Light Purple">
      <a:srgbClr val="DE98D5"/>
    </a:custClr>
    <a:custClr name="Pale Purple">
      <a:srgbClr val="F0CCEB"/>
    </a:custClr>
    <a:custClr name="Dark Orange">
      <a:srgbClr val="F15722"/>
    </a:custClr>
    <a:custClr name="Light Orange">
      <a:srgbClr val="FCBC85"/>
    </a:custClr>
    <a:custClr name="Pale Orange">
      <a:srgbClr val="FEDBBD"/>
    </a:custClr>
    <a:custClr name="Dark Cyan">
      <a:srgbClr val="007FC7"/>
    </a:custClr>
    <a:custClr name="Light Cyan">
      <a:srgbClr val="6ECFF6"/>
    </a:custClr>
    <a:custClr name="Pale Cyan">
      <a:srgbClr val="B9E5FB"/>
    </a:custClr>
    <a:custClr name="Dark Green">
      <a:srgbClr val="218535"/>
    </a:custClr>
    <a:custClr name="Green">
      <a:srgbClr val="8DC63F"/>
    </a:custClr>
    <a:custClr name="Light Green">
      <a:srgbClr val="C4DF9B"/>
    </a:custClr>
    <a:custClr name="Pale Green">
      <a:srgbClr val="E0EED0"/>
    </a:custClr>
    <a:custClr name="Light Gray">
      <a:srgbClr val="B6B6B9"/>
    </a:custClr>
  </a:custClr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Nielsen Widescreen Texture 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707276"/>
      </a:lt2>
      <a:accent1>
        <a:srgbClr val="00AEEF"/>
      </a:accent1>
      <a:accent2>
        <a:srgbClr val="B21DAC"/>
      </a:accent2>
      <a:accent3>
        <a:srgbClr val="8DC63F"/>
      </a:accent3>
      <a:accent4>
        <a:srgbClr val="FFB100"/>
      </a:accent4>
      <a:accent5>
        <a:srgbClr val="DC0015"/>
      </a:accent5>
      <a:accent6>
        <a:srgbClr val="000000"/>
      </a:accent6>
      <a:hlink>
        <a:srgbClr val="B21DAC"/>
      </a:hlink>
      <a:folHlink>
        <a:srgbClr val="DC001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Yellow">
      <a:srgbClr val="FFCD00"/>
    </a:custClr>
    <a:custClr name="Dark Red">
      <a:srgbClr val="9B0C10"/>
    </a:custClr>
    <a:custClr name="Light Red">
      <a:srgbClr val="F69493"/>
    </a:custClr>
    <a:custClr name="Pale Red">
      <a:srgbClr val="FACAC7"/>
    </a:custClr>
    <a:custClr name="Dark Purple">
      <a:srgbClr val="80076B"/>
    </a:custClr>
    <a:custClr name="Light Purple">
      <a:srgbClr val="DE98D5"/>
    </a:custClr>
    <a:custClr name="Pale Purple">
      <a:srgbClr val="F0CCEB"/>
    </a:custClr>
    <a:custClr name="Dark Orange">
      <a:srgbClr val="F15722"/>
    </a:custClr>
    <a:custClr name="Light Orange">
      <a:srgbClr val="FCBC85"/>
    </a:custClr>
    <a:custClr name="Pale Orange">
      <a:srgbClr val="FEDBBD"/>
    </a:custClr>
    <a:custClr name="Dark Cyan">
      <a:srgbClr val="007FC7"/>
    </a:custClr>
    <a:custClr name="Light Cyan">
      <a:srgbClr val="6ECFF6"/>
    </a:custClr>
    <a:custClr name="Pale Cyan">
      <a:srgbClr val="B9E5FB"/>
    </a:custClr>
    <a:custClr name="Dark Green">
      <a:srgbClr val="218535"/>
    </a:custClr>
    <a:custClr name="Green">
      <a:srgbClr val="8DC63F"/>
    </a:custClr>
    <a:custClr name="Light Green">
      <a:srgbClr val="C4DF9B"/>
    </a:custClr>
    <a:custClr name="Pale Green">
      <a:srgbClr val="E0EED0"/>
    </a:custClr>
    <a:custClr name="Light Gray">
      <a:srgbClr val="B6B6B9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Multicolor">
    <a:dk1>
      <a:srgbClr val="5F5F5F"/>
    </a:dk1>
    <a:lt1>
      <a:srgbClr val="FFFFFF"/>
    </a:lt1>
    <a:dk2>
      <a:srgbClr val="000000"/>
    </a:dk2>
    <a:lt2>
      <a:srgbClr val="707276"/>
    </a:lt2>
    <a:accent1>
      <a:srgbClr val="009DD9"/>
    </a:accent1>
    <a:accent2>
      <a:srgbClr val="FF8300"/>
    </a:accent2>
    <a:accent3>
      <a:srgbClr val="B21DAC"/>
    </a:accent3>
    <a:accent4>
      <a:srgbClr val="D70036"/>
    </a:accent4>
    <a:accent5>
      <a:srgbClr val="707276"/>
    </a:accent5>
    <a:accent6>
      <a:srgbClr val="000000"/>
    </a:accent6>
    <a:hlink>
      <a:srgbClr val="B21DAC"/>
    </a:hlink>
    <a:folHlink>
      <a:srgbClr val="D7003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8638</Words>
  <Application>Microsoft Office PowerPoint</Application>
  <PresentationFormat>Presentación en pantalla (16:9)</PresentationFormat>
  <Paragraphs>1804</Paragraphs>
  <Slides>101</Slides>
  <Notes>55</Notes>
  <HiddenSlides>20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101</vt:i4>
      </vt:variant>
    </vt:vector>
  </HeadingPairs>
  <TitlesOfParts>
    <vt:vector size="120" baseType="lpstr">
      <vt:lpstr>ＭＳ Ｐゴシック</vt:lpstr>
      <vt:lpstr>Yu Gothic UI Semibold</vt:lpstr>
      <vt:lpstr>Aharoni</vt:lpstr>
      <vt:lpstr>Andrea</vt:lpstr>
      <vt:lpstr>Arial</vt:lpstr>
      <vt:lpstr>Arial Rounded MT Bold</vt:lpstr>
      <vt:lpstr>Broadway</vt:lpstr>
      <vt:lpstr>Calibri</vt:lpstr>
      <vt:lpstr>Courier New</vt:lpstr>
      <vt:lpstr>Open Sans</vt:lpstr>
      <vt:lpstr>Segoe UI</vt:lpstr>
      <vt:lpstr>Segoe UI Historic</vt:lpstr>
      <vt:lpstr>Segoe UI Semibold</vt:lpstr>
      <vt:lpstr>Times New Roman</vt:lpstr>
      <vt:lpstr>Wingdings</vt:lpstr>
      <vt:lpstr>Nielsen Widescreen Texture 1</vt:lpstr>
      <vt:lpstr>Custom Design</vt:lpstr>
      <vt:lpstr>1_Nielsen Widescreen Texture 1</vt:lpstr>
      <vt:lpstr>think-cell Slide</vt:lpstr>
      <vt:lpstr>Kimberly-Clark  BRAZIL fem care  FINAL PRESENTATION marketing mix  modeling – 2018</vt:lpstr>
      <vt:lpstr>Meeting PPO</vt:lpstr>
      <vt:lpstr>MMM is a business process to help Brazil FEM CARE Make Decisions rather than a one-off project</vt:lpstr>
      <vt:lpstr>Why is Marketing Mix Analysis Important?</vt:lpstr>
      <vt:lpstr>Marketing mix uses patterns between changes in sales and activity to decompose volume</vt:lpstr>
      <vt:lpstr>Integration of model results with financial data permits rich assessment of marketing impact</vt:lpstr>
      <vt:lpstr>Allowing us to apply what we learn to best achieve our 2019 objectives</vt:lpstr>
      <vt:lpstr>Presentación de PowerPoint</vt:lpstr>
      <vt:lpstr>Presentación de PowerPoint</vt:lpstr>
      <vt:lpstr>With this MMM update, we’ve increased our volume and media coverage </vt:lpstr>
      <vt:lpstr>Project Scope</vt:lpstr>
      <vt:lpstr>The 5 main Cpis were analyzed with additional digital insight by variant</vt:lpstr>
      <vt:lpstr>Many executional successes in 2018</vt:lpstr>
      <vt:lpstr>distribution gains were not enough to offset YTD losses due to price, Media, &amp; competition</vt:lpstr>
      <vt:lpstr>Intimus Equity is strong, But opportunity to improve brand linkage for cpis</vt:lpstr>
      <vt:lpstr>tv costs have steadily increased, but tv response has not kept pace</vt:lpstr>
      <vt:lpstr>The unequal relationship between cost and lift has led to a steadily declining roi</vt:lpstr>
      <vt:lpstr>Roi DECLINE primarily driven by PTV Costs increasing more than PTV lift</vt:lpstr>
      <vt:lpstr>Intimus roi in line with argentina but lower than expected given Intimus brand size</vt:lpstr>
      <vt:lpstr>Presentación de PowerPoint</vt:lpstr>
      <vt:lpstr>Presentación de PowerPoint</vt:lpstr>
      <vt:lpstr>Media takeaways</vt:lpstr>
      <vt:lpstr>Using only efficiency (ROI) to evaluate campaign performance does not provide the full picture</vt:lpstr>
      <vt:lpstr>Total contribution (effectiveness) and halo should also be considered</vt:lpstr>
      <vt:lpstr>CPIs with both a Masterbrand and product hEro generate the highest variant lifts</vt:lpstr>
      <vt:lpstr>CPIs with both a Masterbrand and product hEro generate the highest variant lifts</vt:lpstr>
      <vt:lpstr>Product hero social delivers strong lift to variant but lower halo, particularly for sport</vt:lpstr>
      <vt:lpstr>Manifesto youtube campaigns delivered strong lifts to the portfolio</vt:lpstr>
      <vt:lpstr>TV is still worthy of investment as it’s needed to drive volume</vt:lpstr>
      <vt:lpstr>Prioritize Northeast for increased tv support</vt:lpstr>
      <vt:lpstr>OPEN TV optimal ranges</vt:lpstr>
      <vt:lpstr>2018 PTV costs are almost 4x higher than nielsen norms</vt:lpstr>
      <vt:lpstr>PAY TV OPTIMAL RANGES</vt:lpstr>
      <vt:lpstr>shift SPENDING FROM SNAPCHAT AND INCREASING YT, FB AND IG WEIGHTS AS AN OPPORTUNITY TO GENERATE BETTER LIFTS</vt:lpstr>
      <vt:lpstr>Youtube investment and roi growing, still with potential for more growth</vt:lpstr>
      <vt:lpstr>Online - optimal execution ranges</vt:lpstr>
      <vt:lpstr>OPTIMIZATION</vt:lpstr>
      <vt:lpstr>Presentación de PowerPoint</vt:lpstr>
      <vt:lpstr>intimus optimization opportunities</vt:lpstr>
      <vt:lpstr>Media takeaways</vt:lpstr>
      <vt:lpstr>Detailed media results</vt:lpstr>
      <vt:lpstr>Offline Media execution summary</vt:lpstr>
      <vt:lpstr>Online Media execution summary</vt:lpstr>
      <vt:lpstr>Although TV ROI declined, Digital was relatively flat and Radio improved </vt:lpstr>
      <vt:lpstr>OPEN TV</vt:lpstr>
      <vt:lpstr>INTIMUS open TV Performance</vt:lpstr>
      <vt:lpstr>Open tv campaigns</vt:lpstr>
      <vt:lpstr>Continue Masterbrand TVCs as they halo strongly onto the portfolio</vt:lpstr>
      <vt:lpstr>Salvador, fortaleza and recife with great opportunity to increase execution. Deprioritize porto alegrE, curitiba and florianÓpolis.</vt:lpstr>
      <vt:lpstr>Understanding the Response curve</vt:lpstr>
      <vt:lpstr>Open tv OPTIMAL RANGES</vt:lpstr>
      <vt:lpstr>PAY TV</vt:lpstr>
      <vt:lpstr>INTIMUS PAY TV Performance</vt:lpstr>
      <vt:lpstr>2017 costs grew due to channel mix and mainly 30’  2018 costs continued to grow across the board</vt:lpstr>
      <vt:lpstr>Pay tv costs have been constantly increasing each year and is now almost 4x higher than nielsen norms</vt:lpstr>
      <vt:lpstr>Pay tv campaigns</vt:lpstr>
      <vt:lpstr>PAY TV OPTIMAL RANGES</vt:lpstr>
      <vt:lpstr>radio</vt:lpstr>
      <vt:lpstr>INTIMUS RADIO Performance</vt:lpstr>
      <vt:lpstr>Radio consistently improved costs by switching channels AND REGIONS from northeast to south</vt:lpstr>
      <vt:lpstr>OOH</vt:lpstr>
      <vt:lpstr>INTIMUS OOH Performance</vt:lpstr>
      <vt:lpstr>ONLINE</vt:lpstr>
      <vt:lpstr>SOCIAL MEDIA data</vt:lpstr>
      <vt:lpstr>INTIMUS facebook+ig Performance</vt:lpstr>
      <vt:lpstr>Facebook/instagram campaigns by segment</vt:lpstr>
      <vt:lpstr>Facebook/instagram campaigns</vt:lpstr>
      <vt:lpstr>INTIMUS snapchat Performance</vt:lpstr>
      <vt:lpstr>Online video data</vt:lpstr>
      <vt:lpstr>INTIMUS youtube Performance</vt:lpstr>
      <vt:lpstr>Youtube investment and roi growing, still with potential for more growth</vt:lpstr>
      <vt:lpstr>Youtube campaigns by segments</vt:lpstr>
      <vt:lpstr>Youtube campaigns</vt:lpstr>
      <vt:lpstr>Online - optimal execution ranges</vt:lpstr>
      <vt:lpstr>Online - optimal execution ranges</vt:lpstr>
      <vt:lpstr>appendix</vt:lpstr>
      <vt:lpstr>Support innovation with no more than 25% of total media spending</vt:lpstr>
      <vt:lpstr>Presentación de PowerPoint</vt:lpstr>
      <vt:lpstr>Presentación de PowerPoint</vt:lpstr>
      <vt:lpstr>DETAILED TRADE RESULTS</vt:lpstr>
      <vt:lpstr>Mainline pads respond well to tpr ~30% incrementality between years</vt:lpstr>
      <vt:lpstr>Tpr effectiveness has fallen for overnight as lower discounts have been offered</vt:lpstr>
      <vt:lpstr>LINERS HAS INCREASED ITS RELIANCE ON TPRS SINCE 2016, BUT HAS ALSO INCREASED IN ITS INCREMENTALITY</vt:lpstr>
      <vt:lpstr>SEASONAL FORCES AT PLAY WITH MORE TPR DURING SUMMER MONTHS – INCREMENTALITY FLAT ACROSS MODEL SCOPE</vt:lpstr>
      <vt:lpstr>Special pack performance </vt:lpstr>
      <vt:lpstr>Intimus innovations leveraged incremental sales, especially on the traditional channel</vt:lpstr>
      <vt:lpstr>Trade actions</vt:lpstr>
      <vt:lpstr>Trade activities performance </vt:lpstr>
      <vt:lpstr>Continued increase in distribution and special packs within tt were biggest gains</vt:lpstr>
      <vt:lpstr>Overnight pads grew behind upc growth and launch of extra Proteção </vt:lpstr>
      <vt:lpstr>Switch from evolution to sport helped turn around premium pad sales</vt:lpstr>
      <vt:lpstr>Liners pricing and loss of media drove decline in ytd 2018  </vt:lpstr>
      <vt:lpstr>INTIMUS PACKING SHIFT CAUSED AN IMPACT IN SALES FOR THE BRAND</vt:lpstr>
      <vt:lpstr>distribution gains in c&amp;c 8 cT along with inclusion of sport tampons led the way</vt:lpstr>
      <vt:lpstr>Intimus segments share</vt:lpstr>
      <vt:lpstr>Low national media contribution (5% Norm) driven by limited and declining TV presence</vt:lpstr>
      <vt:lpstr>Open tv is a key volume driver…where we are on air</vt:lpstr>
      <vt:lpstr>Low national media contribution (5% Norm) driven by limited and declining TV presence</vt:lpstr>
      <vt:lpstr>Volume Contribution by segment</vt:lpstr>
      <vt:lpstr>Volume Contribution by segment</vt:lpstr>
      <vt:lpstr>CPIs with both a Masterbrand and product hEro generate the highest variant lifts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2018-06-28T16:06:17Z</dcterms:created>
  <dcterms:modified xsi:type="dcterms:W3CDTF">2019-01-23T15:33:06Z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IQPDocumentId">
    <vt:lpwstr>e8a36e96-79e8-45fc-9a57-466bc4d4f4a6</vt:lpwstr>
  </property>
  <property fmtid="{D5CDD505-2E9C-101B-9397-08002B2CF9AE}" pid="3" name="_SIProp12DataClass+6902261e-ad9e-4b29-91d1-2d4dca2b2129">
    <vt:lpwstr>v=1.2&gt;I=6902261e-ad9e-4b29-91d1-2d4dca2b2129&amp;N=Footer+Image&amp;V=1.3&amp;U=System&amp;D=System&amp;A=Associated&amp;H=False</vt:lpwstr>
  </property>
  <property fmtid="{D5CDD505-2E9C-101B-9397-08002B2CF9AE}" pid="4" name="Classification">
    <vt:lpwstr>Footer Image|K-C Confidential</vt:lpwstr>
  </property>
  <property fmtid="{D5CDD505-2E9C-101B-9397-08002B2CF9AE}" pid="5" name="_SIProp12DataClass+6f4e5cfd-8bfd-4f87-b6b0-292adf18b808">
    <vt:lpwstr>v=1.2&gt;I=6f4e5cfd-8bfd-4f87-b6b0-292adf18b808&amp;N=K-C+Confidential&amp;V=1.3&amp;U=S-1-5-21-73153925-784800294-903097961-10135245&amp;D=Hopperstad%2c+Ann&amp;A=Associated&amp;H=False</vt:lpwstr>
  </property>
  <property fmtid="{D5CDD505-2E9C-101B-9397-08002B2CF9AE}" pid="6" name="MSIP_Label_918bc842-2070-4ed0-9e20-472452689642_Enabled">
    <vt:lpwstr>True</vt:lpwstr>
  </property>
  <property fmtid="{D5CDD505-2E9C-101B-9397-08002B2CF9AE}" pid="7" name="MSIP_Label_918bc842-2070-4ed0-9e20-472452689642_SiteId">
    <vt:lpwstr>fee2180b-69b6-4afe-9f14-ccd70bd4c737</vt:lpwstr>
  </property>
  <property fmtid="{D5CDD505-2E9C-101B-9397-08002B2CF9AE}" pid="8" name="MSIP_Label_918bc842-2070-4ed0-9e20-472452689642_Owner">
    <vt:lpwstr>Ann.Hopperstad@kcc.com</vt:lpwstr>
  </property>
  <property fmtid="{D5CDD505-2E9C-101B-9397-08002B2CF9AE}" pid="9" name="MSIP_Label_918bc842-2070-4ed0-9e20-472452689642_SetDate">
    <vt:lpwstr>2018-12-09T17:56:12.3944170Z</vt:lpwstr>
  </property>
  <property fmtid="{D5CDD505-2E9C-101B-9397-08002B2CF9AE}" pid="10" name="MSIP_Label_918bc842-2070-4ed0-9e20-472452689642_Name">
    <vt:lpwstr>K-C Confidential</vt:lpwstr>
  </property>
  <property fmtid="{D5CDD505-2E9C-101B-9397-08002B2CF9AE}" pid="11" name="MSIP_Label_918bc842-2070-4ed0-9e20-472452689642_Application">
    <vt:lpwstr>Microsoft Azure Information Protection</vt:lpwstr>
  </property>
  <property fmtid="{D5CDD505-2E9C-101B-9397-08002B2CF9AE}" pid="12" name="MSIP_Label_918bc842-2070-4ed0-9e20-472452689642_Extended_MSFT_Method">
    <vt:lpwstr>Manual</vt:lpwstr>
  </property>
  <property fmtid="{D5CDD505-2E9C-101B-9397-08002B2CF9AE}" pid="13" name="MSIP_Label_3bb43cab-f8eb-4a99-bf2e-6bcafb0e5644_Enabled">
    <vt:lpwstr>True</vt:lpwstr>
  </property>
  <property fmtid="{D5CDD505-2E9C-101B-9397-08002B2CF9AE}" pid="14" name="MSIP_Label_3bb43cab-f8eb-4a99-bf2e-6bcafb0e5644_SiteId">
    <vt:lpwstr>fee2180b-69b6-4afe-9f14-ccd70bd4c737</vt:lpwstr>
  </property>
  <property fmtid="{D5CDD505-2E9C-101B-9397-08002B2CF9AE}" pid="15" name="MSIP_Label_3bb43cab-f8eb-4a99-bf2e-6bcafb0e5644_Owner">
    <vt:lpwstr>Ann.Hopperstad@kcc.com</vt:lpwstr>
  </property>
  <property fmtid="{D5CDD505-2E9C-101B-9397-08002B2CF9AE}" pid="16" name="MSIP_Label_3bb43cab-f8eb-4a99-bf2e-6bcafb0e5644_SetDate">
    <vt:lpwstr>2018-12-09T17:56:12.3944170Z</vt:lpwstr>
  </property>
  <property fmtid="{D5CDD505-2E9C-101B-9397-08002B2CF9AE}" pid="17" name="MSIP_Label_3bb43cab-f8eb-4a99-bf2e-6bcafb0e5644_Name">
    <vt:lpwstr>With Content Marking</vt:lpwstr>
  </property>
  <property fmtid="{D5CDD505-2E9C-101B-9397-08002B2CF9AE}" pid="18" name="MSIP_Label_3bb43cab-f8eb-4a99-bf2e-6bcafb0e5644_Application">
    <vt:lpwstr>Microsoft Azure Information Protection</vt:lpwstr>
  </property>
  <property fmtid="{D5CDD505-2E9C-101B-9397-08002B2CF9AE}" pid="19" name="MSIP_Label_3bb43cab-f8eb-4a99-bf2e-6bcafb0e5644_Parent">
    <vt:lpwstr>918bc842-2070-4ed0-9e20-472452689642</vt:lpwstr>
  </property>
  <property fmtid="{D5CDD505-2E9C-101B-9397-08002B2CF9AE}" pid="20" name="MSIP_Label_3bb43cab-f8eb-4a99-bf2e-6bcafb0e5644_Extended_MSFT_Method">
    <vt:lpwstr>Manual</vt:lpwstr>
  </property>
  <property fmtid="{D5CDD505-2E9C-101B-9397-08002B2CF9AE}" pid="21" name="KCAutoClass">
    <vt:lpwstr>K-C Confidential With Content Marking</vt:lpwstr>
  </property>
</Properties>
</file>